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60" r:id="rId3"/>
    <p:sldId id="292" r:id="rId4"/>
    <p:sldId id="297" r:id="rId5"/>
    <p:sldId id="263" r:id="rId6"/>
    <p:sldId id="295" r:id="rId7"/>
    <p:sldId id="264" r:id="rId8"/>
    <p:sldId id="294" r:id="rId9"/>
    <p:sldId id="296" r:id="rId10"/>
    <p:sldId id="298" r:id="rId11"/>
  </p:sldIdLst>
  <p:sldSz cx="18288000" cy="10287000"/>
  <p:notesSz cx="6858000" cy="9144000"/>
  <p:embeddedFontLst>
    <p:embeddedFont>
      <p:font typeface="Open Sauce" panose="020B0604020202020204" charset="0"/>
      <p:regular r:id="rId12"/>
    </p:embeddedFont>
    <p:embeddedFont>
      <p:font typeface="Roca One Ultra-Bold" panose="020B0604020202020204" charset="0"/>
      <p:regular r:id="rId1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 autoAdjust="0"/>
    <p:restoredTop sz="94622" autoAdjust="0"/>
  </p:normalViewPr>
  <p:slideViewPr>
    <p:cSldViewPr>
      <p:cViewPr>
        <p:scale>
          <a:sx n="33" d="100"/>
          <a:sy n="33" d="100"/>
        </p:scale>
        <p:origin x="1044" y="102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/>
          <p:nvPr/>
        </p:nvSpPr>
        <p:spPr>
          <a:xfrm>
            <a:off x="505246" y="427375"/>
            <a:ext cx="3293717" cy="1900852"/>
          </a:xfrm>
          <a:custGeom>
            <a:avLst/>
            <a:gdLst/>
            <a:ahLst/>
            <a:cxnLst/>
            <a:rect l="l" t="t" r="r" b="b"/>
            <a:pathLst>
              <a:path w="3293717" h="1900852">
                <a:moveTo>
                  <a:pt x="0" y="0"/>
                </a:moveTo>
                <a:lnTo>
                  <a:pt x="3293717" y="0"/>
                </a:lnTo>
                <a:lnTo>
                  <a:pt x="3293717" y="1900851"/>
                </a:lnTo>
                <a:lnTo>
                  <a:pt x="0" y="190085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5" name="TextBox 5"/>
          <p:cNvSpPr txBox="1"/>
          <p:nvPr/>
        </p:nvSpPr>
        <p:spPr>
          <a:xfrm>
            <a:off x="990600" y="3238500"/>
            <a:ext cx="11051877" cy="55399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spcBef>
                <a:spcPct val="0"/>
              </a:spcBef>
            </a:pPr>
            <a:r>
              <a:rPr lang="en-US" sz="7200" dirty="0" err="1">
                <a:solidFill>
                  <a:srgbClr val="0176DE"/>
                </a:solidFill>
                <a:latin typeface="Roca One Ultra-Bold"/>
              </a:rPr>
              <a:t>Curso</a:t>
            </a:r>
            <a:r>
              <a:rPr lang="en-US" sz="7200" dirty="0">
                <a:solidFill>
                  <a:srgbClr val="0176DE"/>
                </a:solidFill>
                <a:latin typeface="Roca One Ultra-Bold"/>
              </a:rPr>
              <a:t> OFG</a:t>
            </a:r>
          </a:p>
          <a:p>
            <a:pPr marL="0" lvl="0" indent="0">
              <a:spcBef>
                <a:spcPct val="0"/>
              </a:spcBef>
            </a:pPr>
            <a:r>
              <a:rPr lang="en-US" sz="7200" dirty="0">
                <a:solidFill>
                  <a:srgbClr val="0176DE"/>
                </a:solidFill>
                <a:latin typeface="Roca One Ultra-Bold"/>
              </a:rPr>
              <a:t>“</a:t>
            </a:r>
            <a:r>
              <a:rPr lang="en-US" sz="7200" dirty="0" err="1">
                <a:solidFill>
                  <a:srgbClr val="0176DE"/>
                </a:solidFill>
                <a:latin typeface="Roca One Ultra-Bold"/>
              </a:rPr>
              <a:t>Cerrando</a:t>
            </a:r>
            <a:r>
              <a:rPr lang="en-US" sz="7200" dirty="0">
                <a:solidFill>
                  <a:srgbClr val="0176DE"/>
                </a:solidFill>
                <a:latin typeface="Roca One Ultra-Bold"/>
              </a:rPr>
              <a:t> </a:t>
            </a:r>
            <a:r>
              <a:rPr lang="en-US" sz="7200" dirty="0" err="1">
                <a:solidFill>
                  <a:srgbClr val="0176DE"/>
                </a:solidFill>
                <a:latin typeface="Roca One Ultra-Bold"/>
              </a:rPr>
              <a:t>Brechas</a:t>
            </a:r>
            <a:r>
              <a:rPr lang="en-US" sz="7200" dirty="0">
                <a:solidFill>
                  <a:srgbClr val="0176DE"/>
                </a:solidFill>
                <a:latin typeface="Roca One Ultra-Bold"/>
              </a:rPr>
              <a:t> </a:t>
            </a:r>
            <a:r>
              <a:rPr lang="en-US" sz="7200" dirty="0" err="1">
                <a:solidFill>
                  <a:srgbClr val="0176DE"/>
                </a:solidFill>
                <a:latin typeface="Roca One Ultra-Bold"/>
              </a:rPr>
              <a:t>Educativas</a:t>
            </a:r>
            <a:endParaRPr lang="en-US" sz="7200" dirty="0">
              <a:solidFill>
                <a:srgbClr val="0176DE"/>
              </a:solidFill>
              <a:latin typeface="Roca One Ultra-Bold"/>
            </a:endParaRPr>
          </a:p>
          <a:p>
            <a:pPr marL="0" lvl="0" indent="0">
              <a:spcBef>
                <a:spcPct val="0"/>
              </a:spcBef>
            </a:pPr>
            <a:r>
              <a:rPr lang="en-US" sz="7200" dirty="0">
                <a:solidFill>
                  <a:srgbClr val="0176DE"/>
                </a:solidFill>
                <a:latin typeface="Roca One Ultra-Bold"/>
              </a:rPr>
              <a:t>EDU222b</a:t>
            </a:r>
          </a:p>
          <a:p>
            <a:pPr marL="0" lvl="0" indent="0">
              <a:spcBef>
                <a:spcPct val="0"/>
              </a:spcBef>
            </a:pPr>
            <a:r>
              <a:rPr lang="en-US" sz="7200" dirty="0">
                <a:solidFill>
                  <a:srgbClr val="0176DE"/>
                </a:solidFill>
                <a:latin typeface="Roca One Ultra-Bold"/>
              </a:rPr>
              <a:t>2023-2024 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6763D77D-CB5C-3FC5-B496-5756B731A5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23076" y="390707"/>
            <a:ext cx="5931922" cy="946181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/>
          <p:nvPr/>
        </p:nvSpPr>
        <p:spPr>
          <a:xfrm>
            <a:off x="505246" y="427375"/>
            <a:ext cx="3293717" cy="1900852"/>
          </a:xfrm>
          <a:custGeom>
            <a:avLst/>
            <a:gdLst/>
            <a:ahLst/>
            <a:cxnLst/>
            <a:rect l="l" t="t" r="r" b="b"/>
            <a:pathLst>
              <a:path w="3293717" h="1900852">
                <a:moveTo>
                  <a:pt x="0" y="0"/>
                </a:moveTo>
                <a:lnTo>
                  <a:pt x="3293717" y="0"/>
                </a:lnTo>
                <a:lnTo>
                  <a:pt x="3293717" y="1900851"/>
                </a:lnTo>
                <a:lnTo>
                  <a:pt x="0" y="190085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5" name="TextBox 5"/>
          <p:cNvSpPr txBox="1"/>
          <p:nvPr/>
        </p:nvSpPr>
        <p:spPr>
          <a:xfrm>
            <a:off x="990600" y="3238500"/>
            <a:ext cx="11051877" cy="58477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spcBef>
                <a:spcPct val="0"/>
              </a:spcBef>
            </a:pPr>
            <a:r>
              <a:rPr lang="es-CL" sz="4400" dirty="0">
                <a:solidFill>
                  <a:srgbClr val="0176DE"/>
                </a:solidFill>
                <a:latin typeface="Roca One Ultra-Bold"/>
              </a:rPr>
              <a:t>Profesores CBE </a:t>
            </a:r>
            <a:r>
              <a:rPr lang="en-US" sz="4400" dirty="0">
                <a:solidFill>
                  <a:srgbClr val="0176DE"/>
                </a:solidFill>
                <a:latin typeface="Roca One Ultra-Bold"/>
              </a:rPr>
              <a:t>2023-2024 </a:t>
            </a:r>
          </a:p>
          <a:p>
            <a:endParaRPr lang="es-CL" sz="4400" dirty="0">
              <a:solidFill>
                <a:srgbClr val="0176DE"/>
              </a:solidFill>
              <a:latin typeface="Roca One Ultra-Bold"/>
            </a:endParaRPr>
          </a:p>
          <a:p>
            <a:r>
              <a:rPr lang="es-CL" sz="4400" dirty="0">
                <a:solidFill>
                  <a:srgbClr val="0176DE"/>
                </a:solidFill>
                <a:latin typeface="Roca One Ultra-Bold"/>
              </a:rPr>
              <a:t>Francisco Gallego </a:t>
            </a:r>
          </a:p>
          <a:p>
            <a:r>
              <a:rPr lang="es-CL" sz="4400" dirty="0">
                <a:solidFill>
                  <a:srgbClr val="0176DE"/>
                </a:solidFill>
                <a:latin typeface="Roca One Ultra-Bold"/>
              </a:rPr>
              <a:t>Gonzalo </a:t>
            </a:r>
            <a:r>
              <a:rPr lang="es-CL" sz="4400" dirty="0" err="1">
                <a:solidFill>
                  <a:srgbClr val="0176DE"/>
                </a:solidFill>
                <a:latin typeface="Roca One Ultra-Bold"/>
              </a:rPr>
              <a:t>Gallardo</a:t>
            </a:r>
            <a:r>
              <a:rPr lang="es-CL" sz="4400" dirty="0">
                <a:solidFill>
                  <a:srgbClr val="0176DE"/>
                </a:solidFill>
                <a:latin typeface="Roca One Ultra-Bold"/>
              </a:rPr>
              <a:t> </a:t>
            </a:r>
            <a:br>
              <a:rPr lang="es-CL" sz="4400" dirty="0">
                <a:solidFill>
                  <a:srgbClr val="0176DE"/>
                </a:solidFill>
                <a:latin typeface="Roca One Ultra-Bold"/>
              </a:rPr>
            </a:br>
            <a:r>
              <a:rPr lang="es-CL" sz="4400" dirty="0">
                <a:solidFill>
                  <a:srgbClr val="0176DE"/>
                </a:solidFill>
                <a:latin typeface="Roca One Ultra-Bold"/>
              </a:rPr>
              <a:t>Iván </a:t>
            </a:r>
            <a:r>
              <a:rPr lang="es-CL" sz="4400" dirty="0" err="1">
                <a:solidFill>
                  <a:srgbClr val="0176DE"/>
                </a:solidFill>
                <a:latin typeface="Roca One Ultra-Bold"/>
              </a:rPr>
              <a:t>Grudechut</a:t>
            </a:r>
            <a:endParaRPr lang="es-CL" sz="4400" dirty="0">
              <a:solidFill>
                <a:srgbClr val="0176DE"/>
              </a:solidFill>
              <a:latin typeface="Roca One Ultra-Bold"/>
            </a:endParaRPr>
          </a:p>
          <a:p>
            <a:r>
              <a:rPr lang="es-CL" sz="4400" dirty="0">
                <a:solidFill>
                  <a:srgbClr val="0176DE"/>
                </a:solidFill>
                <a:latin typeface="Roca One Ultra-Bold"/>
              </a:rPr>
              <a:t>Fernanda </a:t>
            </a:r>
            <a:r>
              <a:rPr lang="es-CL" sz="4400" dirty="0" err="1">
                <a:solidFill>
                  <a:srgbClr val="0176DE"/>
                </a:solidFill>
                <a:latin typeface="Roca One Ultra-Bold"/>
              </a:rPr>
              <a:t>Penela</a:t>
            </a:r>
            <a:r>
              <a:rPr lang="es-CL" sz="4400" dirty="0">
                <a:solidFill>
                  <a:srgbClr val="0176DE"/>
                </a:solidFill>
                <a:latin typeface="Roca One Ultra-Bold"/>
              </a:rPr>
              <a:t> </a:t>
            </a:r>
          </a:p>
          <a:p>
            <a:r>
              <a:rPr lang="es-CL" sz="4400" dirty="0">
                <a:solidFill>
                  <a:srgbClr val="0176DE"/>
                </a:solidFill>
                <a:latin typeface="Roca One Ultra-Bold"/>
              </a:rPr>
              <a:t>Paulo Volante </a:t>
            </a:r>
          </a:p>
          <a:p>
            <a:endParaRPr lang="es-CL" sz="7200" dirty="0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6763D77D-CB5C-3FC5-B496-5756B731A5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23076" y="390707"/>
            <a:ext cx="5931922" cy="946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7559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>
            <a:off x="7374251" y="-45156"/>
            <a:ext cx="10913749" cy="10287000"/>
            <a:chOff x="0" y="0"/>
            <a:chExt cx="3167772" cy="295208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167772" cy="2952087"/>
            </a:xfrm>
            <a:custGeom>
              <a:avLst/>
              <a:gdLst/>
              <a:ahLst/>
              <a:cxnLst/>
              <a:rect l="l" t="t" r="r" b="b"/>
              <a:pathLst>
                <a:path w="3167772" h="2952087">
                  <a:moveTo>
                    <a:pt x="0" y="0"/>
                  </a:moveTo>
                  <a:lnTo>
                    <a:pt x="3167772" y="0"/>
                  </a:lnTo>
                  <a:lnTo>
                    <a:pt x="3167772" y="2952087"/>
                  </a:lnTo>
                  <a:lnTo>
                    <a:pt x="0" y="2952087"/>
                  </a:lnTo>
                  <a:close/>
                </a:path>
              </a:pathLst>
            </a:custGeom>
            <a:solidFill>
              <a:srgbClr val="D2DBF3"/>
            </a:solidFill>
          </p:spPr>
          <p:txBody>
            <a:bodyPr/>
            <a:lstStyle/>
            <a:p>
              <a:endParaRPr lang="es-CL" dirty="0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3167772" cy="29997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457200" y="-1562100"/>
            <a:ext cx="9513851" cy="75405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399"/>
              </a:lnSpc>
            </a:pPr>
            <a:endParaRPr lang="en-US" sz="5400" dirty="0">
              <a:solidFill>
                <a:srgbClr val="0176DE"/>
              </a:solidFill>
              <a:latin typeface="Roca One Ultra-Bold"/>
            </a:endParaRPr>
          </a:p>
          <a:p>
            <a:pPr algn="just">
              <a:lnSpc>
                <a:spcPts val="8399"/>
              </a:lnSpc>
            </a:pPr>
            <a:endParaRPr lang="en-US" sz="5400" dirty="0">
              <a:solidFill>
                <a:srgbClr val="0176DE"/>
              </a:solidFill>
              <a:latin typeface="Roca One Ultra-Bold"/>
            </a:endParaRPr>
          </a:p>
          <a:p>
            <a:pPr algn="just">
              <a:lnSpc>
                <a:spcPts val="8399"/>
              </a:lnSpc>
            </a:pPr>
            <a:r>
              <a:rPr lang="en-US" sz="5400" dirty="0" err="1">
                <a:solidFill>
                  <a:srgbClr val="0176DE"/>
                </a:solidFill>
                <a:latin typeface="Roca One Ultra-Bold"/>
              </a:rPr>
              <a:t>Curso</a:t>
            </a:r>
            <a:r>
              <a:rPr lang="en-US" sz="5400" dirty="0">
                <a:solidFill>
                  <a:srgbClr val="0176DE"/>
                </a:solidFill>
                <a:latin typeface="Roca One Ultra-Bold"/>
              </a:rPr>
              <a:t> </a:t>
            </a:r>
            <a:r>
              <a:rPr lang="en-US" sz="5400" dirty="0" err="1">
                <a:solidFill>
                  <a:srgbClr val="0176DE"/>
                </a:solidFill>
                <a:latin typeface="Roca One Ultra-Bold"/>
              </a:rPr>
              <a:t>Optativo</a:t>
            </a:r>
            <a:r>
              <a:rPr lang="en-US" sz="5400" dirty="0">
                <a:solidFill>
                  <a:srgbClr val="0176DE"/>
                </a:solidFill>
                <a:latin typeface="Roca One Ultra-Bold"/>
              </a:rPr>
              <a:t> de</a:t>
            </a:r>
          </a:p>
          <a:p>
            <a:pPr algn="just">
              <a:lnSpc>
                <a:spcPts val="8399"/>
              </a:lnSpc>
            </a:pPr>
            <a:r>
              <a:rPr lang="en-US" sz="5400" dirty="0" err="1">
                <a:solidFill>
                  <a:srgbClr val="0176DE"/>
                </a:solidFill>
                <a:latin typeface="Roca One Ultra-Bold"/>
              </a:rPr>
              <a:t>Formación</a:t>
            </a:r>
            <a:r>
              <a:rPr lang="en-US" sz="5400" dirty="0">
                <a:solidFill>
                  <a:srgbClr val="0176DE"/>
                </a:solidFill>
                <a:latin typeface="Roca One Ultra-Bold"/>
              </a:rPr>
              <a:t> General: </a:t>
            </a:r>
          </a:p>
          <a:p>
            <a:pPr algn="just">
              <a:lnSpc>
                <a:spcPts val="8399"/>
              </a:lnSpc>
            </a:pPr>
            <a:r>
              <a:rPr lang="en-US" sz="5400" dirty="0" err="1">
                <a:solidFill>
                  <a:srgbClr val="0176DE"/>
                </a:solidFill>
                <a:latin typeface="Roca One Ultra-Bold"/>
              </a:rPr>
              <a:t>Cerrando</a:t>
            </a:r>
            <a:r>
              <a:rPr lang="en-US" sz="5400" dirty="0">
                <a:solidFill>
                  <a:srgbClr val="0176DE"/>
                </a:solidFill>
                <a:latin typeface="Roca One Ultra-Bold"/>
              </a:rPr>
              <a:t> </a:t>
            </a:r>
            <a:r>
              <a:rPr lang="en-US" sz="5400" dirty="0" err="1">
                <a:solidFill>
                  <a:srgbClr val="0176DE"/>
                </a:solidFill>
                <a:latin typeface="Roca One Ultra-Bold"/>
              </a:rPr>
              <a:t>Brechas</a:t>
            </a:r>
            <a:endParaRPr lang="en-US" sz="5400" dirty="0">
              <a:solidFill>
                <a:srgbClr val="0176DE"/>
              </a:solidFill>
              <a:latin typeface="Roca One Ultra-Bold"/>
            </a:endParaRPr>
          </a:p>
          <a:p>
            <a:pPr algn="just">
              <a:lnSpc>
                <a:spcPts val="8399"/>
              </a:lnSpc>
            </a:pPr>
            <a:r>
              <a:rPr lang="en-US" sz="5400" dirty="0" err="1">
                <a:solidFill>
                  <a:srgbClr val="0176DE"/>
                </a:solidFill>
                <a:latin typeface="Roca One Ultra-Bold"/>
              </a:rPr>
              <a:t>Educativas</a:t>
            </a:r>
            <a:endParaRPr lang="en-US" sz="5400" dirty="0">
              <a:solidFill>
                <a:srgbClr val="0176DE"/>
              </a:solidFill>
              <a:latin typeface="Roca One Ultra-Bold"/>
            </a:endParaRPr>
          </a:p>
          <a:p>
            <a:pPr marL="0" lvl="0" indent="0" algn="just">
              <a:lnSpc>
                <a:spcPts val="8399"/>
              </a:lnSpc>
              <a:spcBef>
                <a:spcPct val="0"/>
              </a:spcBef>
            </a:pPr>
            <a:endParaRPr lang="en-US" sz="5400" dirty="0">
              <a:solidFill>
                <a:srgbClr val="0176DE"/>
              </a:solidFill>
              <a:latin typeface="Roca One Ultra-Bold"/>
            </a:endParaRPr>
          </a:p>
        </p:txBody>
      </p:sp>
      <p:pic>
        <p:nvPicPr>
          <p:cNvPr id="12" name="Imagen 11" descr="Un grupo de personas en un salón&#10;&#10;Descripción generada automáticamente con confianza media">
            <a:extLst>
              <a:ext uri="{FF2B5EF4-FFF2-40B4-BE49-F238E27FC236}">
                <a16:creationId xmlns:a16="http://schemas.microsoft.com/office/drawing/2014/main" id="{D25C560B-00C9-C8AE-B584-A8ED4FA0F4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4167236"/>
            <a:ext cx="12192000" cy="60579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>
            <a:extLst>
              <a:ext uri="{FF2B5EF4-FFF2-40B4-BE49-F238E27FC236}">
                <a16:creationId xmlns:a16="http://schemas.microsoft.com/office/drawing/2014/main" id="{630377E7-A695-F1FF-CD93-D6F30E9C0F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0622" y="2866368"/>
            <a:ext cx="6647287" cy="4554263"/>
          </a:xfrm>
          <a:prstGeom prst="rect">
            <a:avLst/>
          </a:prstGeom>
        </p:spPr>
      </p:pic>
      <p:sp>
        <p:nvSpPr>
          <p:cNvPr id="9" name="Marcador de contenido 2">
            <a:extLst>
              <a:ext uri="{FF2B5EF4-FFF2-40B4-BE49-F238E27FC236}">
                <a16:creationId xmlns:a16="http://schemas.microsoft.com/office/drawing/2014/main" id="{D833FE12-AA5A-09BC-96B8-AA4462C169A1}"/>
              </a:ext>
            </a:extLst>
          </p:cNvPr>
          <p:cNvSpPr txBox="1">
            <a:spLocks/>
          </p:cNvSpPr>
          <p:nvPr/>
        </p:nvSpPr>
        <p:spPr>
          <a:xfrm>
            <a:off x="-13729" y="582862"/>
            <a:ext cx="6915150" cy="4993728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28663" lvl="1" indent="-385763">
              <a:buFont typeface="+mj-lt"/>
              <a:buAutoNum type="arabicPeriod"/>
            </a:pPr>
            <a:endParaRPr lang="es-ES" sz="4000" b="1" dirty="0"/>
          </a:p>
          <a:p>
            <a:pPr marL="728663" lvl="1" indent="-385763">
              <a:buFont typeface="+mj-lt"/>
              <a:buAutoNum type="arabicPeriod"/>
            </a:pPr>
            <a:r>
              <a:rPr lang="es-ES" sz="4000" b="1" dirty="0"/>
              <a:t>Detectar las principales brechas y oportunidades educativas </a:t>
            </a:r>
            <a:r>
              <a:rPr lang="es-ES" sz="4000" dirty="0"/>
              <a:t>existentes en el sistema escolar, considerando diversos contextos</a:t>
            </a:r>
          </a:p>
          <a:p>
            <a:pPr marL="728663" lvl="1" indent="-385763">
              <a:buFont typeface="+mj-lt"/>
              <a:buAutoNum type="arabicPeriod"/>
            </a:pPr>
            <a:endParaRPr lang="es-ES" sz="4000" dirty="0"/>
          </a:p>
          <a:p>
            <a:pPr marL="728663" lvl="1" indent="-385763">
              <a:buFont typeface="+mj-lt"/>
              <a:buAutoNum type="arabicPeriod"/>
            </a:pPr>
            <a:endParaRPr lang="es-ES" sz="4000" dirty="0"/>
          </a:p>
          <a:p>
            <a:pPr marL="728663" lvl="1" indent="-385763">
              <a:buFont typeface="+mj-lt"/>
              <a:buAutoNum type="arabicPeriod"/>
            </a:pPr>
            <a:r>
              <a:rPr lang="es-ES" sz="4000" b="1" dirty="0"/>
              <a:t>Diseñar actividades pedagógicas </a:t>
            </a:r>
            <a:r>
              <a:rPr lang="es-ES" sz="4000" dirty="0"/>
              <a:t>para objetivos de aprendizajes y nivel educativo específicos </a:t>
            </a:r>
          </a:p>
          <a:p>
            <a:pPr marL="728663" lvl="1" indent="-385763">
              <a:buFont typeface="+mj-lt"/>
              <a:buAutoNum type="arabicPeriod"/>
            </a:pPr>
            <a:endParaRPr lang="es-ES" sz="4000" dirty="0"/>
          </a:p>
          <a:p>
            <a:pPr marL="728663" lvl="1" indent="-385763">
              <a:buFont typeface="+mj-lt"/>
              <a:buAutoNum type="arabicPeriod"/>
            </a:pPr>
            <a:endParaRPr lang="es-ES" sz="4000" dirty="0"/>
          </a:p>
          <a:p>
            <a:endParaRPr lang="es-CL" sz="100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4D783E36-E1C1-7C2F-DB76-666D6AA7C9F8}"/>
              </a:ext>
            </a:extLst>
          </p:cNvPr>
          <p:cNvSpPr txBox="1"/>
          <p:nvPr/>
        </p:nvSpPr>
        <p:spPr>
          <a:xfrm>
            <a:off x="10287000" y="190500"/>
            <a:ext cx="7162800" cy="107721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1"/>
            <a:endParaRPr lang="es-ES" sz="4000" b="1" dirty="0"/>
          </a:p>
          <a:p>
            <a:pPr marL="342900" lvl="1"/>
            <a:r>
              <a:rPr lang="es-ES" sz="4000" b="1" dirty="0"/>
              <a:t>3.- Implementar la estrategia de tutorías remotas </a:t>
            </a:r>
            <a:r>
              <a:rPr lang="es-ES" sz="4000" dirty="0"/>
              <a:t>con estudiantes escolares.</a:t>
            </a:r>
          </a:p>
          <a:p>
            <a:pPr marL="342900" lvl="1"/>
            <a:endParaRPr lang="es-ES" sz="4000" dirty="0"/>
          </a:p>
          <a:p>
            <a:pPr marL="342900" lvl="1"/>
            <a:endParaRPr lang="es-ES" sz="4000" dirty="0"/>
          </a:p>
          <a:p>
            <a:pPr marL="342900" lvl="1"/>
            <a:endParaRPr lang="es-ES" sz="4000" dirty="0"/>
          </a:p>
          <a:p>
            <a:pPr marL="342900" lvl="1"/>
            <a:endParaRPr lang="es-ES" sz="4000" dirty="0"/>
          </a:p>
          <a:p>
            <a:pPr marL="342900" lvl="1"/>
            <a:endParaRPr lang="es-ES" sz="4000" dirty="0"/>
          </a:p>
          <a:p>
            <a:pPr marL="342900" lvl="1"/>
            <a:endParaRPr lang="es-ES" sz="4000" dirty="0"/>
          </a:p>
          <a:p>
            <a:pPr marL="342900" lvl="1"/>
            <a:endParaRPr lang="es-ES" sz="4000" dirty="0"/>
          </a:p>
          <a:p>
            <a:pPr marL="342900" lvl="1"/>
            <a:endParaRPr lang="es-ES" sz="4000" dirty="0"/>
          </a:p>
          <a:p>
            <a:pPr marL="342900" lvl="1"/>
            <a:r>
              <a:rPr lang="es-ES" sz="4000" dirty="0"/>
              <a:t>4.Evaluar la </a:t>
            </a:r>
            <a:r>
              <a:rPr lang="es-ES" sz="4000" b="1" dirty="0"/>
              <a:t>dimensión ética asociada </a:t>
            </a:r>
            <a:r>
              <a:rPr lang="es-ES" sz="4000" dirty="0"/>
              <a:t>al trabajo de tutorías y recuperación de aprendizaje.</a:t>
            </a:r>
          </a:p>
          <a:p>
            <a:pPr marL="342900" lvl="1"/>
            <a:endParaRPr lang="es-ES" sz="4000" b="1" dirty="0"/>
          </a:p>
          <a:p>
            <a:pPr marL="342900" lvl="1"/>
            <a:endParaRPr lang="es-ES" sz="4000" b="1" dirty="0"/>
          </a:p>
          <a:p>
            <a:pPr marL="0" indent="0">
              <a:buFont typeface="Arial" pitchFamily="34" charset="0"/>
              <a:buNone/>
            </a:pPr>
            <a:endParaRPr lang="es-CL" sz="1400" dirty="0"/>
          </a:p>
        </p:txBody>
      </p:sp>
    </p:spTree>
    <p:extLst>
      <p:ext uri="{BB962C8B-B14F-4D97-AF65-F5344CB8AC3E}">
        <p14:creationId xmlns:p14="http://schemas.microsoft.com/office/powerpoint/2010/main" val="22403485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Personas sentadas en una mesa&#10;&#10;Descripción generada automáticamente con confianza baja">
            <a:extLst>
              <a:ext uri="{FF2B5EF4-FFF2-40B4-BE49-F238E27FC236}">
                <a16:creationId xmlns:a16="http://schemas.microsoft.com/office/drawing/2014/main" id="{1C2E57F2-FCFF-E6AD-47C8-C8D8DF6519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" b="22718"/>
          <a:stretch/>
        </p:blipFill>
        <p:spPr>
          <a:xfrm>
            <a:off x="6740154" y="364"/>
            <a:ext cx="11547846" cy="5020058"/>
          </a:xfrm>
          <a:custGeom>
            <a:avLst/>
            <a:gdLst/>
            <a:ahLst/>
            <a:cxnLst/>
            <a:rect l="l" t="t" r="r" b="b"/>
            <a:pathLst>
              <a:path w="7698564" h="3346705">
                <a:moveTo>
                  <a:pt x="1549963" y="0"/>
                </a:moveTo>
                <a:lnTo>
                  <a:pt x="1555540" y="0"/>
                </a:lnTo>
                <a:lnTo>
                  <a:pt x="2621768" y="0"/>
                </a:lnTo>
                <a:lnTo>
                  <a:pt x="6451640" y="0"/>
                </a:lnTo>
                <a:lnTo>
                  <a:pt x="6451640" y="479"/>
                </a:lnTo>
                <a:lnTo>
                  <a:pt x="7698564" y="479"/>
                </a:lnTo>
                <a:lnTo>
                  <a:pt x="7698564" y="3346705"/>
                </a:lnTo>
                <a:lnTo>
                  <a:pt x="0" y="3346705"/>
                </a:lnTo>
                <a:close/>
              </a:path>
            </a:pathLst>
          </a:custGeom>
        </p:spPr>
      </p:pic>
      <p:pic>
        <p:nvPicPr>
          <p:cNvPr id="4" name="Imagen 3" descr="Una persona y un niño sentados en una mesa&#10;&#10;Descripción generada automáticamente con confianza baja">
            <a:extLst>
              <a:ext uri="{FF2B5EF4-FFF2-40B4-BE49-F238E27FC236}">
                <a16:creationId xmlns:a16="http://schemas.microsoft.com/office/drawing/2014/main" id="{333C5113-E403-C046-D65B-2800ECC9954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1453" r="-1" b="-1"/>
          <a:stretch/>
        </p:blipFill>
        <p:spPr>
          <a:xfrm>
            <a:off x="20" y="10"/>
            <a:ext cx="8789675" cy="5020047"/>
          </a:xfrm>
          <a:custGeom>
            <a:avLst/>
            <a:gdLst/>
            <a:ahLst/>
            <a:cxnLst/>
            <a:rect l="l" t="t" r="r" b="b"/>
            <a:pathLst>
              <a:path w="5859797" h="3346705">
                <a:moveTo>
                  <a:pt x="0" y="0"/>
                </a:moveTo>
                <a:lnTo>
                  <a:pt x="5859797" y="0"/>
                </a:lnTo>
                <a:lnTo>
                  <a:pt x="4309834" y="3346705"/>
                </a:lnTo>
                <a:lnTo>
                  <a:pt x="4304257" y="3346705"/>
                </a:lnTo>
                <a:lnTo>
                  <a:pt x="3238029" y="3346705"/>
                </a:lnTo>
                <a:lnTo>
                  <a:pt x="0" y="3346705"/>
                </a:lnTo>
                <a:close/>
              </a:path>
            </a:pathLst>
          </a:custGeom>
        </p:spPr>
      </p:pic>
      <p:pic>
        <p:nvPicPr>
          <p:cNvPr id="7" name="Imagen 6" descr="Texto&#10;&#10;Descripción generada automáticamente">
            <a:extLst>
              <a:ext uri="{FF2B5EF4-FFF2-40B4-BE49-F238E27FC236}">
                <a16:creationId xmlns:a16="http://schemas.microsoft.com/office/drawing/2014/main" id="{4C418C70-DC0B-803F-AB18-0BE621693B3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8800" r="1" b="35918"/>
          <a:stretch/>
        </p:blipFill>
        <p:spPr>
          <a:xfrm>
            <a:off x="9525133" y="5266942"/>
            <a:ext cx="8762867" cy="5020058"/>
          </a:xfrm>
          <a:custGeom>
            <a:avLst/>
            <a:gdLst/>
            <a:ahLst/>
            <a:cxnLst/>
            <a:rect l="l" t="t" r="r" b="b"/>
            <a:pathLst>
              <a:path w="5841911" h="3346705">
                <a:moveTo>
                  <a:pt x="1549963" y="0"/>
                </a:moveTo>
                <a:lnTo>
                  <a:pt x="1555540" y="0"/>
                </a:lnTo>
                <a:lnTo>
                  <a:pt x="2621768" y="0"/>
                </a:lnTo>
                <a:lnTo>
                  <a:pt x="5841911" y="0"/>
                </a:lnTo>
                <a:lnTo>
                  <a:pt x="5841911" y="3346705"/>
                </a:lnTo>
                <a:lnTo>
                  <a:pt x="0" y="3346705"/>
                </a:lnTo>
                <a:close/>
              </a:path>
            </a:pathLst>
          </a:custGeom>
        </p:spPr>
      </p:pic>
      <p:pic>
        <p:nvPicPr>
          <p:cNvPr id="6" name="Imagen 5" descr="Un grupo de personas sentadas en el piso&#10;&#10;Descripción generada automáticamente con confianza media">
            <a:extLst>
              <a:ext uri="{FF2B5EF4-FFF2-40B4-BE49-F238E27FC236}">
                <a16:creationId xmlns:a16="http://schemas.microsoft.com/office/drawing/2014/main" id="{6985E7CB-1A5D-6C1E-42EF-19682D984EE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6007" r="2" b="1"/>
          <a:stretch/>
        </p:blipFill>
        <p:spPr>
          <a:xfrm>
            <a:off x="20" y="5266942"/>
            <a:ext cx="11547826" cy="5020058"/>
          </a:xfrm>
          <a:custGeom>
            <a:avLst/>
            <a:gdLst/>
            <a:ahLst/>
            <a:cxnLst/>
            <a:rect l="l" t="t" r="r" b="b"/>
            <a:pathLst>
              <a:path w="7698564" h="3346705">
                <a:moveTo>
                  <a:pt x="0" y="0"/>
                </a:moveTo>
                <a:lnTo>
                  <a:pt x="7698564" y="0"/>
                </a:lnTo>
                <a:lnTo>
                  <a:pt x="6148601" y="3346705"/>
                </a:lnTo>
                <a:lnTo>
                  <a:pt x="6143024" y="3346705"/>
                </a:lnTo>
                <a:lnTo>
                  <a:pt x="5076796" y="3346705"/>
                </a:lnTo>
                <a:lnTo>
                  <a:pt x="1246924" y="3346705"/>
                </a:lnTo>
                <a:lnTo>
                  <a:pt x="1246924" y="3346226"/>
                </a:lnTo>
                <a:lnTo>
                  <a:pt x="0" y="3346226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5034866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345203" y="314325"/>
            <a:ext cx="13597594" cy="1428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1279"/>
              </a:lnSpc>
              <a:spcBef>
                <a:spcPct val="0"/>
              </a:spcBef>
            </a:pPr>
            <a:r>
              <a:rPr lang="en-US" sz="9399">
                <a:solidFill>
                  <a:srgbClr val="0176DE"/>
                </a:solidFill>
                <a:latin typeface="Roca One Ultra-Bold"/>
              </a:rPr>
              <a:t>-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0" y="0"/>
            <a:ext cx="18288000" cy="2308324"/>
            <a:chOff x="0" y="0"/>
            <a:chExt cx="6333946" cy="199970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333946" cy="1999708"/>
            </a:xfrm>
            <a:custGeom>
              <a:avLst/>
              <a:gdLst/>
              <a:ahLst/>
              <a:cxnLst/>
              <a:rect l="l" t="t" r="r" b="b"/>
              <a:pathLst>
                <a:path w="6333946" h="1999708">
                  <a:moveTo>
                    <a:pt x="0" y="0"/>
                  </a:moveTo>
                  <a:lnTo>
                    <a:pt x="6333946" y="0"/>
                  </a:lnTo>
                  <a:lnTo>
                    <a:pt x="6333946" y="1999708"/>
                  </a:lnTo>
                  <a:lnTo>
                    <a:pt x="0" y="1999708"/>
                  </a:lnTo>
                  <a:close/>
                </a:path>
              </a:pathLst>
            </a:custGeom>
            <a:solidFill>
              <a:srgbClr val="FADB05"/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6333946" cy="20473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2345203" y="314325"/>
            <a:ext cx="13597594" cy="23083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dirty="0" err="1">
                <a:solidFill>
                  <a:srgbClr val="0176DE"/>
                </a:solidFill>
                <a:latin typeface="Roca One Ultra-Bold"/>
              </a:rPr>
              <a:t>Curso</a:t>
            </a:r>
            <a:r>
              <a:rPr lang="en-US" sz="5000" dirty="0">
                <a:solidFill>
                  <a:srgbClr val="0176DE"/>
                </a:solidFill>
                <a:latin typeface="Roca One Ultra-Bold"/>
              </a:rPr>
              <a:t> </a:t>
            </a:r>
          </a:p>
          <a:p>
            <a:pPr marL="0" lvl="0" indent="0" algn="ctr">
              <a:lnSpc>
                <a:spcPts val="6000"/>
              </a:lnSpc>
              <a:spcBef>
                <a:spcPct val="0"/>
              </a:spcBef>
            </a:pPr>
            <a:r>
              <a:rPr lang="en-US" sz="5000" dirty="0" err="1">
                <a:solidFill>
                  <a:srgbClr val="0176DE"/>
                </a:solidFill>
                <a:latin typeface="Roca One Ultra-Bold"/>
              </a:rPr>
              <a:t>Cerrando</a:t>
            </a:r>
            <a:r>
              <a:rPr lang="en-US" sz="5000" dirty="0">
                <a:solidFill>
                  <a:srgbClr val="0176DE"/>
                </a:solidFill>
                <a:latin typeface="Roca One Ultra-Bold"/>
              </a:rPr>
              <a:t> </a:t>
            </a:r>
            <a:r>
              <a:rPr lang="en-US" sz="5000" dirty="0" err="1">
                <a:solidFill>
                  <a:srgbClr val="0176DE"/>
                </a:solidFill>
                <a:latin typeface="Roca One Ultra-Bold"/>
              </a:rPr>
              <a:t>Brechas</a:t>
            </a:r>
            <a:r>
              <a:rPr lang="en-US" sz="5000" dirty="0">
                <a:solidFill>
                  <a:srgbClr val="0176DE"/>
                </a:solidFill>
                <a:latin typeface="Roca One Ultra-Bold"/>
              </a:rPr>
              <a:t> </a:t>
            </a:r>
            <a:r>
              <a:rPr lang="en-US" sz="5000" dirty="0" err="1">
                <a:solidFill>
                  <a:srgbClr val="0176DE"/>
                </a:solidFill>
                <a:latin typeface="Roca One Ultra-Bold"/>
              </a:rPr>
              <a:t>Educativas</a:t>
            </a:r>
            <a:endParaRPr lang="en-US" sz="5000" dirty="0">
              <a:solidFill>
                <a:srgbClr val="0176DE"/>
              </a:solidFill>
              <a:latin typeface="Roca One Ultra-Bold"/>
            </a:endParaRPr>
          </a:p>
          <a:p>
            <a:pPr marL="0" lvl="0" indent="0" algn="ctr">
              <a:lnSpc>
                <a:spcPts val="6000"/>
              </a:lnSpc>
              <a:spcBef>
                <a:spcPct val="0"/>
              </a:spcBef>
            </a:pPr>
            <a:r>
              <a:rPr lang="en-US" sz="5000" dirty="0">
                <a:solidFill>
                  <a:srgbClr val="0176DE"/>
                </a:solidFill>
                <a:latin typeface="Roca One Ultra-Bold"/>
              </a:rPr>
              <a:t>2023</a:t>
            </a: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3000" y="2877321"/>
            <a:ext cx="9055642" cy="6652319"/>
          </a:xfrm>
          <a:prstGeom prst="rect">
            <a:avLst/>
          </a:prstGeom>
        </p:spPr>
      </p:pic>
      <p:sp>
        <p:nvSpPr>
          <p:cNvPr id="15" name="TextBox 15"/>
          <p:cNvSpPr txBox="1"/>
          <p:nvPr/>
        </p:nvSpPr>
        <p:spPr>
          <a:xfrm>
            <a:off x="685800" y="2032472"/>
            <a:ext cx="9286922" cy="80292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endParaRPr dirty="0"/>
          </a:p>
          <a:p>
            <a:pPr marL="459741" indent="-571500" algn="just">
              <a:lnSpc>
                <a:spcPts val="4480"/>
              </a:lnSpc>
              <a:buFont typeface="Arial" panose="020B0604020202020204" pitchFamily="34" charset="0"/>
              <a:buChar char="•"/>
            </a:pPr>
            <a:r>
              <a:rPr lang="en-US" sz="4000" dirty="0"/>
              <a:t>De 1 a 4 </a:t>
            </a:r>
            <a:r>
              <a:rPr lang="en-US" sz="4000" dirty="0" err="1"/>
              <a:t>secciones</a:t>
            </a:r>
            <a:r>
              <a:rPr lang="en-US" sz="4000" dirty="0"/>
              <a:t> </a:t>
            </a:r>
          </a:p>
          <a:p>
            <a:pPr marL="459741" indent="-571500" algn="just">
              <a:lnSpc>
                <a:spcPts val="4480"/>
              </a:lnSpc>
              <a:buFont typeface="Arial" panose="020B0604020202020204" pitchFamily="34" charset="0"/>
              <a:buChar char="•"/>
            </a:pPr>
            <a:r>
              <a:rPr lang="en-US" sz="4000" dirty="0"/>
              <a:t>215 </a:t>
            </a:r>
            <a:r>
              <a:rPr lang="en-US" sz="4000" dirty="0" err="1"/>
              <a:t>alumnos</a:t>
            </a:r>
            <a:r>
              <a:rPr lang="en-US" sz="4000" dirty="0"/>
              <a:t>(as) UC </a:t>
            </a:r>
            <a:r>
              <a:rPr lang="en-US" sz="4000" dirty="0" err="1"/>
              <a:t>desde</a:t>
            </a:r>
            <a:r>
              <a:rPr lang="en-US" sz="4000" dirty="0"/>
              <a:t> 17 </a:t>
            </a:r>
            <a:r>
              <a:rPr lang="en-US" sz="4000" dirty="0" err="1"/>
              <a:t>Facultades</a:t>
            </a:r>
            <a:r>
              <a:rPr lang="en-US" sz="4000" dirty="0"/>
              <a:t> </a:t>
            </a:r>
          </a:p>
          <a:p>
            <a:pPr marL="459741" indent="-571500" algn="just">
              <a:lnSpc>
                <a:spcPts val="4480"/>
              </a:lnSpc>
              <a:buFont typeface="Arial" panose="020B0604020202020204" pitchFamily="34" charset="0"/>
              <a:buChar char="•"/>
            </a:pPr>
            <a:endParaRPr lang="en-US" sz="4000" dirty="0"/>
          </a:p>
          <a:p>
            <a:pPr marL="459741" indent="-571500" algn="just">
              <a:lnSpc>
                <a:spcPts val="4480"/>
              </a:lnSpc>
              <a:buFont typeface="Arial" panose="020B0604020202020204" pitchFamily="34" charset="0"/>
              <a:buChar char="•"/>
            </a:pPr>
            <a:r>
              <a:rPr lang="en-US" sz="4000" dirty="0" err="1"/>
              <a:t>Numero</a:t>
            </a:r>
            <a:r>
              <a:rPr lang="en-US" sz="4000" dirty="0"/>
              <a:t> de </a:t>
            </a:r>
            <a:r>
              <a:rPr lang="en-US" sz="4000" dirty="0" err="1"/>
              <a:t>tutorías</a:t>
            </a:r>
            <a:r>
              <a:rPr lang="en-US" sz="4000" dirty="0"/>
              <a:t> </a:t>
            </a:r>
            <a:r>
              <a:rPr lang="en-US" sz="4000" dirty="0" err="1"/>
              <a:t>efectivas</a:t>
            </a:r>
            <a:r>
              <a:rPr lang="en-US" sz="4000" dirty="0"/>
              <a:t>:</a:t>
            </a:r>
          </a:p>
          <a:p>
            <a:pPr lvl="1" algn="just">
              <a:lnSpc>
                <a:spcPts val="4480"/>
              </a:lnSpc>
            </a:pPr>
            <a:r>
              <a:rPr lang="en-US" sz="4000" dirty="0"/>
              <a:t>      </a:t>
            </a:r>
            <a:r>
              <a:rPr lang="en-US" sz="4000" dirty="0" err="1"/>
              <a:t>Esperadas</a:t>
            </a:r>
            <a:r>
              <a:rPr lang="en-US" sz="4000" dirty="0"/>
              <a:t>: 16</a:t>
            </a:r>
          </a:p>
          <a:p>
            <a:pPr lvl="1" algn="just">
              <a:lnSpc>
                <a:spcPts val="4480"/>
              </a:lnSpc>
            </a:pPr>
            <a:r>
              <a:rPr lang="en-US" sz="4000" dirty="0"/>
              <a:t>      </a:t>
            </a:r>
            <a:r>
              <a:rPr lang="en-US" sz="4000" dirty="0" err="1"/>
              <a:t>Exigidas</a:t>
            </a:r>
            <a:r>
              <a:rPr lang="en-US" sz="4000" dirty="0"/>
              <a:t>: 12 </a:t>
            </a:r>
          </a:p>
          <a:p>
            <a:pPr lvl="1" algn="just">
              <a:lnSpc>
                <a:spcPts val="4480"/>
              </a:lnSpc>
            </a:pPr>
            <a:r>
              <a:rPr lang="en-US" sz="4000" dirty="0"/>
              <a:t>      </a:t>
            </a:r>
            <a:r>
              <a:rPr lang="en-US" sz="4000" dirty="0" err="1"/>
              <a:t>Realizadas</a:t>
            </a:r>
            <a:r>
              <a:rPr lang="en-US" sz="4000" dirty="0"/>
              <a:t> x </a:t>
            </a:r>
            <a:r>
              <a:rPr lang="en-US" sz="4000" dirty="0" err="1"/>
              <a:t>alumno</a:t>
            </a:r>
            <a:r>
              <a:rPr lang="en-US" sz="4000" dirty="0"/>
              <a:t>: 14-16</a:t>
            </a:r>
          </a:p>
          <a:p>
            <a:pPr lvl="1" algn="just">
              <a:lnSpc>
                <a:spcPts val="4480"/>
              </a:lnSpc>
            </a:pPr>
            <a:r>
              <a:rPr lang="en-US" sz="4000" dirty="0"/>
              <a:t>      </a:t>
            </a:r>
            <a:r>
              <a:rPr lang="en-US" sz="4000" dirty="0" err="1"/>
              <a:t>Sumatoria</a:t>
            </a:r>
            <a:r>
              <a:rPr lang="en-US" sz="4000" dirty="0"/>
              <a:t>: 3000 </a:t>
            </a:r>
            <a:r>
              <a:rPr lang="en-US" sz="4000" dirty="0" err="1"/>
              <a:t>sesiones</a:t>
            </a:r>
            <a:endParaRPr lang="en-US" sz="4000" dirty="0"/>
          </a:p>
          <a:p>
            <a:pPr lvl="1" algn="just">
              <a:lnSpc>
                <a:spcPts val="4480"/>
              </a:lnSpc>
            </a:pPr>
            <a:endParaRPr lang="en-US" sz="4000" dirty="0"/>
          </a:p>
          <a:p>
            <a:pPr marL="571500" indent="-571500" algn="just">
              <a:lnSpc>
                <a:spcPts val="4480"/>
              </a:lnSpc>
              <a:buFont typeface="Arial" panose="020B0604020202020204" pitchFamily="34" charset="0"/>
              <a:buChar char="•"/>
            </a:pPr>
            <a:r>
              <a:rPr lang="en-US" sz="4000" dirty="0"/>
              <a:t> </a:t>
            </a:r>
            <a:r>
              <a:rPr lang="en-US" sz="4000" dirty="0" err="1"/>
              <a:t>Foco</a:t>
            </a:r>
            <a:r>
              <a:rPr lang="en-US" sz="4000" dirty="0"/>
              <a:t> </a:t>
            </a:r>
            <a:r>
              <a:rPr lang="en-US" sz="4000" dirty="0" err="1"/>
              <a:t>en</a:t>
            </a:r>
            <a:r>
              <a:rPr lang="en-US" sz="4000" dirty="0"/>
              <a:t> </a:t>
            </a:r>
            <a:r>
              <a:rPr lang="en-US" sz="4000" dirty="0" err="1"/>
              <a:t>matemáticas</a:t>
            </a:r>
            <a:r>
              <a:rPr lang="en-US" sz="4000" dirty="0"/>
              <a:t>: 90%</a:t>
            </a:r>
          </a:p>
          <a:p>
            <a:pPr marL="571500" indent="-571500" algn="just">
              <a:lnSpc>
                <a:spcPts val="4480"/>
              </a:lnSpc>
              <a:buFont typeface="Arial" panose="020B0604020202020204" pitchFamily="34" charset="0"/>
              <a:buChar char="•"/>
            </a:pPr>
            <a:r>
              <a:rPr lang="en-US" sz="4000" dirty="0"/>
              <a:t> Segundo </a:t>
            </a:r>
            <a:r>
              <a:rPr lang="en-US" sz="4000" dirty="0" err="1"/>
              <a:t>ciclo</a:t>
            </a:r>
            <a:r>
              <a:rPr lang="en-US" sz="4000" dirty="0"/>
              <a:t> </a:t>
            </a:r>
            <a:r>
              <a:rPr lang="en-US" sz="4000" dirty="0" err="1"/>
              <a:t>básico</a:t>
            </a:r>
            <a:endParaRPr lang="en-US" sz="4000" dirty="0"/>
          </a:p>
          <a:p>
            <a:pPr algn="just">
              <a:lnSpc>
                <a:spcPts val="4480"/>
              </a:lnSpc>
            </a:pPr>
            <a:endParaRPr lang="en-US" sz="3200" dirty="0">
              <a:solidFill>
                <a:srgbClr val="000000"/>
              </a:solidFill>
              <a:latin typeface="Open Sauce"/>
            </a:endParaRPr>
          </a:p>
          <a:p>
            <a:pPr algn="just">
              <a:lnSpc>
                <a:spcPts val="4480"/>
              </a:lnSpc>
            </a:pPr>
            <a:endParaRPr lang="en-US" sz="3200" dirty="0">
              <a:solidFill>
                <a:srgbClr val="000000"/>
              </a:solidFill>
              <a:latin typeface="Open Sauce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Un grupo de personas sentadas en una sala&#10;&#10;Descripción generada automáticamente">
            <a:extLst>
              <a:ext uri="{FF2B5EF4-FFF2-40B4-BE49-F238E27FC236}">
                <a16:creationId xmlns:a16="http://schemas.microsoft.com/office/drawing/2014/main" id="{CB188F10-6698-5E5D-C6B0-5D504661DBD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50" r="8927" b="-1"/>
          <a:stretch/>
        </p:blipFill>
        <p:spPr>
          <a:xfrm>
            <a:off x="228600" y="-266700"/>
            <a:ext cx="18516600" cy="10415589"/>
          </a:xfrm>
          <a:prstGeom prst="rect">
            <a:avLst/>
          </a:prstGeom>
        </p:spPr>
      </p:pic>
      <p:pic>
        <p:nvPicPr>
          <p:cNvPr id="5" name="Imagen 4" descr="Texto&#10;&#10;Descripción generada automáticamente">
            <a:extLst>
              <a:ext uri="{FF2B5EF4-FFF2-40B4-BE49-F238E27FC236}">
                <a16:creationId xmlns:a16="http://schemas.microsoft.com/office/drawing/2014/main" id="{1DC9882D-6E6F-633F-845B-0366F4C462E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098" r="1" b="24440"/>
          <a:stretch/>
        </p:blipFill>
        <p:spPr>
          <a:xfrm>
            <a:off x="12877800" y="571500"/>
            <a:ext cx="7128913" cy="6853457"/>
          </a:xfrm>
          <a:custGeom>
            <a:avLst/>
            <a:gdLst/>
            <a:ahLst/>
            <a:cxnLst/>
            <a:rect l="l" t="t" r="r" b="b"/>
            <a:pathLst>
              <a:path w="7128913" h="6853457">
                <a:moveTo>
                  <a:pt x="2343548" y="0"/>
                </a:moveTo>
                <a:lnTo>
                  <a:pt x="5168877" y="0"/>
                </a:lnTo>
                <a:lnTo>
                  <a:pt x="5218299" y="19487"/>
                </a:lnTo>
                <a:cubicBezTo>
                  <a:pt x="5976640" y="340238"/>
                  <a:pt x="6607722" y="902948"/>
                  <a:pt x="7014769" y="1610837"/>
                </a:cubicBezTo>
                <a:lnTo>
                  <a:pt x="7128913" y="1827198"/>
                </a:lnTo>
                <a:lnTo>
                  <a:pt x="7128913" y="5131581"/>
                </a:lnTo>
                <a:lnTo>
                  <a:pt x="7091067" y="5210750"/>
                </a:lnTo>
                <a:cubicBezTo>
                  <a:pt x="6744936" y="5876527"/>
                  <a:pt x="6205281" y="6425584"/>
                  <a:pt x="5546646" y="6783375"/>
                </a:cubicBezTo>
                <a:lnTo>
                  <a:pt x="5409811" y="6853457"/>
                </a:lnTo>
                <a:lnTo>
                  <a:pt x="2102613" y="6853457"/>
                </a:lnTo>
                <a:lnTo>
                  <a:pt x="1965779" y="6783375"/>
                </a:lnTo>
                <a:cubicBezTo>
                  <a:pt x="794873" y="6147301"/>
                  <a:pt x="0" y="4906735"/>
                  <a:pt x="0" y="3480517"/>
                </a:cubicBezTo>
                <a:cubicBezTo>
                  <a:pt x="0" y="1924643"/>
                  <a:pt x="945964" y="589711"/>
                  <a:pt x="2294125" y="19487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179074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Imagen 28">
            <a:extLst>
              <a:ext uri="{FF2B5EF4-FFF2-40B4-BE49-F238E27FC236}">
                <a16:creationId xmlns:a16="http://schemas.microsoft.com/office/drawing/2014/main" id="{0AEF4BD0-6ED7-03FC-0FB9-0C73D0F20E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9189" y="4370466"/>
            <a:ext cx="3604977" cy="2711819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10969633" y="0"/>
            <a:ext cx="11038587" cy="10287000"/>
            <a:chOff x="0" y="0"/>
            <a:chExt cx="3167772" cy="295208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167772" cy="2952087"/>
            </a:xfrm>
            <a:custGeom>
              <a:avLst/>
              <a:gdLst/>
              <a:ahLst/>
              <a:cxnLst/>
              <a:rect l="l" t="t" r="r" b="b"/>
              <a:pathLst>
                <a:path w="3167772" h="2952087">
                  <a:moveTo>
                    <a:pt x="0" y="0"/>
                  </a:moveTo>
                  <a:lnTo>
                    <a:pt x="3167772" y="0"/>
                  </a:lnTo>
                  <a:lnTo>
                    <a:pt x="3167772" y="2952087"/>
                  </a:lnTo>
                  <a:lnTo>
                    <a:pt x="0" y="2952087"/>
                  </a:lnTo>
                  <a:close/>
                </a:path>
              </a:pathLst>
            </a:custGeom>
            <a:solidFill>
              <a:srgbClr val="D2DBF3"/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3167772" cy="29997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endParaRPr/>
            </a:p>
          </p:txBody>
        </p:sp>
      </p:grpSp>
      <p:sp>
        <p:nvSpPr>
          <p:cNvPr id="12" name="TextBox 8">
            <a:extLst>
              <a:ext uri="{FF2B5EF4-FFF2-40B4-BE49-F238E27FC236}">
                <a16:creationId xmlns:a16="http://schemas.microsoft.com/office/drawing/2014/main" id="{B01252F9-86B6-F175-89C6-22B507A7BBF9}"/>
              </a:ext>
            </a:extLst>
          </p:cNvPr>
          <p:cNvSpPr txBox="1"/>
          <p:nvPr/>
        </p:nvSpPr>
        <p:spPr>
          <a:xfrm>
            <a:off x="323089" y="391301"/>
            <a:ext cx="9513851" cy="10772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399"/>
              </a:lnSpc>
            </a:pPr>
            <a:r>
              <a:rPr lang="en-US" sz="6999" dirty="0" err="1">
                <a:solidFill>
                  <a:srgbClr val="0176DE"/>
                </a:solidFill>
                <a:latin typeface="Roca One Ultra-Bold"/>
              </a:rPr>
              <a:t>Capacidades</a:t>
            </a:r>
            <a:endParaRPr lang="en-US" sz="6999" dirty="0">
              <a:solidFill>
                <a:srgbClr val="0176DE"/>
              </a:solidFill>
              <a:latin typeface="Roca One Ultra-Bold"/>
            </a:endParaRP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89711F4C-B1A2-6AF2-7AF4-1C1E4C9158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70496" y="1145828"/>
            <a:ext cx="10751122" cy="7731472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498346C9-9337-9518-EE01-30D5D8DD62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87605" y="4265496"/>
            <a:ext cx="3251514" cy="3042134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F9000CB0-AF09-2213-207F-15137EB915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43" y="4507042"/>
            <a:ext cx="3298990" cy="2674444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5962639B-9A7C-8E10-9964-348F0AEC53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2272" y="7181485"/>
            <a:ext cx="3826611" cy="2819994"/>
          </a:xfrm>
          <a:prstGeom prst="rect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0DDC772D-B879-04D4-3514-13FEBC5713FB}"/>
              </a:ext>
            </a:extLst>
          </p:cNvPr>
          <p:cNvSpPr txBox="1"/>
          <p:nvPr/>
        </p:nvSpPr>
        <p:spPr>
          <a:xfrm>
            <a:off x="323089" y="5167528"/>
            <a:ext cx="259840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3200" dirty="0"/>
              <a:t>Modelo OFG</a:t>
            </a:r>
          </a:p>
          <a:p>
            <a:pPr algn="ctr"/>
            <a:r>
              <a:rPr lang="es-CL" sz="3200" dirty="0"/>
              <a:t>VRA </a:t>
            </a:r>
          </a:p>
          <a:p>
            <a:pPr algn="ctr"/>
            <a:r>
              <a:rPr lang="es-CL" sz="3200" dirty="0"/>
              <a:t>A+S</a:t>
            </a:r>
          </a:p>
          <a:p>
            <a:pPr algn="ctr"/>
            <a:r>
              <a:rPr lang="es-CL" sz="3200" b="1" dirty="0"/>
              <a:t> 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6DFDAF45-570D-64EA-2437-B711470D66B5}"/>
              </a:ext>
            </a:extLst>
          </p:cNvPr>
          <p:cNvSpPr txBox="1"/>
          <p:nvPr/>
        </p:nvSpPr>
        <p:spPr>
          <a:xfrm>
            <a:off x="7398978" y="4865334"/>
            <a:ext cx="316593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3200" dirty="0"/>
              <a:t>Alianza con Fundación Conectado Aprendo </a:t>
            </a: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869B7EC5-B07C-1C06-893E-2BC0478AD4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0854" y="1351206"/>
            <a:ext cx="3493429" cy="2832074"/>
          </a:xfrm>
          <a:prstGeom prst="rect">
            <a:avLst/>
          </a:prstGeom>
        </p:spPr>
      </p:pic>
      <p:sp>
        <p:nvSpPr>
          <p:cNvPr id="19" name="CuadroTexto 18">
            <a:extLst>
              <a:ext uri="{FF2B5EF4-FFF2-40B4-BE49-F238E27FC236}">
                <a16:creationId xmlns:a16="http://schemas.microsoft.com/office/drawing/2014/main" id="{71653E97-59DD-7543-D197-55A7C209A568}"/>
              </a:ext>
            </a:extLst>
          </p:cNvPr>
          <p:cNvSpPr txBox="1"/>
          <p:nvPr/>
        </p:nvSpPr>
        <p:spPr>
          <a:xfrm>
            <a:off x="3218950" y="1935908"/>
            <a:ext cx="36653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3200" dirty="0"/>
              <a:t>Equipo docente interdisciplinario e  </a:t>
            </a:r>
            <a:r>
              <a:rPr lang="es-CL" sz="3200" dirty="0" err="1"/>
              <a:t>Inter-facultades</a:t>
            </a:r>
            <a:r>
              <a:rPr lang="es-CL" sz="3200" dirty="0"/>
              <a:t> 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2D1B050E-460A-529C-EBAE-219324FA8282}"/>
              </a:ext>
            </a:extLst>
          </p:cNvPr>
          <p:cNvSpPr txBox="1"/>
          <p:nvPr/>
        </p:nvSpPr>
        <p:spPr>
          <a:xfrm>
            <a:off x="3682796" y="7944662"/>
            <a:ext cx="361129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2800" b="1" dirty="0"/>
              <a:t>Alianza Comunas</a:t>
            </a:r>
          </a:p>
          <a:p>
            <a:pPr algn="ctr"/>
            <a:r>
              <a:rPr lang="es-CL" sz="2800" b="1" dirty="0"/>
              <a:t>e Instituciones púbicas  </a:t>
            </a: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5D5DECAD-C7B3-96EE-560C-25795B1959C9}"/>
              </a:ext>
            </a:extLst>
          </p:cNvPr>
          <p:cNvSpPr txBox="1"/>
          <p:nvPr/>
        </p:nvSpPr>
        <p:spPr>
          <a:xfrm>
            <a:off x="4055605" y="5285990"/>
            <a:ext cx="25984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3600" b="1" dirty="0"/>
              <a:t>Estudiantes UC  </a:t>
            </a: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AFCF94D3-D132-1C5F-5D66-A0BB4ADD9F3E}"/>
              </a:ext>
            </a:extLst>
          </p:cNvPr>
          <p:cNvSpPr txBox="1"/>
          <p:nvPr/>
        </p:nvSpPr>
        <p:spPr>
          <a:xfrm>
            <a:off x="1434525" y="2754184"/>
            <a:ext cx="259840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CL" sz="3200" b="1" dirty="0"/>
          </a:p>
          <a:p>
            <a:pPr algn="ctr"/>
            <a:r>
              <a:rPr lang="es-CL" sz="3200" b="1" dirty="0"/>
              <a:t> </a:t>
            </a:r>
          </a:p>
        </p:txBody>
      </p:sp>
      <p:pic>
        <p:nvPicPr>
          <p:cNvPr id="33" name="Imagen 32">
            <a:extLst>
              <a:ext uri="{FF2B5EF4-FFF2-40B4-BE49-F238E27FC236}">
                <a16:creationId xmlns:a16="http://schemas.microsoft.com/office/drawing/2014/main" id="{45BEEA61-8776-71D2-B561-4AC522A966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3732" y="7181485"/>
            <a:ext cx="3826611" cy="2819994"/>
          </a:xfrm>
          <a:prstGeom prst="rect">
            <a:avLst/>
          </a:prstGeom>
        </p:spPr>
      </p:pic>
      <p:sp>
        <p:nvSpPr>
          <p:cNvPr id="34" name="CuadroTexto 33">
            <a:extLst>
              <a:ext uri="{FF2B5EF4-FFF2-40B4-BE49-F238E27FC236}">
                <a16:creationId xmlns:a16="http://schemas.microsoft.com/office/drawing/2014/main" id="{D0116B6F-36EA-ADE9-A256-4C4C9014050C}"/>
              </a:ext>
            </a:extLst>
          </p:cNvPr>
          <p:cNvSpPr txBox="1"/>
          <p:nvPr/>
        </p:nvSpPr>
        <p:spPr>
          <a:xfrm>
            <a:off x="3679553" y="7806652"/>
            <a:ext cx="36112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3200" dirty="0"/>
              <a:t>Alianza Comunas</a:t>
            </a:r>
          </a:p>
          <a:p>
            <a:pPr algn="ctr"/>
            <a:r>
              <a:rPr lang="es-CL" sz="3200" dirty="0"/>
              <a:t>e Instituciones púbicas  (MINEDUC)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-32426" y="0"/>
            <a:ext cx="18288000" cy="2702560"/>
            <a:chOff x="0" y="0"/>
            <a:chExt cx="6333946" cy="199970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333946" cy="1999708"/>
            </a:xfrm>
            <a:custGeom>
              <a:avLst/>
              <a:gdLst/>
              <a:ahLst/>
              <a:cxnLst/>
              <a:rect l="l" t="t" r="r" b="b"/>
              <a:pathLst>
                <a:path w="6333946" h="1999708">
                  <a:moveTo>
                    <a:pt x="0" y="0"/>
                  </a:moveTo>
                  <a:lnTo>
                    <a:pt x="6333946" y="0"/>
                  </a:lnTo>
                  <a:lnTo>
                    <a:pt x="6333946" y="1999708"/>
                  </a:lnTo>
                  <a:lnTo>
                    <a:pt x="0" y="1999708"/>
                  </a:lnTo>
                  <a:close/>
                </a:path>
              </a:pathLst>
            </a:custGeom>
            <a:solidFill>
              <a:srgbClr val="FADB05"/>
            </a:solidFill>
          </p:spPr>
          <p:txBody>
            <a:bodyPr/>
            <a:lstStyle/>
            <a:p>
              <a:endParaRPr lang="es-CL" dirty="0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6333946" cy="20473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670397" y="2552700"/>
            <a:ext cx="16230600" cy="89146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endParaRPr sz="4800" b="1" dirty="0"/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sz="4400" dirty="0">
                <a:solidFill>
                  <a:srgbClr val="0176DE"/>
                </a:solidFill>
                <a:latin typeface="Roca One Ultra-Bold"/>
              </a:rPr>
              <a:t>1.-Aumentar </a:t>
            </a:r>
            <a:r>
              <a:rPr lang="en-US" sz="4400" dirty="0" err="1">
                <a:solidFill>
                  <a:srgbClr val="0176DE"/>
                </a:solidFill>
                <a:latin typeface="Roca One Ultra-Bold"/>
              </a:rPr>
              <a:t>escala</a:t>
            </a:r>
            <a:r>
              <a:rPr lang="en-US" sz="4400" dirty="0">
                <a:solidFill>
                  <a:srgbClr val="0176DE"/>
                </a:solidFill>
                <a:latin typeface="Roca One Ultra-Bold"/>
              </a:rPr>
              <a:t> </a:t>
            </a: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sz="4400" dirty="0">
                <a:solidFill>
                  <a:srgbClr val="0176DE"/>
                </a:solidFill>
                <a:latin typeface="Roca One Ultra-Bold"/>
              </a:rPr>
              <a:t>2.-Mayor </a:t>
            </a:r>
            <a:r>
              <a:rPr lang="en-US" sz="4400" dirty="0" err="1">
                <a:solidFill>
                  <a:srgbClr val="0176DE"/>
                </a:solidFill>
                <a:latin typeface="Roca One Ultra-Bold"/>
              </a:rPr>
              <a:t>distribución</a:t>
            </a:r>
            <a:r>
              <a:rPr lang="en-US" sz="4400" dirty="0">
                <a:solidFill>
                  <a:srgbClr val="0176DE"/>
                </a:solidFill>
                <a:latin typeface="Roca One Ultra-Bold"/>
              </a:rPr>
              <a:t> de </a:t>
            </a:r>
            <a:r>
              <a:rPr lang="en-US" sz="4400" dirty="0" err="1">
                <a:solidFill>
                  <a:srgbClr val="0176DE"/>
                </a:solidFill>
                <a:latin typeface="Roca One Ultra-Bold"/>
              </a:rPr>
              <a:t>oferta</a:t>
            </a:r>
            <a:r>
              <a:rPr lang="en-US" sz="4400" dirty="0">
                <a:solidFill>
                  <a:srgbClr val="0176DE"/>
                </a:solidFill>
                <a:latin typeface="Roca One Ultra-Bold"/>
              </a:rPr>
              <a:t> </a:t>
            </a:r>
            <a:r>
              <a:rPr lang="en-US" sz="4400" dirty="0" err="1">
                <a:solidFill>
                  <a:srgbClr val="0176DE"/>
                </a:solidFill>
                <a:latin typeface="Roca One Ultra-Bold"/>
              </a:rPr>
              <a:t>formativa</a:t>
            </a:r>
            <a:r>
              <a:rPr lang="en-US" sz="4400" dirty="0">
                <a:solidFill>
                  <a:srgbClr val="0176DE"/>
                </a:solidFill>
                <a:latin typeface="Roca One Ultra-Bold"/>
              </a:rPr>
              <a:t> </a:t>
            </a: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sz="4400" dirty="0">
                <a:solidFill>
                  <a:srgbClr val="0176DE"/>
                </a:solidFill>
                <a:latin typeface="Roca One Ultra-Bold"/>
              </a:rPr>
              <a:t>3.-Sistematizar “</a:t>
            </a:r>
            <a:r>
              <a:rPr lang="en-US" sz="4400" dirty="0" err="1">
                <a:solidFill>
                  <a:srgbClr val="0176DE"/>
                </a:solidFill>
                <a:latin typeface="Roca One Ultra-Bold"/>
              </a:rPr>
              <a:t>mentorias</a:t>
            </a:r>
            <a:r>
              <a:rPr lang="en-US" sz="4400" dirty="0">
                <a:solidFill>
                  <a:srgbClr val="0176DE"/>
                </a:solidFill>
                <a:latin typeface="Roca One Ultra-Bold"/>
              </a:rPr>
              <a:t>” entre “</a:t>
            </a:r>
            <a:r>
              <a:rPr lang="en-US" sz="4400" dirty="0" err="1">
                <a:solidFill>
                  <a:srgbClr val="0176DE"/>
                </a:solidFill>
                <a:latin typeface="Roca One Ultra-Bold"/>
              </a:rPr>
              <a:t>tutores</a:t>
            </a:r>
            <a:r>
              <a:rPr lang="en-US" sz="4400" dirty="0">
                <a:solidFill>
                  <a:srgbClr val="0176DE"/>
                </a:solidFill>
                <a:latin typeface="Roca One Ultra-Bold"/>
              </a:rPr>
              <a:t>” </a:t>
            </a: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sz="4400" dirty="0">
                <a:solidFill>
                  <a:srgbClr val="0176DE"/>
                </a:solidFill>
                <a:latin typeface="Roca One Ultra-Bold"/>
              </a:rPr>
              <a:t>3.-Implementar </a:t>
            </a:r>
            <a:r>
              <a:rPr lang="en-US" sz="4400" dirty="0" err="1">
                <a:solidFill>
                  <a:srgbClr val="0176DE"/>
                </a:solidFill>
                <a:latin typeface="Roca One Ultra-Bold"/>
              </a:rPr>
              <a:t>una</a:t>
            </a:r>
            <a:r>
              <a:rPr lang="en-US" sz="4400" dirty="0">
                <a:solidFill>
                  <a:srgbClr val="0176DE"/>
                </a:solidFill>
                <a:latin typeface="Roca One Ultra-Bold"/>
              </a:rPr>
              <a:t> </a:t>
            </a:r>
            <a:r>
              <a:rPr lang="en-US" sz="4400" dirty="0" err="1">
                <a:solidFill>
                  <a:srgbClr val="0176DE"/>
                </a:solidFill>
                <a:latin typeface="Roca One Ultra-Bold"/>
              </a:rPr>
              <a:t>experiencia</a:t>
            </a:r>
            <a:r>
              <a:rPr lang="en-US" sz="4400" dirty="0">
                <a:solidFill>
                  <a:srgbClr val="0176DE"/>
                </a:solidFill>
                <a:latin typeface="Roca One Ultra-Bold"/>
              </a:rPr>
              <a:t> </a:t>
            </a:r>
            <a:r>
              <a:rPr lang="en-US" sz="4400" dirty="0" err="1">
                <a:solidFill>
                  <a:srgbClr val="0176DE"/>
                </a:solidFill>
                <a:latin typeface="Roca One Ultra-Bold"/>
              </a:rPr>
              <a:t>formativa</a:t>
            </a:r>
            <a:r>
              <a:rPr lang="en-US" sz="4400" dirty="0">
                <a:solidFill>
                  <a:srgbClr val="0176DE"/>
                </a:solidFill>
                <a:latin typeface="Roca One Ultra-Bold"/>
              </a:rPr>
              <a:t> </a:t>
            </a: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sz="4400" dirty="0">
                <a:solidFill>
                  <a:srgbClr val="0176DE"/>
                </a:solidFill>
                <a:latin typeface="Roca One Ultra-Bold"/>
              </a:rPr>
              <a:t>inter-</a:t>
            </a:r>
            <a:r>
              <a:rPr lang="en-US" sz="4400" dirty="0" err="1">
                <a:solidFill>
                  <a:srgbClr val="0176DE"/>
                </a:solidFill>
                <a:latin typeface="Roca One Ultra-Bold"/>
              </a:rPr>
              <a:t>universidades</a:t>
            </a:r>
            <a:r>
              <a:rPr lang="en-US" sz="4400" dirty="0">
                <a:solidFill>
                  <a:srgbClr val="0176DE"/>
                </a:solidFill>
                <a:latin typeface="Roca One Ultra-Bold"/>
              </a:rPr>
              <a:t> 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</a:pPr>
            <a:endParaRPr lang="en-US" sz="6000" dirty="0">
              <a:solidFill>
                <a:srgbClr val="0176DE"/>
              </a:solidFill>
              <a:latin typeface="Roca One Ultra-Bold"/>
            </a:endParaRPr>
          </a:p>
          <a:p>
            <a:pPr algn="just">
              <a:lnSpc>
                <a:spcPct val="150000"/>
              </a:lnSpc>
              <a:spcBef>
                <a:spcPct val="0"/>
              </a:spcBef>
            </a:pPr>
            <a:endParaRPr lang="en-US" sz="3099" dirty="0">
              <a:solidFill>
                <a:srgbClr val="191919"/>
              </a:solidFill>
              <a:latin typeface="Open Sauce"/>
            </a:endParaRPr>
          </a:p>
          <a:p>
            <a:pPr algn="just">
              <a:lnSpc>
                <a:spcPct val="150000"/>
              </a:lnSpc>
              <a:spcBef>
                <a:spcPct val="0"/>
              </a:spcBef>
            </a:pPr>
            <a:endParaRPr lang="en-US" sz="3099" dirty="0">
              <a:solidFill>
                <a:srgbClr val="191919"/>
              </a:solidFill>
              <a:latin typeface="Open Sauce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7DB7EE0-8AF2-552E-A8FE-C636523EC1AE}"/>
              </a:ext>
            </a:extLst>
          </p:cNvPr>
          <p:cNvSpPr txBox="1"/>
          <p:nvPr/>
        </p:nvSpPr>
        <p:spPr>
          <a:xfrm>
            <a:off x="4038600" y="818090"/>
            <a:ext cx="9494194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dirty="0" err="1">
                <a:solidFill>
                  <a:srgbClr val="0176DE"/>
                </a:solidFill>
                <a:latin typeface="Roca One Ultra-Bold"/>
              </a:rPr>
              <a:t>Desafios</a:t>
            </a:r>
            <a:r>
              <a:rPr lang="en-US" sz="5000" dirty="0">
                <a:solidFill>
                  <a:srgbClr val="0176DE"/>
                </a:solidFill>
                <a:latin typeface="Roca One Ultra-Bold"/>
              </a:rPr>
              <a:t> y </a:t>
            </a:r>
            <a:r>
              <a:rPr lang="en-US" sz="5000" dirty="0" err="1">
                <a:solidFill>
                  <a:srgbClr val="0176DE"/>
                </a:solidFill>
                <a:latin typeface="Roca One Ultra-Bold"/>
              </a:rPr>
              <a:t>oportunidades</a:t>
            </a:r>
            <a:r>
              <a:rPr lang="en-US" sz="5000" dirty="0">
                <a:solidFill>
                  <a:srgbClr val="0176DE"/>
                </a:solidFill>
                <a:latin typeface="Roca One Ultra-Bold"/>
              </a:rPr>
              <a:t> 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EFE9CAEB-1467-3C07-CFAD-1974CCAF75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66705" y="2766923"/>
            <a:ext cx="5588869" cy="7462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97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/>
          <p:nvPr/>
        </p:nvSpPr>
        <p:spPr>
          <a:xfrm>
            <a:off x="505246" y="427375"/>
            <a:ext cx="3293717" cy="1900852"/>
          </a:xfrm>
          <a:custGeom>
            <a:avLst/>
            <a:gdLst/>
            <a:ahLst/>
            <a:cxnLst/>
            <a:rect l="l" t="t" r="r" b="b"/>
            <a:pathLst>
              <a:path w="3293717" h="1900852">
                <a:moveTo>
                  <a:pt x="0" y="0"/>
                </a:moveTo>
                <a:lnTo>
                  <a:pt x="3293717" y="0"/>
                </a:lnTo>
                <a:lnTo>
                  <a:pt x="3293717" y="1900851"/>
                </a:lnTo>
                <a:lnTo>
                  <a:pt x="0" y="190085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5" name="TextBox 5"/>
          <p:cNvSpPr txBox="1"/>
          <p:nvPr/>
        </p:nvSpPr>
        <p:spPr>
          <a:xfrm>
            <a:off x="1371600" y="2540955"/>
            <a:ext cx="11051877" cy="73186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36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“Creo que últimamente ha resonado mucho conmigo la idea de que en las tutorías nos reunimos dos partes (madre-niño y tutor/a) donde ninguno es necesariamente experto en la materia. Creo que es súper bonito como, aunque no manejemos al revés y al derecho lo que estamos enseñando/aprendiendo, aun así, si hay personas que están dispuestas a nutrirse de otros y nutrirse de aprendizaje, siempre se va a lograr esa meta de superación intelectual (y emocional, también)”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s-ES" sz="3600" i="1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36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Testimonio Tutora UC.</a:t>
            </a:r>
            <a:endParaRPr lang="en-US" sz="8800" i="1" dirty="0">
              <a:solidFill>
                <a:srgbClr val="0176DE"/>
              </a:solidFill>
              <a:latin typeface="Roca One Ultra-Bold"/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6763D77D-CB5C-3FC5-B496-5756B731A5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54882" y="1028700"/>
            <a:ext cx="4958676" cy="7909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4529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</TotalTime>
  <Words>301</Words>
  <Application>Microsoft Office PowerPoint</Application>
  <PresentationFormat>Personalizado</PresentationFormat>
  <Paragraphs>75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5" baseType="lpstr">
      <vt:lpstr>Roca One Ultra-Bold</vt:lpstr>
      <vt:lpstr>Calibri</vt:lpstr>
      <vt:lpstr>Open Sauce</vt:lpstr>
      <vt:lpstr>Arial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Reunión 4 VRA (noviembre)</dc:title>
  <dc:creator>pvolante</dc:creator>
  <cp:lastModifiedBy>Paulo Luis Volante Beach</cp:lastModifiedBy>
  <cp:revision>3</cp:revision>
  <dcterms:created xsi:type="dcterms:W3CDTF">2006-08-16T00:00:00Z</dcterms:created>
  <dcterms:modified xsi:type="dcterms:W3CDTF">2024-03-12T02:27:40Z</dcterms:modified>
  <dc:identifier>DAF0GKaWDtg</dc:identifier>
</cp:coreProperties>
</file>