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432" r:id="rId3"/>
    <p:sldId id="274" r:id="rId4"/>
    <p:sldId id="462" r:id="rId5"/>
    <p:sldId id="468" r:id="rId6"/>
    <p:sldId id="469" r:id="rId7"/>
    <p:sldId id="470" r:id="rId8"/>
    <p:sldId id="473" r:id="rId9"/>
    <p:sldId id="472" r:id="rId10"/>
    <p:sldId id="480" r:id="rId11"/>
    <p:sldId id="477" r:id="rId12"/>
    <p:sldId id="478" r:id="rId13"/>
    <p:sldId id="450" r:id="rId14"/>
    <p:sldId id="481" r:id="rId15"/>
    <p:sldId id="444" r:id="rId16"/>
    <p:sldId id="451" r:id="rId17"/>
    <p:sldId id="458" r:id="rId18"/>
    <p:sldId id="463" r:id="rId19"/>
    <p:sldId id="459" r:id="rId20"/>
    <p:sldId id="464" r:id="rId21"/>
    <p:sldId id="465" r:id="rId22"/>
    <p:sldId id="467" r:id="rId23"/>
    <p:sldId id="290" r:id="rId2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749" userDrawn="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jf0oOWVtjNtQJhQXSZPOrF5i5l+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9D27F56-698D-4F4D-DD70-AB034233CF54}" name="Carmen Vergara" initials="CV" userId="S::carmen.vergara@uc.cl::1f02b914-be31-49fd-bba9-ad038ae227d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AAB6"/>
    <a:srgbClr val="277FE2"/>
    <a:srgbClr val="217DE3"/>
    <a:srgbClr val="3DE2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02" autoAdjust="0"/>
    <p:restoredTop sz="80265" autoAdjust="0"/>
  </p:normalViewPr>
  <p:slideViewPr>
    <p:cSldViewPr snapToGrid="0" snapToObjects="1" showGuides="1">
      <p:cViewPr varScale="1">
        <p:scale>
          <a:sx n="47" d="100"/>
          <a:sy n="47" d="100"/>
        </p:scale>
        <p:origin x="1123" y="43"/>
      </p:cViewPr>
      <p:guideLst>
        <p:guide orient="horz" pos="4320"/>
        <p:guide pos="37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36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irarraz\Dropbox\PC\Desktop\corrupcion\Copia%20de%20Datos%20corrupci&#243;n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irarraz\Dropbox\PC\Desktop\corrupcion\Copia%20de%20Datos%20corrupci&#243;n%20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numRef>
              <c:f>Hoja1!$B$19:$B$30</c:f>
              <c:numCache>
                <c:formatCode>General</c:formatCode>
                <c:ptCount val="12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numCache>
            </c:numRef>
          </c:cat>
          <c:val>
            <c:numRef>
              <c:f>Hoja1!$C$19:$C$30</c:f>
              <c:numCache>
                <c:formatCode>General</c:formatCode>
                <c:ptCount val="12"/>
                <c:pt idx="0">
                  <c:v>72</c:v>
                </c:pt>
                <c:pt idx="1">
                  <c:v>71</c:v>
                </c:pt>
                <c:pt idx="2">
                  <c:v>73</c:v>
                </c:pt>
                <c:pt idx="3">
                  <c:v>70</c:v>
                </c:pt>
                <c:pt idx="4">
                  <c:v>66</c:v>
                </c:pt>
                <c:pt idx="5">
                  <c:v>67</c:v>
                </c:pt>
                <c:pt idx="6">
                  <c:v>67</c:v>
                </c:pt>
                <c:pt idx="7">
                  <c:v>67</c:v>
                </c:pt>
                <c:pt idx="8">
                  <c:v>67</c:v>
                </c:pt>
                <c:pt idx="9">
                  <c:v>67</c:v>
                </c:pt>
                <c:pt idx="10">
                  <c:v>67</c:v>
                </c:pt>
                <c:pt idx="11">
                  <c:v>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6E-4C93-9162-C08044409A02}"/>
            </c:ext>
          </c:extLst>
        </c:ser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Hoja1!$B$19:$B$30</c:f>
              <c:numCache>
                <c:formatCode>General</c:formatCode>
                <c:ptCount val="12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numCache>
            </c:numRef>
          </c:cat>
          <c:val>
            <c:numRef>
              <c:f>Hoja1!$D$19:$D$30</c:f>
              <c:numCache>
                <c:formatCode>General</c:formatCode>
                <c:ptCount val="12"/>
                <c:pt idx="0">
                  <c:v>72</c:v>
                </c:pt>
                <c:pt idx="1">
                  <c:v>73</c:v>
                </c:pt>
                <c:pt idx="2">
                  <c:v>73</c:v>
                </c:pt>
                <c:pt idx="3">
                  <c:v>74</c:v>
                </c:pt>
                <c:pt idx="4">
                  <c:v>71</c:v>
                </c:pt>
                <c:pt idx="5">
                  <c:v>70</c:v>
                </c:pt>
                <c:pt idx="6">
                  <c:v>70</c:v>
                </c:pt>
                <c:pt idx="7">
                  <c:v>71</c:v>
                </c:pt>
                <c:pt idx="8">
                  <c:v>71</c:v>
                </c:pt>
                <c:pt idx="9">
                  <c:v>73</c:v>
                </c:pt>
                <c:pt idx="10">
                  <c:v>74</c:v>
                </c:pt>
                <c:pt idx="11">
                  <c:v>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66E-4C93-9162-C08044409A02}"/>
            </c:ext>
          </c:extLst>
        </c:ser>
        <c:ser>
          <c:idx val="6"/>
          <c:order val="2"/>
          <c:tx>
            <c:strRef>
              <c:f>Hoja1!$C$18</c:f>
              <c:strCache>
                <c:ptCount val="1"/>
                <c:pt idx="0">
                  <c:v>Chile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val>
            <c:numLit>
              <c:formatCode>General</c:formatCode>
              <c:ptCount val="1"/>
              <c:pt idx="0">
                <c:v>1</c:v>
              </c:pt>
            </c:numLit>
          </c:val>
          <c:smooth val="0"/>
          <c:extLst>
            <c:ext xmlns:c16="http://schemas.microsoft.com/office/drawing/2014/chart" uri="{C3380CC4-5D6E-409C-BE32-E72D297353CC}">
              <c16:uniqueId val="{00000002-166E-4C93-9162-C08044409A02}"/>
            </c:ext>
          </c:extLst>
        </c:ser>
        <c:ser>
          <c:idx val="7"/>
          <c:order val="3"/>
          <c:tx>
            <c:strRef>
              <c:f>Hoja1!$D$18</c:f>
              <c:strCache>
                <c:ptCount val="1"/>
                <c:pt idx="0">
                  <c:v>Uruguay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val>
            <c:numRef>
              <c:f>Hoja1!$D$19:$D$30</c:f>
              <c:numCache>
                <c:formatCode>General</c:formatCode>
                <c:ptCount val="12"/>
                <c:pt idx="0">
                  <c:v>72</c:v>
                </c:pt>
                <c:pt idx="1">
                  <c:v>73</c:v>
                </c:pt>
                <c:pt idx="2">
                  <c:v>73</c:v>
                </c:pt>
                <c:pt idx="3">
                  <c:v>74</c:v>
                </c:pt>
                <c:pt idx="4">
                  <c:v>71</c:v>
                </c:pt>
                <c:pt idx="5">
                  <c:v>70</c:v>
                </c:pt>
                <c:pt idx="6">
                  <c:v>70</c:v>
                </c:pt>
                <c:pt idx="7">
                  <c:v>71</c:v>
                </c:pt>
                <c:pt idx="8">
                  <c:v>71</c:v>
                </c:pt>
                <c:pt idx="9">
                  <c:v>73</c:v>
                </c:pt>
                <c:pt idx="10">
                  <c:v>74</c:v>
                </c:pt>
                <c:pt idx="11">
                  <c:v>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66E-4C93-9162-C08044409A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49494703"/>
        <c:axId val="1749496143"/>
      </c:lineChart>
      <c:catAx>
        <c:axId val="1749494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749496143"/>
        <c:crosses val="autoZero"/>
        <c:auto val="1"/>
        <c:lblAlgn val="ctr"/>
        <c:lblOffset val="100"/>
        <c:noMultiLvlLbl val="0"/>
      </c:catAx>
      <c:valAx>
        <c:axId val="1749496143"/>
        <c:scaling>
          <c:orientation val="minMax"/>
          <c:min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17494947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egendEntry>
        <c:idx val="1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AEC-47A6-9B90-212CE913A45B}"/>
              </c:ext>
            </c:extLst>
          </c:dPt>
          <c:cat>
            <c:strRef>
              <c:f>'Índice CCC'!$D$5:$D$14</c:f>
              <c:strCache>
                <c:ptCount val="10"/>
                <c:pt idx="0">
                  <c:v>Uruguay</c:v>
                </c:pt>
                <c:pt idx="1">
                  <c:v>Costa Rica</c:v>
                </c:pt>
                <c:pt idx="2">
                  <c:v>Chile</c:v>
                </c:pt>
                <c:pt idx="3">
                  <c:v>Perú</c:v>
                </c:pt>
                <c:pt idx="4">
                  <c:v>República Dominicana</c:v>
                </c:pt>
                <c:pt idx="5">
                  <c:v>Panamá</c:v>
                </c:pt>
                <c:pt idx="6">
                  <c:v>Argentina</c:v>
                </c:pt>
                <c:pt idx="7">
                  <c:v>Brasil</c:v>
                </c:pt>
                <c:pt idx="8">
                  <c:v>Colombia</c:v>
                </c:pt>
                <c:pt idx="9">
                  <c:v>Ecuador</c:v>
                </c:pt>
              </c:strCache>
            </c:strRef>
          </c:cat>
          <c:val>
            <c:numRef>
              <c:f>'Índice CCC'!$E$5:$E$14</c:f>
              <c:numCache>
                <c:formatCode>0.0</c:formatCode>
                <c:ptCount val="10"/>
                <c:pt idx="0">
                  <c:v>6.99</c:v>
                </c:pt>
                <c:pt idx="1">
                  <c:v>6.76</c:v>
                </c:pt>
                <c:pt idx="2">
                  <c:v>6.67</c:v>
                </c:pt>
                <c:pt idx="3">
                  <c:v>5.53</c:v>
                </c:pt>
                <c:pt idx="4">
                  <c:v>5.42</c:v>
                </c:pt>
                <c:pt idx="5">
                  <c:v>5.39</c:v>
                </c:pt>
                <c:pt idx="6">
                  <c:v>5.07</c:v>
                </c:pt>
                <c:pt idx="7">
                  <c:v>4.83</c:v>
                </c:pt>
                <c:pt idx="8">
                  <c:v>4.78</c:v>
                </c:pt>
                <c:pt idx="9">
                  <c:v>4.68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EC-47A6-9B90-212CE913A4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48535391"/>
        <c:axId val="748530111"/>
      </c:barChart>
      <c:catAx>
        <c:axId val="7485353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748530111"/>
        <c:crosses val="autoZero"/>
        <c:auto val="1"/>
        <c:lblAlgn val="ctr"/>
        <c:lblOffset val="100"/>
        <c:noMultiLvlLbl val="0"/>
      </c:catAx>
      <c:valAx>
        <c:axId val="74853011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7485353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3" name="Google Shape;10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888237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39538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12161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348045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3" name="Google Shape;10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265813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67401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L" dirty="0"/>
              <a:t>$100 millones</a:t>
            </a:r>
            <a:endParaRPr dirty="0"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15319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984862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5387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CL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CL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CL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CL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CL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8132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37536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064897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58927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lang="es-C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4370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3" name="Google Shape;10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5386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3716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4032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048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25203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091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15B7879-454B-A852-8E9F-D1EDC45ADD0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454" b="6454"/>
          <a:stretch/>
        </p:blipFill>
        <p:spPr>
          <a:xfrm>
            <a:off x="0" y="-25669"/>
            <a:ext cx="12191999" cy="6909338"/>
          </a:xfrm>
          <a:prstGeom prst="rect">
            <a:avLst/>
          </a:prstGeom>
        </p:spPr>
      </p:pic>
      <p:pic>
        <p:nvPicPr>
          <p:cNvPr id="3" name="Google Shape;89;p1">
            <a:extLst>
              <a:ext uri="{FF2B5EF4-FFF2-40B4-BE49-F238E27FC236}">
                <a16:creationId xmlns:a16="http://schemas.microsoft.com/office/drawing/2014/main" id="{D7920308-CD41-6727-1D43-0F8FF648A020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30"/>
          <a:stretch/>
        </p:blipFill>
        <p:spPr>
          <a:xfrm>
            <a:off x="9743090" y="452827"/>
            <a:ext cx="1686627" cy="9976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F760D76-CCF1-AAC4-5917-7B84B2C462D8}"/>
              </a:ext>
            </a:extLst>
          </p:cNvPr>
          <p:cNvSpPr txBox="1"/>
          <p:nvPr/>
        </p:nvSpPr>
        <p:spPr>
          <a:xfrm>
            <a:off x="1360634" y="5124503"/>
            <a:ext cx="2903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IGNACIO IRARRÁZAVAL</a:t>
            </a:r>
          </a:p>
          <a:p>
            <a:r>
              <a:rPr lang="es-CL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 ABRIL 2024 </a:t>
            </a:r>
          </a:p>
        </p:txBody>
      </p:sp>
      <p:sp>
        <p:nvSpPr>
          <p:cNvPr id="11" name="Google Shape;90;p1">
            <a:extLst>
              <a:ext uri="{FF2B5EF4-FFF2-40B4-BE49-F238E27FC236}">
                <a16:creationId xmlns:a16="http://schemas.microsoft.com/office/drawing/2014/main" id="{CE16C757-353C-9EC6-EEC6-DC3A177BD15E}"/>
              </a:ext>
            </a:extLst>
          </p:cNvPr>
          <p:cNvSpPr/>
          <p:nvPr/>
        </p:nvSpPr>
        <p:spPr>
          <a:xfrm>
            <a:off x="1360634" y="4931005"/>
            <a:ext cx="2903359" cy="4571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 rot="-5400000">
            <a:off x="2986236" y="-2312893"/>
            <a:ext cx="6219526" cy="1148378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7"/>
          <p:cNvSpPr txBox="1"/>
          <p:nvPr/>
        </p:nvSpPr>
        <p:spPr>
          <a:xfrm>
            <a:off x="1404401" y="2383081"/>
            <a:ext cx="6301426" cy="117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endParaRPr sz="4000" b="1" i="0" u="none" strike="noStrike" cap="none" dirty="0">
              <a:solidFill>
                <a:srgbClr val="217DE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1404401" y="4116477"/>
            <a:ext cx="4691599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000" b="1" i="0" u="none" strike="noStrike" cap="none">
                <a:solidFill>
                  <a:srgbClr val="217DE2"/>
                </a:solidFill>
                <a:latin typeface="Arial"/>
                <a:ea typeface="Arial"/>
                <a:cs typeface="Arial"/>
                <a:sym typeface="Arial"/>
              </a:rPr>
              <a:t>Autor / autores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000" b="1" i="0" u="none" strike="noStrike" cap="none">
                <a:solidFill>
                  <a:srgbClr val="217DE2"/>
                </a:solidFill>
                <a:latin typeface="Arial"/>
                <a:ea typeface="Arial"/>
                <a:cs typeface="Arial"/>
                <a:sym typeface="Arial"/>
              </a:rPr>
              <a:t>Fecha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8" name="Google Shape;108;p17"/>
          <p:cNvCxnSpPr/>
          <p:nvPr/>
        </p:nvCxnSpPr>
        <p:spPr>
          <a:xfrm>
            <a:off x="1479440" y="4015412"/>
            <a:ext cx="1857677" cy="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0" name="Google Shape;110;p17"/>
          <p:cNvSpPr txBox="1"/>
          <p:nvPr/>
        </p:nvSpPr>
        <p:spPr>
          <a:xfrm>
            <a:off x="1556800" y="2535481"/>
            <a:ext cx="7199321" cy="117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4000" b="1" dirty="0">
                <a:solidFill>
                  <a:schemeClr val="lt1"/>
                </a:solidFill>
              </a:rPr>
              <a:t>2.- Índices internacionales</a:t>
            </a:r>
            <a:endParaRPr sz="40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1" name="Google Shape;111;p17"/>
          <p:cNvCxnSpPr/>
          <p:nvPr/>
        </p:nvCxnSpPr>
        <p:spPr>
          <a:xfrm>
            <a:off x="1631840" y="4167812"/>
            <a:ext cx="1857677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DD73CA2F-2A0B-DA11-F95D-F4A917D750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8075" y="944503"/>
            <a:ext cx="1487782" cy="49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96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>
            <a:extLst>
              <a:ext uri="{FF2B5EF4-FFF2-40B4-BE49-F238E27FC236}">
                <a16:creationId xmlns:a16="http://schemas.microsoft.com/office/drawing/2014/main" id="{6F67B92A-1BFD-D846-B219-B9B5D18202D1}"/>
              </a:ext>
            </a:extLst>
          </p:cNvPr>
          <p:cNvSpPr/>
          <p:nvPr/>
        </p:nvSpPr>
        <p:spPr>
          <a:xfrm>
            <a:off x="7275179" y="3227225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0" name="Google Shape;100;p2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389128A7-8CB0-884C-95C5-18557561B9C1}"/>
              </a:ext>
            </a:extLst>
          </p:cNvPr>
          <p:cNvSpPr/>
          <p:nvPr/>
        </p:nvSpPr>
        <p:spPr>
          <a:xfrm>
            <a:off x="5131282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6770F219-F3A5-A241-9766-DA43019EC487}"/>
              </a:ext>
            </a:extLst>
          </p:cNvPr>
          <p:cNvSpPr/>
          <p:nvPr/>
        </p:nvSpPr>
        <p:spPr>
          <a:xfrm>
            <a:off x="6627136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EC6AB783-66A1-BB4E-A877-3E63A6C2E4FE}"/>
              </a:ext>
            </a:extLst>
          </p:cNvPr>
          <p:cNvSpPr/>
          <p:nvPr/>
        </p:nvSpPr>
        <p:spPr>
          <a:xfrm>
            <a:off x="8006485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5A4F3021-E455-D143-A3F2-73130B5B43C5}"/>
              </a:ext>
            </a:extLst>
          </p:cNvPr>
          <p:cNvSpPr/>
          <p:nvPr/>
        </p:nvSpPr>
        <p:spPr>
          <a:xfrm>
            <a:off x="9432329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FDDEBA13-87F7-FE41-A355-2B2A4794D4F0}"/>
              </a:ext>
            </a:extLst>
          </p:cNvPr>
          <p:cNvSpPr/>
          <p:nvPr/>
        </p:nvSpPr>
        <p:spPr>
          <a:xfrm>
            <a:off x="7275179" y="4310608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Google Shape;101;p2">
            <a:extLst>
              <a:ext uri="{FF2B5EF4-FFF2-40B4-BE49-F238E27FC236}">
                <a16:creationId xmlns:a16="http://schemas.microsoft.com/office/drawing/2014/main" id="{FC993029-1142-C17C-0773-CA80B9F03F04}"/>
              </a:ext>
            </a:extLst>
          </p:cNvPr>
          <p:cNvSpPr txBox="1"/>
          <p:nvPr/>
        </p:nvSpPr>
        <p:spPr>
          <a:xfrm>
            <a:off x="471643" y="326239"/>
            <a:ext cx="2195835" cy="2242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MX" sz="2400" b="1" dirty="0">
                <a:solidFill>
                  <a:srgbClr val="277FE2"/>
                </a:solidFill>
              </a:rPr>
              <a:t>Índice de Percepción de la corrupción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MX" sz="1800" dirty="0">
                <a:solidFill>
                  <a:srgbClr val="277FE2"/>
                </a:solidFill>
              </a:rPr>
              <a:t>Transparencia Internacional, 2023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37555A06-A1FA-5339-90EE-360D5B11D247}"/>
              </a:ext>
            </a:extLst>
          </p:cNvPr>
          <p:cNvGrpSpPr/>
          <p:nvPr/>
        </p:nvGrpSpPr>
        <p:grpSpPr>
          <a:xfrm>
            <a:off x="3799490" y="858531"/>
            <a:ext cx="8095792" cy="5251324"/>
            <a:chOff x="3300380" y="534784"/>
            <a:chExt cx="8594902" cy="5575071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86B97A8-875E-A28B-A0FC-01A68F382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00380" y="534784"/>
              <a:ext cx="8594902" cy="5575071"/>
            </a:xfrm>
            <a:prstGeom prst="rect">
              <a:avLst/>
            </a:prstGeom>
          </p:spPr>
        </p:pic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4E2EC2AE-9CE8-52CB-2CC2-4B45DFA0899A}"/>
                </a:ext>
              </a:extLst>
            </p:cNvPr>
            <p:cNvSpPr/>
            <p:nvPr/>
          </p:nvSpPr>
          <p:spPr>
            <a:xfrm>
              <a:off x="5597235" y="2064327"/>
              <a:ext cx="1939636" cy="235526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/>
            </a:p>
          </p:txBody>
        </p:sp>
      </p:grpSp>
      <p:cxnSp>
        <p:nvCxnSpPr>
          <p:cNvPr id="6" name="Google Shape;103;p2">
            <a:extLst>
              <a:ext uri="{FF2B5EF4-FFF2-40B4-BE49-F238E27FC236}">
                <a16:creationId xmlns:a16="http://schemas.microsoft.com/office/drawing/2014/main" id="{AF228DC2-D65E-6874-F4D2-F98770D0CCA2}"/>
              </a:ext>
            </a:extLst>
          </p:cNvPr>
          <p:cNvCxnSpPr>
            <a:cxnSpLocks/>
          </p:cNvCxnSpPr>
          <p:nvPr/>
        </p:nvCxnSpPr>
        <p:spPr>
          <a:xfrm>
            <a:off x="2842701" y="0"/>
            <a:ext cx="0" cy="2538248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7" name="Google Shape;89;p1">
            <a:extLst>
              <a:ext uri="{FF2B5EF4-FFF2-40B4-BE49-F238E27FC236}">
                <a16:creationId xmlns:a16="http://schemas.microsoft.com/office/drawing/2014/main" id="{3D87886D-B0F4-90F2-E1E1-861BDE65F1D7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30"/>
          <a:stretch/>
        </p:blipFill>
        <p:spPr>
          <a:xfrm>
            <a:off x="590264" y="5140199"/>
            <a:ext cx="1812215" cy="1087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8627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>
            <a:extLst>
              <a:ext uri="{FF2B5EF4-FFF2-40B4-BE49-F238E27FC236}">
                <a16:creationId xmlns:a16="http://schemas.microsoft.com/office/drawing/2014/main" id="{6F67B92A-1BFD-D846-B219-B9B5D18202D1}"/>
              </a:ext>
            </a:extLst>
          </p:cNvPr>
          <p:cNvSpPr/>
          <p:nvPr/>
        </p:nvSpPr>
        <p:spPr>
          <a:xfrm>
            <a:off x="7275179" y="3227225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0" name="Google Shape;100;p2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389128A7-8CB0-884C-95C5-18557561B9C1}"/>
              </a:ext>
            </a:extLst>
          </p:cNvPr>
          <p:cNvSpPr/>
          <p:nvPr/>
        </p:nvSpPr>
        <p:spPr>
          <a:xfrm>
            <a:off x="5131282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6770F219-F3A5-A241-9766-DA43019EC487}"/>
              </a:ext>
            </a:extLst>
          </p:cNvPr>
          <p:cNvSpPr/>
          <p:nvPr/>
        </p:nvSpPr>
        <p:spPr>
          <a:xfrm>
            <a:off x="6627136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EC6AB783-66A1-BB4E-A877-3E63A6C2E4FE}"/>
              </a:ext>
            </a:extLst>
          </p:cNvPr>
          <p:cNvSpPr/>
          <p:nvPr/>
        </p:nvSpPr>
        <p:spPr>
          <a:xfrm>
            <a:off x="8006485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5A4F3021-E455-D143-A3F2-73130B5B43C5}"/>
              </a:ext>
            </a:extLst>
          </p:cNvPr>
          <p:cNvSpPr/>
          <p:nvPr/>
        </p:nvSpPr>
        <p:spPr>
          <a:xfrm>
            <a:off x="9432329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FDDEBA13-87F7-FE41-A355-2B2A4794D4F0}"/>
              </a:ext>
            </a:extLst>
          </p:cNvPr>
          <p:cNvSpPr/>
          <p:nvPr/>
        </p:nvSpPr>
        <p:spPr>
          <a:xfrm>
            <a:off x="7275179" y="4310608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D8B82BCC-424C-4E3E-92E5-2CFDAD5F72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2287475"/>
              </p:ext>
            </p:extLst>
          </p:nvPr>
        </p:nvGraphicFramePr>
        <p:xfrm>
          <a:off x="3594544" y="1008992"/>
          <a:ext cx="8182294" cy="5171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Google Shape;101;p2">
            <a:extLst>
              <a:ext uri="{FF2B5EF4-FFF2-40B4-BE49-F238E27FC236}">
                <a16:creationId xmlns:a16="http://schemas.microsoft.com/office/drawing/2014/main" id="{42A9252A-9C52-F8D9-C6AD-B5227FF23E0C}"/>
              </a:ext>
            </a:extLst>
          </p:cNvPr>
          <p:cNvSpPr txBox="1"/>
          <p:nvPr/>
        </p:nvSpPr>
        <p:spPr>
          <a:xfrm>
            <a:off x="471643" y="326239"/>
            <a:ext cx="2195835" cy="2242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MX" sz="2400" b="1" dirty="0">
                <a:solidFill>
                  <a:srgbClr val="277FE2"/>
                </a:solidFill>
              </a:rPr>
              <a:t>Índice de Percepción de la corrupción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MX" sz="1800" dirty="0">
                <a:solidFill>
                  <a:srgbClr val="277FE2"/>
                </a:solidFill>
              </a:rPr>
              <a:t>Transparencia Internacional, 2023</a:t>
            </a:r>
          </a:p>
        </p:txBody>
      </p:sp>
      <p:cxnSp>
        <p:nvCxnSpPr>
          <p:cNvPr id="7" name="Google Shape;103;p2">
            <a:extLst>
              <a:ext uri="{FF2B5EF4-FFF2-40B4-BE49-F238E27FC236}">
                <a16:creationId xmlns:a16="http://schemas.microsoft.com/office/drawing/2014/main" id="{7CAA80BC-2DE2-C592-19EC-390671347595}"/>
              </a:ext>
            </a:extLst>
          </p:cNvPr>
          <p:cNvCxnSpPr>
            <a:cxnSpLocks/>
          </p:cNvCxnSpPr>
          <p:nvPr/>
        </p:nvCxnSpPr>
        <p:spPr>
          <a:xfrm>
            <a:off x="2842701" y="0"/>
            <a:ext cx="0" cy="2538248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8" name="Google Shape;89;p1">
            <a:extLst>
              <a:ext uri="{FF2B5EF4-FFF2-40B4-BE49-F238E27FC236}">
                <a16:creationId xmlns:a16="http://schemas.microsoft.com/office/drawing/2014/main" id="{746B54F7-0F23-276C-2A4D-E412BF458C20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30"/>
          <a:stretch/>
        </p:blipFill>
        <p:spPr>
          <a:xfrm>
            <a:off x="590264" y="5140199"/>
            <a:ext cx="1812215" cy="1087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5174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487222" y="630267"/>
            <a:ext cx="2263767" cy="2093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accent1"/>
              </a:buClr>
              <a:defRPr/>
            </a:pPr>
            <a:r>
              <a:rPr lang="es-MX" sz="2400" b="1" dirty="0">
                <a:solidFill>
                  <a:srgbClr val="217DE3"/>
                </a:solidFill>
                <a:latin typeface="+mj-lt"/>
              </a:rPr>
              <a:t>Índice de Capacidad para Combatir la Corrupción (CCC)</a:t>
            </a:r>
            <a:endParaRPr dirty="0"/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D4EDC725-46AA-4D91-204A-A5395B5759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5208424"/>
              </p:ext>
            </p:extLst>
          </p:nvPr>
        </p:nvGraphicFramePr>
        <p:xfrm>
          <a:off x="3997819" y="1261241"/>
          <a:ext cx="7764685" cy="4611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F20601DF-4F1D-89DF-FABF-95D81933D47F}"/>
              </a:ext>
            </a:extLst>
          </p:cNvPr>
          <p:cNvCxnSpPr/>
          <p:nvPr/>
        </p:nvCxnSpPr>
        <p:spPr>
          <a:xfrm>
            <a:off x="9227126" y="1261241"/>
            <a:ext cx="0" cy="4361856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BD2A1337-1C55-EFE3-57DB-C9DBC41673DA}"/>
              </a:ext>
            </a:extLst>
          </p:cNvPr>
          <p:cNvSpPr txBox="1"/>
          <p:nvPr/>
        </p:nvSpPr>
        <p:spPr>
          <a:xfrm>
            <a:off x="590264" y="3054120"/>
            <a:ext cx="29481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>
                <a:solidFill>
                  <a:srgbClr val="277FE2"/>
                </a:solidFill>
              </a:rPr>
              <a:t>Tres Categorías y 14 variables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277FE2"/>
                </a:solidFill>
              </a:rPr>
              <a:t>Capacidad Legal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277FE2"/>
                </a:solidFill>
              </a:rPr>
              <a:t>Democracia e Instituciones Políticas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277FE2"/>
                </a:solidFill>
              </a:rPr>
              <a:t>Sociedad Civil y Medios de Comunicación</a:t>
            </a:r>
          </a:p>
        </p:txBody>
      </p:sp>
      <p:cxnSp>
        <p:nvCxnSpPr>
          <p:cNvPr id="4" name="Google Shape;103;p2">
            <a:extLst>
              <a:ext uri="{FF2B5EF4-FFF2-40B4-BE49-F238E27FC236}">
                <a16:creationId xmlns:a16="http://schemas.microsoft.com/office/drawing/2014/main" id="{80C698A4-FA83-00DC-8642-831A10CEDC82}"/>
              </a:ext>
            </a:extLst>
          </p:cNvPr>
          <p:cNvCxnSpPr>
            <a:cxnSpLocks/>
          </p:cNvCxnSpPr>
          <p:nvPr/>
        </p:nvCxnSpPr>
        <p:spPr>
          <a:xfrm>
            <a:off x="2842701" y="0"/>
            <a:ext cx="0" cy="2538248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7" name="Google Shape;89;p1">
            <a:extLst>
              <a:ext uri="{FF2B5EF4-FFF2-40B4-BE49-F238E27FC236}">
                <a16:creationId xmlns:a16="http://schemas.microsoft.com/office/drawing/2014/main" id="{6EACBE62-7BE7-D1B6-04DB-FE35099C8C1F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30"/>
          <a:stretch/>
        </p:blipFill>
        <p:spPr>
          <a:xfrm>
            <a:off x="590264" y="5140199"/>
            <a:ext cx="1812215" cy="1087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476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 rot="-5400000">
            <a:off x="2986236" y="-2312893"/>
            <a:ext cx="6219526" cy="1148378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7"/>
          <p:cNvSpPr txBox="1"/>
          <p:nvPr/>
        </p:nvSpPr>
        <p:spPr>
          <a:xfrm>
            <a:off x="1404401" y="2383081"/>
            <a:ext cx="6301426" cy="117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endParaRPr sz="4000" b="1" i="0" u="none" strike="noStrike" cap="none" dirty="0">
              <a:solidFill>
                <a:srgbClr val="217DE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1404401" y="4116477"/>
            <a:ext cx="4691599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000" b="1" i="0" u="none" strike="noStrike" cap="none">
                <a:solidFill>
                  <a:srgbClr val="217DE2"/>
                </a:solidFill>
                <a:latin typeface="Arial"/>
                <a:ea typeface="Arial"/>
                <a:cs typeface="Arial"/>
                <a:sym typeface="Arial"/>
              </a:rPr>
              <a:t>Autor / autores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000" b="1" i="0" u="none" strike="noStrike" cap="none">
                <a:solidFill>
                  <a:srgbClr val="217DE2"/>
                </a:solidFill>
                <a:latin typeface="Arial"/>
                <a:ea typeface="Arial"/>
                <a:cs typeface="Arial"/>
                <a:sym typeface="Arial"/>
              </a:rPr>
              <a:t>Fecha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8" name="Google Shape;108;p17"/>
          <p:cNvCxnSpPr/>
          <p:nvPr/>
        </p:nvCxnSpPr>
        <p:spPr>
          <a:xfrm>
            <a:off x="1479440" y="4015412"/>
            <a:ext cx="1857677" cy="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0" name="Google Shape;110;p17"/>
          <p:cNvSpPr txBox="1"/>
          <p:nvPr/>
        </p:nvSpPr>
        <p:spPr>
          <a:xfrm>
            <a:off x="1556800" y="2535481"/>
            <a:ext cx="7461076" cy="117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4000" b="1" dirty="0">
                <a:solidFill>
                  <a:schemeClr val="lt1"/>
                </a:solidFill>
              </a:rPr>
              <a:t>3.- Datos sobre (percepción) de corrupción: Chile</a:t>
            </a:r>
            <a:endParaRPr sz="40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1" name="Google Shape;111;p17"/>
          <p:cNvCxnSpPr/>
          <p:nvPr/>
        </p:nvCxnSpPr>
        <p:spPr>
          <a:xfrm>
            <a:off x="1631840" y="4167812"/>
            <a:ext cx="1857677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DD73CA2F-2A0B-DA11-F95D-F4A917D750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8075" y="944503"/>
            <a:ext cx="1487782" cy="49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672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>
            <a:extLst>
              <a:ext uri="{FF2B5EF4-FFF2-40B4-BE49-F238E27FC236}">
                <a16:creationId xmlns:a16="http://schemas.microsoft.com/office/drawing/2014/main" id="{6F67B92A-1BFD-D846-B219-B9B5D18202D1}"/>
              </a:ext>
            </a:extLst>
          </p:cNvPr>
          <p:cNvSpPr/>
          <p:nvPr/>
        </p:nvSpPr>
        <p:spPr>
          <a:xfrm>
            <a:off x="7275179" y="3227225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0" name="Google Shape;100;p2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590264" y="481298"/>
            <a:ext cx="1873696" cy="1624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400" b="1" dirty="0">
                <a:solidFill>
                  <a:srgbClr val="277FE2"/>
                </a:solidFill>
              </a:rPr>
              <a:t>Boletín Estadístico Anual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1800" dirty="0">
                <a:solidFill>
                  <a:srgbClr val="277FE2"/>
                </a:solidFill>
              </a:rPr>
              <a:t>Ministerio Público 2023.</a:t>
            </a:r>
            <a:endParaRPr lang="es-CL" sz="1800" dirty="0"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endParaRPr dirty="0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389128A7-8CB0-884C-95C5-18557561B9C1}"/>
              </a:ext>
            </a:extLst>
          </p:cNvPr>
          <p:cNvSpPr/>
          <p:nvPr/>
        </p:nvSpPr>
        <p:spPr>
          <a:xfrm>
            <a:off x="5131282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6770F219-F3A5-A241-9766-DA43019EC487}"/>
              </a:ext>
            </a:extLst>
          </p:cNvPr>
          <p:cNvSpPr/>
          <p:nvPr/>
        </p:nvSpPr>
        <p:spPr>
          <a:xfrm>
            <a:off x="6627136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EC6AB783-66A1-BB4E-A877-3E63A6C2E4FE}"/>
              </a:ext>
            </a:extLst>
          </p:cNvPr>
          <p:cNvSpPr/>
          <p:nvPr/>
        </p:nvSpPr>
        <p:spPr>
          <a:xfrm>
            <a:off x="8006485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5A4F3021-E455-D143-A3F2-73130B5B43C5}"/>
              </a:ext>
            </a:extLst>
          </p:cNvPr>
          <p:cNvSpPr/>
          <p:nvPr/>
        </p:nvSpPr>
        <p:spPr>
          <a:xfrm>
            <a:off x="9432329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FDDEBA13-87F7-FE41-A355-2B2A4794D4F0}"/>
              </a:ext>
            </a:extLst>
          </p:cNvPr>
          <p:cNvSpPr/>
          <p:nvPr/>
        </p:nvSpPr>
        <p:spPr>
          <a:xfrm>
            <a:off x="7275179" y="4310608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F5DEC00-6B87-A39C-39C6-B96C8BF3511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81454" y="2901464"/>
            <a:ext cx="9923398" cy="3111705"/>
          </a:xfrm>
          <a:prstGeom prst="rect">
            <a:avLst/>
          </a:prstGeom>
        </p:spPr>
      </p:pic>
      <p:cxnSp>
        <p:nvCxnSpPr>
          <p:cNvPr id="5" name="Google Shape;103;p2">
            <a:extLst>
              <a:ext uri="{FF2B5EF4-FFF2-40B4-BE49-F238E27FC236}">
                <a16:creationId xmlns:a16="http://schemas.microsoft.com/office/drawing/2014/main" id="{73AAB6C6-1553-98B4-541C-B77DC82A022C}"/>
              </a:ext>
            </a:extLst>
          </p:cNvPr>
          <p:cNvCxnSpPr>
            <a:cxnSpLocks/>
          </p:cNvCxnSpPr>
          <p:nvPr/>
        </p:nvCxnSpPr>
        <p:spPr>
          <a:xfrm>
            <a:off x="2842701" y="0"/>
            <a:ext cx="0" cy="2538248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764495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>
            <a:extLst>
              <a:ext uri="{FF2B5EF4-FFF2-40B4-BE49-F238E27FC236}">
                <a16:creationId xmlns:a16="http://schemas.microsoft.com/office/drawing/2014/main" id="{6F67B92A-1BFD-D846-B219-B9B5D18202D1}"/>
              </a:ext>
            </a:extLst>
          </p:cNvPr>
          <p:cNvSpPr/>
          <p:nvPr/>
        </p:nvSpPr>
        <p:spPr>
          <a:xfrm>
            <a:off x="7275179" y="3227225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0" name="Google Shape;100;p2"/>
          <p:cNvSpPr/>
          <p:nvPr/>
        </p:nvSpPr>
        <p:spPr>
          <a:xfrm>
            <a:off x="0" y="648684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622534" y="589616"/>
            <a:ext cx="1678245" cy="151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</a:pPr>
            <a:r>
              <a:rPr lang="es-CL" sz="2400" b="1" dirty="0">
                <a:solidFill>
                  <a:srgbClr val="277FE2"/>
                </a:solidFill>
              </a:rPr>
              <a:t>Encuesta CADEM 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</a:pPr>
            <a:r>
              <a:rPr lang="es-CL" sz="1800" dirty="0">
                <a:solidFill>
                  <a:srgbClr val="277FE2"/>
                </a:solidFill>
              </a:rPr>
              <a:t>Marzo 2024</a:t>
            </a:r>
            <a:endParaRPr sz="1800" dirty="0">
              <a:solidFill>
                <a:srgbClr val="277FE2"/>
              </a:solidFill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389128A7-8CB0-884C-95C5-18557561B9C1}"/>
              </a:ext>
            </a:extLst>
          </p:cNvPr>
          <p:cNvSpPr/>
          <p:nvPr/>
        </p:nvSpPr>
        <p:spPr>
          <a:xfrm>
            <a:off x="5131282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6770F219-F3A5-A241-9766-DA43019EC487}"/>
              </a:ext>
            </a:extLst>
          </p:cNvPr>
          <p:cNvSpPr/>
          <p:nvPr/>
        </p:nvSpPr>
        <p:spPr>
          <a:xfrm>
            <a:off x="6627136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EC6AB783-66A1-BB4E-A877-3E63A6C2E4FE}"/>
              </a:ext>
            </a:extLst>
          </p:cNvPr>
          <p:cNvSpPr/>
          <p:nvPr/>
        </p:nvSpPr>
        <p:spPr>
          <a:xfrm>
            <a:off x="8006485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5A4F3021-E455-D143-A3F2-73130B5B43C5}"/>
              </a:ext>
            </a:extLst>
          </p:cNvPr>
          <p:cNvSpPr/>
          <p:nvPr/>
        </p:nvSpPr>
        <p:spPr>
          <a:xfrm>
            <a:off x="9432329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FDDEBA13-87F7-FE41-A355-2B2A4794D4F0}"/>
              </a:ext>
            </a:extLst>
          </p:cNvPr>
          <p:cNvSpPr/>
          <p:nvPr/>
        </p:nvSpPr>
        <p:spPr>
          <a:xfrm>
            <a:off x="7275179" y="4310608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C6E7990-12CE-117B-5431-571A582CD8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l="5054" t="1828" r="15111" b="10620"/>
          <a:stretch/>
        </p:blipFill>
        <p:spPr>
          <a:xfrm>
            <a:off x="3486322" y="989286"/>
            <a:ext cx="8309020" cy="5155325"/>
          </a:xfrm>
          <a:prstGeom prst="rect">
            <a:avLst/>
          </a:prstGeom>
        </p:spPr>
      </p:pic>
      <p:cxnSp>
        <p:nvCxnSpPr>
          <p:cNvPr id="2" name="Google Shape;103;p2">
            <a:extLst>
              <a:ext uri="{FF2B5EF4-FFF2-40B4-BE49-F238E27FC236}">
                <a16:creationId xmlns:a16="http://schemas.microsoft.com/office/drawing/2014/main" id="{02B8064C-C191-BB79-2F28-8C65C3F65411}"/>
              </a:ext>
            </a:extLst>
          </p:cNvPr>
          <p:cNvCxnSpPr>
            <a:cxnSpLocks/>
          </p:cNvCxnSpPr>
          <p:nvPr/>
        </p:nvCxnSpPr>
        <p:spPr>
          <a:xfrm>
            <a:off x="2842701" y="0"/>
            <a:ext cx="0" cy="1860331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" name="Google Shape;89;p1">
            <a:extLst>
              <a:ext uri="{FF2B5EF4-FFF2-40B4-BE49-F238E27FC236}">
                <a16:creationId xmlns:a16="http://schemas.microsoft.com/office/drawing/2014/main" id="{45483FE2-17DB-B182-6FA0-8EBC27E70553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30"/>
          <a:stretch/>
        </p:blipFill>
        <p:spPr>
          <a:xfrm>
            <a:off x="590264" y="5140199"/>
            <a:ext cx="1812215" cy="1087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3095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>
            <a:extLst>
              <a:ext uri="{FF2B5EF4-FFF2-40B4-BE49-F238E27FC236}">
                <a16:creationId xmlns:a16="http://schemas.microsoft.com/office/drawing/2014/main" id="{6F67B92A-1BFD-D846-B219-B9B5D18202D1}"/>
              </a:ext>
            </a:extLst>
          </p:cNvPr>
          <p:cNvSpPr/>
          <p:nvPr/>
        </p:nvSpPr>
        <p:spPr>
          <a:xfrm>
            <a:off x="7275179" y="3227225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0" name="Google Shape;100;p2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389128A7-8CB0-884C-95C5-18557561B9C1}"/>
              </a:ext>
            </a:extLst>
          </p:cNvPr>
          <p:cNvSpPr/>
          <p:nvPr/>
        </p:nvSpPr>
        <p:spPr>
          <a:xfrm>
            <a:off x="5131282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6770F219-F3A5-A241-9766-DA43019EC487}"/>
              </a:ext>
            </a:extLst>
          </p:cNvPr>
          <p:cNvSpPr/>
          <p:nvPr/>
        </p:nvSpPr>
        <p:spPr>
          <a:xfrm>
            <a:off x="6627136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EC6AB783-66A1-BB4E-A877-3E63A6C2E4FE}"/>
              </a:ext>
            </a:extLst>
          </p:cNvPr>
          <p:cNvSpPr/>
          <p:nvPr/>
        </p:nvSpPr>
        <p:spPr>
          <a:xfrm>
            <a:off x="8006485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5A4F3021-E455-D143-A3F2-73130B5B43C5}"/>
              </a:ext>
            </a:extLst>
          </p:cNvPr>
          <p:cNvSpPr/>
          <p:nvPr/>
        </p:nvSpPr>
        <p:spPr>
          <a:xfrm>
            <a:off x="9432329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FDDEBA13-87F7-FE41-A355-2B2A4794D4F0}"/>
              </a:ext>
            </a:extLst>
          </p:cNvPr>
          <p:cNvSpPr/>
          <p:nvPr/>
        </p:nvSpPr>
        <p:spPr>
          <a:xfrm>
            <a:off x="7275179" y="4310608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30AD79-C5AE-D285-8CA4-66AA7021FF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833" b="10618"/>
          <a:stretch/>
        </p:blipFill>
        <p:spPr>
          <a:xfrm>
            <a:off x="761980" y="2485418"/>
            <a:ext cx="11088647" cy="361427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AD4D069-7B22-5127-29A2-66300F3A42D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75" t="4401" r="50185" b="79597"/>
          <a:stretch/>
        </p:blipFill>
        <p:spPr>
          <a:xfrm>
            <a:off x="3997820" y="1330855"/>
            <a:ext cx="4950011" cy="98784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366C93B-0626-8A8C-EE3C-C68201FB7E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79" t="23248" r="28716" b="72198"/>
          <a:stretch/>
        </p:blipFill>
        <p:spPr>
          <a:xfrm>
            <a:off x="3971908" y="2450939"/>
            <a:ext cx="4668792" cy="281161"/>
          </a:xfrm>
          <a:prstGeom prst="rect">
            <a:avLst/>
          </a:prstGeom>
        </p:spPr>
      </p:pic>
      <p:sp>
        <p:nvSpPr>
          <p:cNvPr id="12" name="Google Shape;101;p2">
            <a:extLst>
              <a:ext uri="{FF2B5EF4-FFF2-40B4-BE49-F238E27FC236}">
                <a16:creationId xmlns:a16="http://schemas.microsoft.com/office/drawing/2014/main" id="{ADBB9D4E-DD67-2C7B-A15B-EE6BC7D625DC}"/>
              </a:ext>
            </a:extLst>
          </p:cNvPr>
          <p:cNvSpPr txBox="1"/>
          <p:nvPr/>
        </p:nvSpPr>
        <p:spPr>
          <a:xfrm>
            <a:off x="622534" y="589616"/>
            <a:ext cx="1678245" cy="151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</a:pPr>
            <a:r>
              <a:rPr lang="es-CL" sz="2400" b="1" dirty="0">
                <a:solidFill>
                  <a:srgbClr val="277FE2"/>
                </a:solidFill>
              </a:rPr>
              <a:t>Encuesta CADEM 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</a:pPr>
            <a:r>
              <a:rPr lang="es-CL" sz="1800" dirty="0">
                <a:solidFill>
                  <a:srgbClr val="277FE2"/>
                </a:solidFill>
              </a:rPr>
              <a:t>Marzo 2024</a:t>
            </a:r>
            <a:endParaRPr sz="1800" dirty="0">
              <a:solidFill>
                <a:srgbClr val="277FE2"/>
              </a:solidFill>
            </a:endParaRPr>
          </a:p>
        </p:txBody>
      </p:sp>
      <p:cxnSp>
        <p:nvCxnSpPr>
          <p:cNvPr id="13" name="Google Shape;103;p2">
            <a:extLst>
              <a:ext uri="{FF2B5EF4-FFF2-40B4-BE49-F238E27FC236}">
                <a16:creationId xmlns:a16="http://schemas.microsoft.com/office/drawing/2014/main" id="{62E410FA-634F-9B4C-8C29-B60E21BB88F1}"/>
              </a:ext>
            </a:extLst>
          </p:cNvPr>
          <p:cNvCxnSpPr>
            <a:cxnSpLocks/>
          </p:cNvCxnSpPr>
          <p:nvPr/>
        </p:nvCxnSpPr>
        <p:spPr>
          <a:xfrm>
            <a:off x="2842701" y="0"/>
            <a:ext cx="0" cy="1860331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734393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>
            <a:extLst>
              <a:ext uri="{FF2B5EF4-FFF2-40B4-BE49-F238E27FC236}">
                <a16:creationId xmlns:a16="http://schemas.microsoft.com/office/drawing/2014/main" id="{6F67B92A-1BFD-D846-B219-B9B5D18202D1}"/>
              </a:ext>
            </a:extLst>
          </p:cNvPr>
          <p:cNvSpPr/>
          <p:nvPr/>
        </p:nvSpPr>
        <p:spPr>
          <a:xfrm>
            <a:off x="7275179" y="3227225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0" name="Google Shape;100;p2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590264" y="630267"/>
            <a:ext cx="2274856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400" b="1" dirty="0">
                <a:solidFill>
                  <a:srgbClr val="217DE2"/>
                </a:solidFill>
              </a:rPr>
              <a:t>Encuesta Corrupción 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1800" dirty="0">
                <a:solidFill>
                  <a:srgbClr val="217DE2"/>
                </a:solidFill>
              </a:rPr>
              <a:t>Libertad y Desarrollo </a:t>
            </a:r>
            <a:br>
              <a:rPr lang="es-CL" sz="1800" dirty="0">
                <a:solidFill>
                  <a:srgbClr val="217DE2"/>
                </a:solidFill>
              </a:rPr>
            </a:br>
            <a:r>
              <a:rPr lang="es-CL" sz="1800" dirty="0">
                <a:solidFill>
                  <a:srgbClr val="217DE2"/>
                </a:solidFill>
              </a:rPr>
              <a:t>2023</a:t>
            </a:r>
            <a:endParaRPr sz="1800" dirty="0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389128A7-8CB0-884C-95C5-18557561B9C1}"/>
              </a:ext>
            </a:extLst>
          </p:cNvPr>
          <p:cNvSpPr/>
          <p:nvPr/>
        </p:nvSpPr>
        <p:spPr>
          <a:xfrm>
            <a:off x="5131282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6770F219-F3A5-A241-9766-DA43019EC487}"/>
              </a:ext>
            </a:extLst>
          </p:cNvPr>
          <p:cNvSpPr/>
          <p:nvPr/>
        </p:nvSpPr>
        <p:spPr>
          <a:xfrm>
            <a:off x="6627136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EC6AB783-66A1-BB4E-A877-3E63A6C2E4FE}"/>
              </a:ext>
            </a:extLst>
          </p:cNvPr>
          <p:cNvSpPr/>
          <p:nvPr/>
        </p:nvSpPr>
        <p:spPr>
          <a:xfrm>
            <a:off x="8006485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5A4F3021-E455-D143-A3F2-73130B5B43C5}"/>
              </a:ext>
            </a:extLst>
          </p:cNvPr>
          <p:cNvSpPr/>
          <p:nvPr/>
        </p:nvSpPr>
        <p:spPr>
          <a:xfrm>
            <a:off x="9432329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FDDEBA13-87F7-FE41-A355-2B2A4794D4F0}"/>
              </a:ext>
            </a:extLst>
          </p:cNvPr>
          <p:cNvSpPr/>
          <p:nvPr/>
        </p:nvSpPr>
        <p:spPr>
          <a:xfrm>
            <a:off x="7275179" y="4310608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D381AFD-2820-4A1E-15F0-624284E82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6384" y="526461"/>
            <a:ext cx="7720194" cy="5701272"/>
          </a:xfrm>
          <a:prstGeom prst="rect">
            <a:avLst/>
          </a:prstGeom>
        </p:spPr>
      </p:pic>
      <p:cxnSp>
        <p:nvCxnSpPr>
          <p:cNvPr id="8" name="Google Shape;103;p2">
            <a:extLst>
              <a:ext uri="{FF2B5EF4-FFF2-40B4-BE49-F238E27FC236}">
                <a16:creationId xmlns:a16="http://schemas.microsoft.com/office/drawing/2014/main" id="{76491A89-34C1-F6FF-7C76-BCFD3207DC11}"/>
              </a:ext>
            </a:extLst>
          </p:cNvPr>
          <p:cNvCxnSpPr>
            <a:cxnSpLocks/>
          </p:cNvCxnSpPr>
          <p:nvPr/>
        </p:nvCxnSpPr>
        <p:spPr>
          <a:xfrm>
            <a:off x="2842701" y="0"/>
            <a:ext cx="0" cy="2414675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" name="Google Shape;89;p1">
            <a:extLst>
              <a:ext uri="{FF2B5EF4-FFF2-40B4-BE49-F238E27FC236}">
                <a16:creationId xmlns:a16="http://schemas.microsoft.com/office/drawing/2014/main" id="{14F9DC24-C137-DF2B-80B4-389E5495CB3B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30"/>
          <a:stretch/>
        </p:blipFill>
        <p:spPr>
          <a:xfrm>
            <a:off x="590264" y="5140199"/>
            <a:ext cx="1812215" cy="1087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50814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>
            <a:extLst>
              <a:ext uri="{FF2B5EF4-FFF2-40B4-BE49-F238E27FC236}">
                <a16:creationId xmlns:a16="http://schemas.microsoft.com/office/drawing/2014/main" id="{6F67B92A-1BFD-D846-B219-B9B5D18202D1}"/>
              </a:ext>
            </a:extLst>
          </p:cNvPr>
          <p:cNvSpPr/>
          <p:nvPr/>
        </p:nvSpPr>
        <p:spPr>
          <a:xfrm>
            <a:off x="7275179" y="3227225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0" name="Google Shape;100;p2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389128A7-8CB0-884C-95C5-18557561B9C1}"/>
              </a:ext>
            </a:extLst>
          </p:cNvPr>
          <p:cNvSpPr/>
          <p:nvPr/>
        </p:nvSpPr>
        <p:spPr>
          <a:xfrm>
            <a:off x="5131282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6770F219-F3A5-A241-9766-DA43019EC487}"/>
              </a:ext>
            </a:extLst>
          </p:cNvPr>
          <p:cNvSpPr/>
          <p:nvPr/>
        </p:nvSpPr>
        <p:spPr>
          <a:xfrm>
            <a:off x="6627136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EC6AB783-66A1-BB4E-A877-3E63A6C2E4FE}"/>
              </a:ext>
            </a:extLst>
          </p:cNvPr>
          <p:cNvSpPr/>
          <p:nvPr/>
        </p:nvSpPr>
        <p:spPr>
          <a:xfrm>
            <a:off x="8006485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5A4F3021-E455-D143-A3F2-73130B5B43C5}"/>
              </a:ext>
            </a:extLst>
          </p:cNvPr>
          <p:cNvSpPr/>
          <p:nvPr/>
        </p:nvSpPr>
        <p:spPr>
          <a:xfrm>
            <a:off x="9432329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FDDEBA13-87F7-FE41-A355-2B2A4794D4F0}"/>
              </a:ext>
            </a:extLst>
          </p:cNvPr>
          <p:cNvSpPr/>
          <p:nvPr/>
        </p:nvSpPr>
        <p:spPr>
          <a:xfrm>
            <a:off x="7275179" y="4310608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035F87-EF0B-74E1-E00B-BB8CDD555A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90" b="5030"/>
          <a:stretch/>
        </p:blipFill>
        <p:spPr>
          <a:xfrm>
            <a:off x="3315661" y="131592"/>
            <a:ext cx="8286075" cy="6238822"/>
          </a:xfrm>
          <a:prstGeom prst="rect">
            <a:avLst/>
          </a:prstGeom>
        </p:spPr>
      </p:pic>
      <p:sp>
        <p:nvSpPr>
          <p:cNvPr id="2" name="Google Shape;101;p2">
            <a:extLst>
              <a:ext uri="{FF2B5EF4-FFF2-40B4-BE49-F238E27FC236}">
                <a16:creationId xmlns:a16="http://schemas.microsoft.com/office/drawing/2014/main" id="{781759F1-4166-CB85-C9F7-AFC2919AB330}"/>
              </a:ext>
            </a:extLst>
          </p:cNvPr>
          <p:cNvSpPr txBox="1"/>
          <p:nvPr/>
        </p:nvSpPr>
        <p:spPr>
          <a:xfrm>
            <a:off x="590264" y="630267"/>
            <a:ext cx="2274856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400" b="1" dirty="0">
                <a:solidFill>
                  <a:srgbClr val="217DE2"/>
                </a:solidFill>
              </a:rPr>
              <a:t>Encuesta Corrupción 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1800" dirty="0">
                <a:solidFill>
                  <a:srgbClr val="217DE2"/>
                </a:solidFill>
              </a:rPr>
              <a:t>Libertad y Desarrollo </a:t>
            </a:r>
            <a:br>
              <a:rPr lang="es-CL" sz="1800" dirty="0">
                <a:solidFill>
                  <a:srgbClr val="217DE2"/>
                </a:solidFill>
              </a:rPr>
            </a:br>
            <a:r>
              <a:rPr lang="es-CL" sz="1800" dirty="0">
                <a:solidFill>
                  <a:srgbClr val="217DE2"/>
                </a:solidFill>
              </a:rPr>
              <a:t>2023</a:t>
            </a:r>
            <a:endParaRPr sz="1800" dirty="0"/>
          </a:p>
        </p:txBody>
      </p:sp>
      <p:cxnSp>
        <p:nvCxnSpPr>
          <p:cNvPr id="3" name="Google Shape;103;p2">
            <a:extLst>
              <a:ext uri="{FF2B5EF4-FFF2-40B4-BE49-F238E27FC236}">
                <a16:creationId xmlns:a16="http://schemas.microsoft.com/office/drawing/2014/main" id="{E572587E-A678-052D-0515-5D03F18C638E}"/>
              </a:ext>
            </a:extLst>
          </p:cNvPr>
          <p:cNvCxnSpPr>
            <a:cxnSpLocks/>
          </p:cNvCxnSpPr>
          <p:nvPr/>
        </p:nvCxnSpPr>
        <p:spPr>
          <a:xfrm>
            <a:off x="2842701" y="0"/>
            <a:ext cx="0" cy="2414675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" name="Google Shape;89;p1">
            <a:extLst>
              <a:ext uri="{FF2B5EF4-FFF2-40B4-BE49-F238E27FC236}">
                <a16:creationId xmlns:a16="http://schemas.microsoft.com/office/drawing/2014/main" id="{7588E137-56DE-EEDD-0D69-10AE505D9B8D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30"/>
          <a:stretch/>
        </p:blipFill>
        <p:spPr>
          <a:xfrm>
            <a:off x="590264" y="5140199"/>
            <a:ext cx="1812215" cy="1087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851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>
            <a:extLst>
              <a:ext uri="{FF2B5EF4-FFF2-40B4-BE49-F238E27FC236}">
                <a16:creationId xmlns:a16="http://schemas.microsoft.com/office/drawing/2014/main" id="{6F67B92A-1BFD-D846-B219-B9B5D18202D1}"/>
              </a:ext>
            </a:extLst>
          </p:cNvPr>
          <p:cNvSpPr/>
          <p:nvPr/>
        </p:nvSpPr>
        <p:spPr>
          <a:xfrm>
            <a:off x="7275179" y="3227225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0" name="Google Shape;100;p2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711567" y="1336562"/>
            <a:ext cx="1569607" cy="583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400" b="1" dirty="0">
                <a:solidFill>
                  <a:srgbClr val="217DE2"/>
                </a:solidFill>
              </a:rPr>
              <a:t>Agenda</a:t>
            </a:r>
            <a:endParaRPr dirty="0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389128A7-8CB0-884C-95C5-18557561B9C1}"/>
              </a:ext>
            </a:extLst>
          </p:cNvPr>
          <p:cNvSpPr/>
          <p:nvPr/>
        </p:nvSpPr>
        <p:spPr>
          <a:xfrm>
            <a:off x="5131282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6770F219-F3A5-A241-9766-DA43019EC487}"/>
              </a:ext>
            </a:extLst>
          </p:cNvPr>
          <p:cNvSpPr/>
          <p:nvPr/>
        </p:nvSpPr>
        <p:spPr>
          <a:xfrm>
            <a:off x="6627136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EC6AB783-66A1-BB4E-A877-3E63A6C2E4FE}"/>
              </a:ext>
            </a:extLst>
          </p:cNvPr>
          <p:cNvSpPr/>
          <p:nvPr/>
        </p:nvSpPr>
        <p:spPr>
          <a:xfrm>
            <a:off x="8006485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5A4F3021-E455-D143-A3F2-73130B5B43C5}"/>
              </a:ext>
            </a:extLst>
          </p:cNvPr>
          <p:cNvSpPr/>
          <p:nvPr/>
        </p:nvSpPr>
        <p:spPr>
          <a:xfrm>
            <a:off x="9432329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FDDEBA13-87F7-FE41-A355-2B2A4794D4F0}"/>
              </a:ext>
            </a:extLst>
          </p:cNvPr>
          <p:cNvSpPr/>
          <p:nvPr/>
        </p:nvSpPr>
        <p:spPr>
          <a:xfrm>
            <a:off x="7275179" y="4310608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3 CuadroTexto">
            <a:extLst>
              <a:ext uri="{FF2B5EF4-FFF2-40B4-BE49-F238E27FC236}">
                <a16:creationId xmlns:a16="http://schemas.microsoft.com/office/drawing/2014/main" id="{53A36C32-AD7A-2153-1AD7-C55B21E7BC39}"/>
              </a:ext>
            </a:extLst>
          </p:cNvPr>
          <p:cNvSpPr txBox="1"/>
          <p:nvPr/>
        </p:nvSpPr>
        <p:spPr>
          <a:xfrm>
            <a:off x="4603529" y="2723459"/>
            <a:ext cx="6353504" cy="1420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L"/>
            </a:defPPr>
            <a:lvl1pPr>
              <a:buClr>
                <a:srgbClr val="FF6600"/>
              </a:buClr>
              <a:defRPr b="1">
                <a:solidFill>
                  <a:srgbClr val="595959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</a:lstStyle>
          <a:p>
            <a:pPr marL="457200" indent="-457200">
              <a:lnSpc>
                <a:spcPct val="150000"/>
              </a:lnSpc>
              <a:buClr>
                <a:srgbClr val="277FE2"/>
              </a:buClr>
              <a:buFont typeface="+mj-lt"/>
              <a:buAutoNum type="arabicPeriod"/>
              <a:defRPr/>
            </a:pPr>
            <a:r>
              <a:rPr lang="es-CL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Concepto</a:t>
            </a:r>
          </a:p>
          <a:p>
            <a:pPr marL="457200" indent="-457200">
              <a:lnSpc>
                <a:spcPct val="150000"/>
              </a:lnSpc>
              <a:buClr>
                <a:srgbClr val="277FE2"/>
              </a:buClr>
              <a:buFont typeface="+mj-lt"/>
              <a:buAutoNum type="arabicPeriod"/>
              <a:defRPr/>
            </a:pPr>
            <a:r>
              <a:rPr lang="es-CL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Índices internacionales</a:t>
            </a:r>
          </a:p>
          <a:p>
            <a:pPr marL="457200" indent="-457200">
              <a:lnSpc>
                <a:spcPct val="150000"/>
              </a:lnSpc>
              <a:buClr>
                <a:srgbClr val="277FE2"/>
              </a:buClr>
              <a:buFont typeface="+mj-lt"/>
              <a:buAutoNum type="arabicPeriod"/>
              <a:defRPr/>
            </a:pPr>
            <a:r>
              <a:rPr lang="es-CL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Datos sobre (Percepción) de corrupción: Chile</a:t>
            </a:r>
          </a:p>
        </p:txBody>
      </p:sp>
      <p:cxnSp>
        <p:nvCxnSpPr>
          <p:cNvPr id="4" name="Google Shape;103;p2">
            <a:extLst>
              <a:ext uri="{FF2B5EF4-FFF2-40B4-BE49-F238E27FC236}">
                <a16:creationId xmlns:a16="http://schemas.microsoft.com/office/drawing/2014/main" id="{749C7D3C-D0FA-DF7C-9BAB-011716F98200}"/>
              </a:ext>
            </a:extLst>
          </p:cNvPr>
          <p:cNvCxnSpPr/>
          <p:nvPr/>
        </p:nvCxnSpPr>
        <p:spPr>
          <a:xfrm>
            <a:off x="2842701" y="0"/>
            <a:ext cx="0" cy="192024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" name="Google Shape;89;p1">
            <a:extLst>
              <a:ext uri="{FF2B5EF4-FFF2-40B4-BE49-F238E27FC236}">
                <a16:creationId xmlns:a16="http://schemas.microsoft.com/office/drawing/2014/main" id="{5EDF46F6-3221-C8C9-20DD-BA7464FC1F0F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30"/>
          <a:stretch/>
        </p:blipFill>
        <p:spPr>
          <a:xfrm>
            <a:off x="590264" y="5140199"/>
            <a:ext cx="1812215" cy="1087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14629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>
            <a:extLst>
              <a:ext uri="{FF2B5EF4-FFF2-40B4-BE49-F238E27FC236}">
                <a16:creationId xmlns:a16="http://schemas.microsoft.com/office/drawing/2014/main" id="{6F67B92A-1BFD-D846-B219-B9B5D18202D1}"/>
              </a:ext>
            </a:extLst>
          </p:cNvPr>
          <p:cNvSpPr/>
          <p:nvPr/>
        </p:nvSpPr>
        <p:spPr>
          <a:xfrm>
            <a:off x="7275179" y="3227225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0" name="Google Shape;100;p2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389128A7-8CB0-884C-95C5-18557561B9C1}"/>
              </a:ext>
            </a:extLst>
          </p:cNvPr>
          <p:cNvSpPr/>
          <p:nvPr/>
        </p:nvSpPr>
        <p:spPr>
          <a:xfrm>
            <a:off x="5131282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6770F219-F3A5-A241-9766-DA43019EC487}"/>
              </a:ext>
            </a:extLst>
          </p:cNvPr>
          <p:cNvSpPr/>
          <p:nvPr/>
        </p:nvSpPr>
        <p:spPr>
          <a:xfrm>
            <a:off x="6627136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EC6AB783-66A1-BB4E-A877-3E63A6C2E4FE}"/>
              </a:ext>
            </a:extLst>
          </p:cNvPr>
          <p:cNvSpPr/>
          <p:nvPr/>
        </p:nvSpPr>
        <p:spPr>
          <a:xfrm>
            <a:off x="8006485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5A4F3021-E455-D143-A3F2-73130B5B43C5}"/>
              </a:ext>
            </a:extLst>
          </p:cNvPr>
          <p:cNvSpPr/>
          <p:nvPr/>
        </p:nvSpPr>
        <p:spPr>
          <a:xfrm>
            <a:off x="9432329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FDDEBA13-87F7-FE41-A355-2B2A4794D4F0}"/>
              </a:ext>
            </a:extLst>
          </p:cNvPr>
          <p:cNvSpPr/>
          <p:nvPr/>
        </p:nvSpPr>
        <p:spPr>
          <a:xfrm>
            <a:off x="7275179" y="4310608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12D6D0-9298-936F-2C32-7AE825CD0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903" y="752974"/>
            <a:ext cx="9767397" cy="5096033"/>
          </a:xfrm>
          <a:prstGeom prst="rect">
            <a:avLst/>
          </a:prstGeom>
        </p:spPr>
      </p:pic>
      <p:sp>
        <p:nvSpPr>
          <p:cNvPr id="2" name="Google Shape;101;p2">
            <a:extLst>
              <a:ext uri="{FF2B5EF4-FFF2-40B4-BE49-F238E27FC236}">
                <a16:creationId xmlns:a16="http://schemas.microsoft.com/office/drawing/2014/main" id="{B0F2B6FD-E322-18D1-BCC0-2C7CED966F8B}"/>
              </a:ext>
            </a:extLst>
          </p:cNvPr>
          <p:cNvSpPr txBox="1"/>
          <p:nvPr/>
        </p:nvSpPr>
        <p:spPr>
          <a:xfrm>
            <a:off x="590264" y="630267"/>
            <a:ext cx="2137168" cy="2093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400" b="1" dirty="0">
                <a:solidFill>
                  <a:srgbClr val="217DE2"/>
                </a:solidFill>
              </a:rPr>
              <a:t>Encuesta CEP 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1800" dirty="0">
                <a:solidFill>
                  <a:srgbClr val="217DE2"/>
                </a:solidFill>
              </a:rPr>
              <a:t>Octubre</a:t>
            </a:r>
            <a:br>
              <a:rPr lang="es-CL" sz="1800" dirty="0">
                <a:solidFill>
                  <a:srgbClr val="217DE2"/>
                </a:solidFill>
              </a:rPr>
            </a:br>
            <a:r>
              <a:rPr lang="es-CL" sz="1800" dirty="0">
                <a:solidFill>
                  <a:srgbClr val="217DE2"/>
                </a:solidFill>
              </a:rPr>
              <a:t>2023</a:t>
            </a:r>
            <a:endParaRPr sz="1800" dirty="0"/>
          </a:p>
        </p:txBody>
      </p:sp>
      <p:cxnSp>
        <p:nvCxnSpPr>
          <p:cNvPr id="3" name="Google Shape;103;p2">
            <a:extLst>
              <a:ext uri="{FF2B5EF4-FFF2-40B4-BE49-F238E27FC236}">
                <a16:creationId xmlns:a16="http://schemas.microsoft.com/office/drawing/2014/main" id="{F519A40F-50C7-7ED2-7AFB-E94B0DB97E2D}"/>
              </a:ext>
            </a:extLst>
          </p:cNvPr>
          <p:cNvCxnSpPr>
            <a:cxnSpLocks/>
          </p:cNvCxnSpPr>
          <p:nvPr/>
        </p:nvCxnSpPr>
        <p:spPr>
          <a:xfrm>
            <a:off x="2842701" y="0"/>
            <a:ext cx="0" cy="2414675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" name="Google Shape;89;p1">
            <a:extLst>
              <a:ext uri="{FF2B5EF4-FFF2-40B4-BE49-F238E27FC236}">
                <a16:creationId xmlns:a16="http://schemas.microsoft.com/office/drawing/2014/main" id="{191F771E-CCB5-FA54-9E1A-FC3128674AE4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30"/>
          <a:stretch/>
        </p:blipFill>
        <p:spPr>
          <a:xfrm>
            <a:off x="590264" y="5140199"/>
            <a:ext cx="1812215" cy="1087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25648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>
            <a:extLst>
              <a:ext uri="{FF2B5EF4-FFF2-40B4-BE49-F238E27FC236}">
                <a16:creationId xmlns:a16="http://schemas.microsoft.com/office/drawing/2014/main" id="{6F67B92A-1BFD-D846-B219-B9B5D18202D1}"/>
              </a:ext>
            </a:extLst>
          </p:cNvPr>
          <p:cNvSpPr/>
          <p:nvPr/>
        </p:nvSpPr>
        <p:spPr>
          <a:xfrm>
            <a:off x="7275179" y="3227225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0" name="Google Shape;100;p2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389128A7-8CB0-884C-95C5-18557561B9C1}"/>
              </a:ext>
            </a:extLst>
          </p:cNvPr>
          <p:cNvSpPr/>
          <p:nvPr/>
        </p:nvSpPr>
        <p:spPr>
          <a:xfrm>
            <a:off x="5131282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6770F219-F3A5-A241-9766-DA43019EC487}"/>
              </a:ext>
            </a:extLst>
          </p:cNvPr>
          <p:cNvSpPr/>
          <p:nvPr/>
        </p:nvSpPr>
        <p:spPr>
          <a:xfrm>
            <a:off x="6627136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EC6AB783-66A1-BB4E-A877-3E63A6C2E4FE}"/>
              </a:ext>
            </a:extLst>
          </p:cNvPr>
          <p:cNvSpPr/>
          <p:nvPr/>
        </p:nvSpPr>
        <p:spPr>
          <a:xfrm>
            <a:off x="8006485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5A4F3021-E455-D143-A3F2-73130B5B43C5}"/>
              </a:ext>
            </a:extLst>
          </p:cNvPr>
          <p:cNvSpPr/>
          <p:nvPr/>
        </p:nvSpPr>
        <p:spPr>
          <a:xfrm>
            <a:off x="9432329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FDDEBA13-87F7-FE41-A355-2B2A4794D4F0}"/>
              </a:ext>
            </a:extLst>
          </p:cNvPr>
          <p:cNvSpPr/>
          <p:nvPr/>
        </p:nvSpPr>
        <p:spPr>
          <a:xfrm>
            <a:off x="7275179" y="4310608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E34AC03-8289-B12D-BBF2-4B22C0787427}"/>
              </a:ext>
            </a:extLst>
          </p:cNvPr>
          <p:cNvSpPr txBox="1"/>
          <p:nvPr/>
        </p:nvSpPr>
        <p:spPr>
          <a:xfrm>
            <a:off x="3294345" y="1352810"/>
            <a:ext cx="873064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defTabSz="6462713">
              <a:buFont typeface="+mj-lt"/>
              <a:buAutoNum type="arabicPeriod"/>
            </a:pPr>
            <a:r>
              <a:rPr lang="es-CL" sz="1600" dirty="0">
                <a:latin typeface="Calibri "/>
              </a:rPr>
              <a:t>Firma de Convenios</a:t>
            </a:r>
          </a:p>
          <a:p>
            <a:pPr marL="342900" indent="-342900" algn="just" defTabSz="6462713">
              <a:buFont typeface="+mj-lt"/>
              <a:buAutoNum type="arabicPeriod"/>
            </a:pPr>
            <a:r>
              <a:rPr lang="es-CL" sz="1600" dirty="0">
                <a:latin typeface="Calibri "/>
              </a:rPr>
              <a:t>Concreción de los aportes </a:t>
            </a:r>
          </a:p>
          <a:p>
            <a:pPr marL="342900" indent="-342900" algn="just" defTabSz="6462713">
              <a:buFont typeface="+mj-lt"/>
              <a:buAutoNum type="arabicPeriod"/>
            </a:pPr>
            <a:endParaRPr lang="es-CL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06C7AA3-BA33-E14F-6B7D-2E5B6616C5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947"/>
          <a:stretch/>
        </p:blipFill>
        <p:spPr>
          <a:xfrm>
            <a:off x="3011092" y="743517"/>
            <a:ext cx="9208859" cy="5583415"/>
          </a:xfrm>
          <a:prstGeom prst="rect">
            <a:avLst/>
          </a:prstGeom>
        </p:spPr>
      </p:pic>
      <p:sp>
        <p:nvSpPr>
          <p:cNvPr id="3" name="Google Shape;101;p2">
            <a:extLst>
              <a:ext uri="{FF2B5EF4-FFF2-40B4-BE49-F238E27FC236}">
                <a16:creationId xmlns:a16="http://schemas.microsoft.com/office/drawing/2014/main" id="{1CAFA4FE-C84A-02F5-F93B-66DE4E4C9194}"/>
              </a:ext>
            </a:extLst>
          </p:cNvPr>
          <p:cNvSpPr txBox="1"/>
          <p:nvPr/>
        </p:nvSpPr>
        <p:spPr>
          <a:xfrm>
            <a:off x="590264" y="630267"/>
            <a:ext cx="2137168" cy="2093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400" b="1" dirty="0">
                <a:solidFill>
                  <a:srgbClr val="217DE2"/>
                </a:solidFill>
              </a:rPr>
              <a:t>Encuesta CEP </a:t>
            </a: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1800" dirty="0">
                <a:solidFill>
                  <a:srgbClr val="217DE2"/>
                </a:solidFill>
              </a:rPr>
              <a:t>Octubre</a:t>
            </a:r>
            <a:br>
              <a:rPr lang="es-CL" sz="1800" dirty="0">
                <a:solidFill>
                  <a:srgbClr val="217DE2"/>
                </a:solidFill>
              </a:rPr>
            </a:br>
            <a:r>
              <a:rPr lang="es-CL" sz="1800" dirty="0">
                <a:solidFill>
                  <a:srgbClr val="217DE2"/>
                </a:solidFill>
              </a:rPr>
              <a:t>2023</a:t>
            </a:r>
            <a:endParaRPr sz="1800" dirty="0"/>
          </a:p>
        </p:txBody>
      </p:sp>
      <p:cxnSp>
        <p:nvCxnSpPr>
          <p:cNvPr id="4" name="Google Shape;103;p2">
            <a:extLst>
              <a:ext uri="{FF2B5EF4-FFF2-40B4-BE49-F238E27FC236}">
                <a16:creationId xmlns:a16="http://schemas.microsoft.com/office/drawing/2014/main" id="{335C5821-1DBF-A3B8-3286-8A92305C3D3A}"/>
              </a:ext>
            </a:extLst>
          </p:cNvPr>
          <p:cNvCxnSpPr>
            <a:cxnSpLocks/>
          </p:cNvCxnSpPr>
          <p:nvPr/>
        </p:nvCxnSpPr>
        <p:spPr>
          <a:xfrm>
            <a:off x="2842701" y="0"/>
            <a:ext cx="0" cy="2414675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6" name="Google Shape;89;p1">
            <a:extLst>
              <a:ext uri="{FF2B5EF4-FFF2-40B4-BE49-F238E27FC236}">
                <a16:creationId xmlns:a16="http://schemas.microsoft.com/office/drawing/2014/main" id="{E3EEE5CD-62E1-540E-0DCF-7D8CB44DC852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30"/>
          <a:stretch/>
        </p:blipFill>
        <p:spPr>
          <a:xfrm>
            <a:off x="590264" y="5140199"/>
            <a:ext cx="1812215" cy="1087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40082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6" b="-386"/>
            </a:stretch>
          </a:blipFill>
        </p:spPr>
        <p:txBody>
          <a:bodyPr/>
          <a:lstStyle/>
          <a:p>
            <a:endParaRPr lang="es-CL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8;p1">
            <a:extLst>
              <a:ext uri="{FF2B5EF4-FFF2-40B4-BE49-F238E27FC236}">
                <a16:creationId xmlns:a16="http://schemas.microsoft.com/office/drawing/2014/main" id="{175ACDA6-8069-5846-B22A-F47D83EC06AB}"/>
              </a:ext>
            </a:extLst>
          </p:cNvPr>
          <p:cNvSpPr/>
          <p:nvPr/>
        </p:nvSpPr>
        <p:spPr>
          <a:xfrm>
            <a:off x="6438" y="0"/>
            <a:ext cx="12192000" cy="6909338"/>
          </a:xfrm>
          <a:prstGeom prst="rect">
            <a:avLst/>
          </a:prstGeom>
          <a:solidFill>
            <a:srgbClr val="85AAB6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9958A816-C286-A759-31B1-E0B3945CEBA3}"/>
              </a:ext>
            </a:extLst>
          </p:cNvPr>
          <p:cNvGrpSpPr/>
          <p:nvPr/>
        </p:nvGrpSpPr>
        <p:grpSpPr>
          <a:xfrm>
            <a:off x="961744" y="1473897"/>
            <a:ext cx="5563996" cy="4601833"/>
            <a:chOff x="981190" y="1553410"/>
            <a:chExt cx="5563996" cy="4601833"/>
          </a:xfrm>
        </p:grpSpPr>
        <p:sp>
          <p:nvSpPr>
            <p:cNvPr id="60" name="TextBox 8">
              <a:extLst>
                <a:ext uri="{FF2B5EF4-FFF2-40B4-BE49-F238E27FC236}">
                  <a16:creationId xmlns:a16="http://schemas.microsoft.com/office/drawing/2014/main" id="{3E56B0DF-2965-7349-9DED-EF08251845AB}"/>
                </a:ext>
              </a:extLst>
            </p:cNvPr>
            <p:cNvSpPr txBox="1"/>
            <p:nvPr/>
          </p:nvSpPr>
          <p:spPr>
            <a:xfrm>
              <a:off x="1316180" y="5081182"/>
              <a:ext cx="4771806" cy="31393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@</a:t>
              </a:r>
              <a:r>
                <a:rPr lang="en-US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centrodepoliticaspublicasuc</a:t>
              </a:r>
              <a:endPara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TextBox 9">
              <a:extLst>
                <a:ext uri="{FF2B5EF4-FFF2-40B4-BE49-F238E27FC236}">
                  <a16:creationId xmlns:a16="http://schemas.microsoft.com/office/drawing/2014/main" id="{E6ECFAB1-BAAA-EE46-B8A5-C8D02914110B}"/>
                </a:ext>
              </a:extLst>
            </p:cNvPr>
            <p:cNvSpPr txBox="1"/>
            <p:nvPr/>
          </p:nvSpPr>
          <p:spPr>
            <a:xfrm>
              <a:off x="1004932" y="3428515"/>
              <a:ext cx="4295940" cy="6771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100" b="1" dirty="0">
                  <a:solidFill>
                    <a:schemeClr val="bg1"/>
                  </a:solidFill>
                  <a:latin typeface="Roboto Bold"/>
                </a:rPr>
                <a:t>Casa Central UC</a:t>
              </a:r>
            </a:p>
            <a:p>
              <a:r>
                <a:rPr lang="en-US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Avda</a:t>
              </a: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Libertador</a:t>
              </a: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Bernardo O'Higgins 340, </a:t>
              </a:r>
              <a:r>
                <a:rPr lang="en-US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piso</a:t>
              </a: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3.</a:t>
              </a:r>
            </a:p>
            <a:p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Santiago, Chile</a:t>
              </a:r>
            </a:p>
            <a:p>
              <a:r>
                <a:rPr lang="en-US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Teléfono</a:t>
              </a: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(56) 22354 6637</a:t>
              </a:r>
            </a:p>
          </p:txBody>
        </p:sp>
        <p:sp>
          <p:nvSpPr>
            <p:cNvPr id="62" name="TextBox 10">
              <a:extLst>
                <a:ext uri="{FF2B5EF4-FFF2-40B4-BE49-F238E27FC236}">
                  <a16:creationId xmlns:a16="http://schemas.microsoft.com/office/drawing/2014/main" id="{949492D3-E29C-F944-992E-1A85E406597C}"/>
                </a:ext>
              </a:extLst>
            </p:cNvPr>
            <p:cNvSpPr txBox="1"/>
            <p:nvPr/>
          </p:nvSpPr>
          <p:spPr>
            <a:xfrm>
              <a:off x="1004930" y="4254050"/>
              <a:ext cx="5540256" cy="6771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1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Edificio</a:t>
              </a:r>
              <a:r>
                <a:rPr lang="en-US" sz="11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Patio Alameda UC</a:t>
              </a:r>
            </a:p>
            <a:p>
              <a:r>
                <a:rPr lang="en-US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Avda</a:t>
              </a: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Libertador</a:t>
              </a: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Bernardo O'Higgins 440, </a:t>
              </a:r>
              <a:r>
                <a:rPr lang="en-US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piso</a:t>
              </a: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12.</a:t>
              </a:r>
            </a:p>
            <a:p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Santiago, Chile</a:t>
              </a:r>
            </a:p>
            <a:p>
              <a:r>
                <a:rPr lang="en-US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Teléfono</a:t>
              </a: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(56) 22354 5658</a:t>
              </a:r>
            </a:p>
          </p:txBody>
        </p:sp>
        <p:pic>
          <p:nvPicPr>
            <p:cNvPr id="56" name="Picture 3">
              <a:extLst>
                <a:ext uri="{FF2B5EF4-FFF2-40B4-BE49-F238E27FC236}">
                  <a16:creationId xmlns:a16="http://schemas.microsoft.com/office/drawing/2014/main" id="{A144F4FA-AB77-5147-AC96-10FDFAC8D7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1004930" y="5901889"/>
              <a:ext cx="253354" cy="253354"/>
            </a:xfrm>
            <a:prstGeom prst="rect">
              <a:avLst/>
            </a:prstGeom>
          </p:spPr>
        </p:pic>
        <p:pic>
          <p:nvPicPr>
            <p:cNvPr id="57" name="Picture 4">
              <a:extLst>
                <a:ext uri="{FF2B5EF4-FFF2-40B4-BE49-F238E27FC236}">
                  <a16:creationId xmlns:a16="http://schemas.microsoft.com/office/drawing/2014/main" id="{4801AAA1-3E48-2D42-A11B-864011C20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312574" y="5901889"/>
              <a:ext cx="253354" cy="253354"/>
            </a:xfrm>
            <a:prstGeom prst="rect">
              <a:avLst/>
            </a:prstGeom>
          </p:spPr>
        </p:pic>
        <p:pic>
          <p:nvPicPr>
            <p:cNvPr id="58" name="Picture 5">
              <a:extLst>
                <a:ext uri="{FF2B5EF4-FFF2-40B4-BE49-F238E27FC236}">
                  <a16:creationId xmlns:a16="http://schemas.microsoft.com/office/drawing/2014/main" id="{A8086759-8603-2D41-9A80-C2D54D9B3C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004930" y="5237236"/>
              <a:ext cx="253354" cy="253354"/>
            </a:xfrm>
            <a:prstGeom prst="rect">
              <a:avLst/>
            </a:prstGeom>
          </p:spPr>
        </p:pic>
        <p:pic>
          <p:nvPicPr>
            <p:cNvPr id="59" name="Picture 6">
              <a:extLst>
                <a:ext uri="{FF2B5EF4-FFF2-40B4-BE49-F238E27FC236}">
                  <a16:creationId xmlns:a16="http://schemas.microsoft.com/office/drawing/2014/main" id="{22713561-E756-1645-A3B9-BC3962E9E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1004930" y="5570236"/>
              <a:ext cx="253354" cy="253354"/>
            </a:xfrm>
            <a:prstGeom prst="rect">
              <a:avLst/>
            </a:prstGeom>
          </p:spPr>
        </p:pic>
        <p:sp>
          <p:nvSpPr>
            <p:cNvPr id="63" name="TextBox 11">
              <a:extLst>
                <a:ext uri="{FF2B5EF4-FFF2-40B4-BE49-F238E27FC236}">
                  <a16:creationId xmlns:a16="http://schemas.microsoft.com/office/drawing/2014/main" id="{A56D0AD0-21D1-C842-B191-0B0FB41AD366}"/>
                </a:ext>
              </a:extLst>
            </p:cNvPr>
            <p:cNvSpPr txBox="1"/>
            <p:nvPr/>
          </p:nvSpPr>
          <p:spPr>
            <a:xfrm>
              <a:off x="1312574" y="5428222"/>
              <a:ext cx="3857405" cy="31393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@</a:t>
              </a:r>
              <a:r>
                <a:rPr lang="en-US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cppublicasuc</a:t>
              </a:r>
              <a:endParaRPr lang="en-US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TextBox 12">
              <a:extLst>
                <a:ext uri="{FF2B5EF4-FFF2-40B4-BE49-F238E27FC236}">
                  <a16:creationId xmlns:a16="http://schemas.microsoft.com/office/drawing/2014/main" id="{4EC0F013-1D1A-734B-8DB1-7555A2F4A232}"/>
                </a:ext>
              </a:extLst>
            </p:cNvPr>
            <p:cNvSpPr txBox="1"/>
            <p:nvPr/>
          </p:nvSpPr>
          <p:spPr>
            <a:xfrm>
              <a:off x="1663145" y="5807402"/>
              <a:ext cx="2816090" cy="31393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Centro de </a:t>
              </a:r>
              <a:r>
                <a:rPr lang="en-US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Políticas</a:t>
              </a: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Públicas</a:t>
              </a:r>
              <a:r>
                <a:rPr lang="en-US" sz="11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UC</a:t>
              </a:r>
            </a:p>
          </p:txBody>
        </p:sp>
        <p:sp>
          <p:nvSpPr>
            <p:cNvPr id="65" name="TextBox 13">
              <a:extLst>
                <a:ext uri="{FF2B5EF4-FFF2-40B4-BE49-F238E27FC236}">
                  <a16:creationId xmlns:a16="http://schemas.microsoft.com/office/drawing/2014/main" id="{D10791B4-395D-4D49-96E1-9CE3D5D1A3E9}"/>
                </a:ext>
              </a:extLst>
            </p:cNvPr>
            <p:cNvSpPr txBox="1"/>
            <p:nvPr/>
          </p:nvSpPr>
          <p:spPr>
            <a:xfrm>
              <a:off x="1004930" y="3029965"/>
              <a:ext cx="2957470" cy="37747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3527"/>
                </a:lnSpc>
              </a:pPr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Centro de </a:t>
              </a:r>
              <a:r>
                <a:rPr lang="en-US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Políticas</a:t>
              </a:r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Públicas</a:t>
              </a:r>
              <a:r>
                <a:rPr lang="en-US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UC</a:t>
              </a:r>
            </a:p>
          </p:txBody>
        </p:sp>
        <p:pic>
          <p:nvPicPr>
            <p:cNvPr id="68" name="Picture 7">
              <a:extLst>
                <a:ext uri="{FF2B5EF4-FFF2-40B4-BE49-F238E27FC236}">
                  <a16:creationId xmlns:a16="http://schemas.microsoft.com/office/drawing/2014/main" id="{17E2F27F-FDDF-9E4A-A5B5-DABD2445A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biLevel thresh="25000"/>
            </a:blip>
            <a:srcRect/>
            <a:stretch>
              <a:fillRect/>
            </a:stretch>
          </p:blipFill>
          <p:spPr>
            <a:xfrm>
              <a:off x="981190" y="1553410"/>
              <a:ext cx="1945354" cy="1121010"/>
            </a:xfrm>
            <a:prstGeom prst="rect">
              <a:avLst/>
            </a:prstGeom>
          </p:spPr>
        </p:pic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2719F5C1-D08A-30AF-3C1A-F120F17536C5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-7188"/>
          <a:stretch/>
        </p:blipFill>
        <p:spPr>
          <a:xfrm>
            <a:off x="8150416" y="254955"/>
            <a:ext cx="4295940" cy="4368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643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/>
          <p:nvPr/>
        </p:nvSpPr>
        <p:spPr>
          <a:xfrm rot="-5400000">
            <a:off x="2986236" y="-2312893"/>
            <a:ext cx="6219526" cy="1148378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217DE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7"/>
          <p:cNvSpPr txBox="1"/>
          <p:nvPr/>
        </p:nvSpPr>
        <p:spPr>
          <a:xfrm>
            <a:off x="1404401" y="2383081"/>
            <a:ext cx="6301426" cy="117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endParaRPr sz="4000" b="1" i="0" u="none" strike="noStrike" cap="none" dirty="0">
              <a:solidFill>
                <a:srgbClr val="217DE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7"/>
          <p:cNvSpPr txBox="1"/>
          <p:nvPr/>
        </p:nvSpPr>
        <p:spPr>
          <a:xfrm>
            <a:off x="1404401" y="4116477"/>
            <a:ext cx="4691599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000" b="1" i="0" u="none" strike="noStrike" cap="none">
                <a:solidFill>
                  <a:srgbClr val="217DE2"/>
                </a:solidFill>
                <a:latin typeface="Arial"/>
                <a:ea typeface="Arial"/>
                <a:cs typeface="Arial"/>
                <a:sym typeface="Arial"/>
              </a:rPr>
              <a:t>Autor / autores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000" b="1" i="0" u="none" strike="noStrike" cap="none">
                <a:solidFill>
                  <a:srgbClr val="217DE2"/>
                </a:solidFill>
                <a:latin typeface="Arial"/>
                <a:ea typeface="Arial"/>
                <a:cs typeface="Arial"/>
                <a:sym typeface="Arial"/>
              </a:rPr>
              <a:t>Fecha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8" name="Google Shape;108;p17"/>
          <p:cNvCxnSpPr/>
          <p:nvPr/>
        </p:nvCxnSpPr>
        <p:spPr>
          <a:xfrm>
            <a:off x="1479440" y="4015412"/>
            <a:ext cx="1857677" cy="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0" name="Google Shape;110;p17"/>
          <p:cNvSpPr txBox="1"/>
          <p:nvPr/>
        </p:nvSpPr>
        <p:spPr>
          <a:xfrm>
            <a:off x="1556801" y="2535481"/>
            <a:ext cx="6301426" cy="117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4000" b="1" dirty="0">
                <a:solidFill>
                  <a:schemeClr val="lt1"/>
                </a:solidFill>
              </a:rPr>
              <a:t>1.- Concepto</a:t>
            </a:r>
            <a:endParaRPr sz="40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1" name="Google Shape;111;p17"/>
          <p:cNvCxnSpPr/>
          <p:nvPr/>
        </p:nvCxnSpPr>
        <p:spPr>
          <a:xfrm>
            <a:off x="1631840" y="4167812"/>
            <a:ext cx="1857677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DD73CA2F-2A0B-DA11-F95D-F4A917D750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8075" y="944503"/>
            <a:ext cx="1487782" cy="49642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>
            <a:extLst>
              <a:ext uri="{FF2B5EF4-FFF2-40B4-BE49-F238E27FC236}">
                <a16:creationId xmlns:a16="http://schemas.microsoft.com/office/drawing/2014/main" id="{6F67B92A-1BFD-D846-B219-B9B5D18202D1}"/>
              </a:ext>
            </a:extLst>
          </p:cNvPr>
          <p:cNvSpPr/>
          <p:nvPr/>
        </p:nvSpPr>
        <p:spPr>
          <a:xfrm>
            <a:off x="7275179" y="3227225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0" name="Google Shape;100;p2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369545" y="630267"/>
            <a:ext cx="2599277" cy="1289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400" b="1" dirty="0">
                <a:solidFill>
                  <a:srgbClr val="217DE2"/>
                </a:solidFill>
              </a:rPr>
              <a:t>Código Penal</a:t>
            </a:r>
            <a:br>
              <a:rPr lang="es-CL" sz="2400" b="1" dirty="0">
                <a:solidFill>
                  <a:srgbClr val="217DE2"/>
                </a:solidFill>
              </a:rPr>
            </a:br>
            <a:r>
              <a:rPr lang="es-CL" sz="2400" b="1" dirty="0">
                <a:solidFill>
                  <a:srgbClr val="217DE2"/>
                </a:solidFill>
              </a:rPr>
              <a:t>Libro Segundo</a:t>
            </a:r>
            <a:br>
              <a:rPr lang="es-CL" sz="2400" b="1" dirty="0">
                <a:solidFill>
                  <a:srgbClr val="217DE2"/>
                </a:solidFill>
              </a:rPr>
            </a:br>
            <a:r>
              <a:rPr lang="es-CL" sz="2400" b="1" dirty="0">
                <a:solidFill>
                  <a:srgbClr val="217DE2"/>
                </a:solidFill>
              </a:rPr>
              <a:t>Título Quinto</a:t>
            </a:r>
            <a:endParaRPr dirty="0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389128A7-8CB0-884C-95C5-18557561B9C1}"/>
              </a:ext>
            </a:extLst>
          </p:cNvPr>
          <p:cNvSpPr/>
          <p:nvPr/>
        </p:nvSpPr>
        <p:spPr>
          <a:xfrm>
            <a:off x="5131282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6770F219-F3A5-A241-9766-DA43019EC487}"/>
              </a:ext>
            </a:extLst>
          </p:cNvPr>
          <p:cNvSpPr/>
          <p:nvPr/>
        </p:nvSpPr>
        <p:spPr>
          <a:xfrm>
            <a:off x="6627136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EC6AB783-66A1-BB4E-A877-3E63A6C2E4FE}"/>
              </a:ext>
            </a:extLst>
          </p:cNvPr>
          <p:cNvSpPr/>
          <p:nvPr/>
        </p:nvSpPr>
        <p:spPr>
          <a:xfrm>
            <a:off x="8006485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5A4F3021-E455-D143-A3F2-73130B5B43C5}"/>
              </a:ext>
            </a:extLst>
          </p:cNvPr>
          <p:cNvSpPr/>
          <p:nvPr/>
        </p:nvSpPr>
        <p:spPr>
          <a:xfrm>
            <a:off x="9432329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FDDEBA13-87F7-FE41-A355-2B2A4794D4F0}"/>
              </a:ext>
            </a:extLst>
          </p:cNvPr>
          <p:cNvSpPr/>
          <p:nvPr/>
        </p:nvSpPr>
        <p:spPr>
          <a:xfrm>
            <a:off x="7275179" y="4310608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2" name="3 CuadroTexto">
            <a:extLst>
              <a:ext uri="{FF2B5EF4-FFF2-40B4-BE49-F238E27FC236}">
                <a16:creationId xmlns:a16="http://schemas.microsoft.com/office/drawing/2014/main" id="{53A36C32-AD7A-2153-1AD7-C55B21E7BC39}"/>
              </a:ext>
            </a:extLst>
          </p:cNvPr>
          <p:cNvSpPr txBox="1"/>
          <p:nvPr/>
        </p:nvSpPr>
        <p:spPr>
          <a:xfrm>
            <a:off x="3831019" y="960120"/>
            <a:ext cx="583324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L"/>
            </a:defPPr>
            <a:lvl1pPr>
              <a:buClr>
                <a:srgbClr val="FF6600"/>
              </a:buClr>
              <a:defRPr b="1">
                <a:solidFill>
                  <a:srgbClr val="595959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</a:lstStyle>
          <a:p>
            <a:pPr>
              <a:buClr>
                <a:schemeClr val="accent1"/>
              </a:buClr>
              <a:defRPr/>
            </a:pPr>
            <a:r>
              <a:rPr lang="es-CL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CRÍMENES Y SIMPLES DELITOS COMETIDOS POR EMPLEADOS PÚBLICOS EN EL DESEMPEÑO DE SUS CARGOS</a:t>
            </a:r>
          </a:p>
          <a:p>
            <a:pPr>
              <a:buClr>
                <a:schemeClr val="accent1"/>
              </a:buClr>
              <a:defRPr/>
            </a:pPr>
            <a:endParaRPr lang="es-CL" sz="20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457200" indent="-457200">
              <a:buClr>
                <a:srgbClr val="277FE2"/>
              </a:buClr>
              <a:buFont typeface="Arial" panose="020B0604020202020204" pitchFamily="34" charset="0"/>
              <a:buChar char="•"/>
              <a:defRPr/>
            </a:pPr>
            <a:r>
              <a:rPr lang="es-CL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Nombramientos Ilegales</a:t>
            </a:r>
          </a:p>
          <a:p>
            <a:pPr marL="457200" indent="-457200">
              <a:buClr>
                <a:srgbClr val="277FE2"/>
              </a:buClr>
              <a:buFont typeface="Arial" panose="020B0604020202020204" pitchFamily="34" charset="0"/>
              <a:buChar char="•"/>
              <a:defRPr/>
            </a:pPr>
            <a:r>
              <a:rPr lang="es-CL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Usurpación de Atribuciones</a:t>
            </a:r>
          </a:p>
          <a:p>
            <a:pPr marL="457200" indent="-457200">
              <a:buClr>
                <a:srgbClr val="277FE2"/>
              </a:buClr>
              <a:buFont typeface="Arial" panose="020B0604020202020204" pitchFamily="34" charset="0"/>
              <a:buChar char="•"/>
              <a:defRPr/>
            </a:pPr>
            <a:r>
              <a:rPr lang="es-CL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Prevaricación </a:t>
            </a:r>
          </a:p>
          <a:p>
            <a:pPr marL="457200" indent="-457200">
              <a:buClr>
                <a:srgbClr val="277FE2"/>
              </a:buClr>
              <a:buFont typeface="Arial" panose="020B0604020202020204" pitchFamily="34" charset="0"/>
              <a:buChar char="•"/>
              <a:defRPr/>
            </a:pPr>
            <a:r>
              <a:rPr lang="es-CL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Malversación de caudales públicos </a:t>
            </a:r>
          </a:p>
          <a:p>
            <a:pPr marL="457200" indent="-457200">
              <a:buClr>
                <a:srgbClr val="277FE2"/>
              </a:buClr>
              <a:buFont typeface="Arial" panose="020B0604020202020204" pitchFamily="34" charset="0"/>
              <a:buChar char="•"/>
              <a:defRPr/>
            </a:pPr>
            <a:r>
              <a:rPr lang="es-CL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Fraudes y Exacciones Ilegales</a:t>
            </a:r>
          </a:p>
          <a:p>
            <a:pPr marL="457200" indent="-457200">
              <a:buClr>
                <a:srgbClr val="277FE2"/>
              </a:buClr>
              <a:buFont typeface="Arial" panose="020B0604020202020204" pitchFamily="34" charset="0"/>
              <a:buChar char="•"/>
              <a:defRPr/>
            </a:pPr>
            <a:r>
              <a:rPr lang="es-CL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Cohecho</a:t>
            </a:r>
          </a:p>
          <a:p>
            <a:pPr marL="457200" indent="-457200">
              <a:buClr>
                <a:srgbClr val="277FE2"/>
              </a:buClr>
              <a:buFont typeface="Arial" panose="020B0604020202020204" pitchFamily="34" charset="0"/>
              <a:buChar char="•"/>
              <a:defRPr/>
            </a:pPr>
            <a:endParaRPr lang="es-CL" sz="2000" b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457200" indent="-457200">
              <a:buClr>
                <a:srgbClr val="277FE2"/>
              </a:buClr>
              <a:buFont typeface="Arial" panose="020B0604020202020204" pitchFamily="34" charset="0"/>
              <a:buChar char="•"/>
              <a:defRPr/>
            </a:pPr>
            <a:r>
              <a:rPr lang="es-CL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Infidelidad en la custodia de documentos</a:t>
            </a:r>
          </a:p>
          <a:p>
            <a:pPr marL="457200" indent="-457200">
              <a:buClr>
                <a:srgbClr val="277FE2"/>
              </a:buClr>
              <a:buFont typeface="Arial" panose="020B0604020202020204" pitchFamily="34" charset="0"/>
              <a:buChar char="•"/>
              <a:defRPr/>
            </a:pPr>
            <a:r>
              <a:rPr lang="es-CL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Violación de Secretos</a:t>
            </a:r>
          </a:p>
          <a:p>
            <a:pPr marL="457200" indent="-457200">
              <a:buClr>
                <a:srgbClr val="277FE2"/>
              </a:buClr>
              <a:buFont typeface="Arial" panose="020B0604020202020204" pitchFamily="34" charset="0"/>
              <a:buChar char="•"/>
              <a:defRPr/>
            </a:pPr>
            <a:r>
              <a:rPr lang="es-CL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Resistencia y desobediencia</a:t>
            </a:r>
          </a:p>
          <a:p>
            <a:pPr marL="457200" indent="-457200">
              <a:buClr>
                <a:srgbClr val="277FE2"/>
              </a:buClr>
              <a:buFont typeface="Arial" panose="020B0604020202020204" pitchFamily="34" charset="0"/>
              <a:buChar char="•"/>
              <a:defRPr/>
            </a:pPr>
            <a:r>
              <a:rPr lang="es-CL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Denegación de auxilio</a:t>
            </a:r>
          </a:p>
          <a:p>
            <a:pPr marL="457200" indent="-457200">
              <a:buClr>
                <a:srgbClr val="277FE2"/>
              </a:buClr>
              <a:buFont typeface="Arial" panose="020B0604020202020204" pitchFamily="34" charset="0"/>
              <a:buChar char="•"/>
              <a:defRPr/>
            </a:pPr>
            <a:r>
              <a:rPr lang="es-CL" sz="20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Abusos contra particulares</a:t>
            </a:r>
            <a:endParaRPr lang="es-CL" dirty="0">
              <a:latin typeface="Arial" panose="020B0604020202020204" pitchFamily="34" charset="0"/>
            </a:endParaRPr>
          </a:p>
        </p:txBody>
      </p:sp>
      <p:cxnSp>
        <p:nvCxnSpPr>
          <p:cNvPr id="4" name="Google Shape;103;p2">
            <a:extLst>
              <a:ext uri="{FF2B5EF4-FFF2-40B4-BE49-F238E27FC236}">
                <a16:creationId xmlns:a16="http://schemas.microsoft.com/office/drawing/2014/main" id="{3ADBCFBC-A64E-52CD-BAA5-0B156ADD36B7}"/>
              </a:ext>
            </a:extLst>
          </p:cNvPr>
          <p:cNvCxnSpPr/>
          <p:nvPr/>
        </p:nvCxnSpPr>
        <p:spPr>
          <a:xfrm>
            <a:off x="2842701" y="0"/>
            <a:ext cx="0" cy="192024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" name="Google Shape;89;p1">
            <a:extLst>
              <a:ext uri="{FF2B5EF4-FFF2-40B4-BE49-F238E27FC236}">
                <a16:creationId xmlns:a16="http://schemas.microsoft.com/office/drawing/2014/main" id="{FE5AED82-43D8-D284-0EB3-11EC596385BE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30"/>
          <a:stretch/>
        </p:blipFill>
        <p:spPr>
          <a:xfrm>
            <a:off x="590264" y="5140199"/>
            <a:ext cx="1812215" cy="1087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4004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6BCD620-85A4-256E-FB51-E81D3D75DD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246"/>
          <a:stretch/>
        </p:blipFill>
        <p:spPr>
          <a:xfrm>
            <a:off x="3059709" y="1782458"/>
            <a:ext cx="9132291" cy="4466159"/>
          </a:xfrm>
          <a:prstGeom prst="rect">
            <a:avLst/>
          </a:prstGeom>
        </p:spPr>
      </p:pic>
      <p:sp>
        <p:nvSpPr>
          <p:cNvPr id="100" name="Google Shape;100;p2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" name="Google Shape;103;p2">
            <a:extLst>
              <a:ext uri="{FF2B5EF4-FFF2-40B4-BE49-F238E27FC236}">
                <a16:creationId xmlns:a16="http://schemas.microsoft.com/office/drawing/2014/main" id="{0D350B2D-86C0-BD9C-930B-E82E7FEE9BF7}"/>
              </a:ext>
            </a:extLst>
          </p:cNvPr>
          <p:cNvCxnSpPr/>
          <p:nvPr/>
        </p:nvCxnSpPr>
        <p:spPr>
          <a:xfrm>
            <a:off x="2842701" y="0"/>
            <a:ext cx="0" cy="192024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" name="Google Shape;89;p1">
            <a:extLst>
              <a:ext uri="{FF2B5EF4-FFF2-40B4-BE49-F238E27FC236}">
                <a16:creationId xmlns:a16="http://schemas.microsoft.com/office/drawing/2014/main" id="{EECD9B3F-5E99-0657-338A-BD26A9856848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30"/>
          <a:stretch/>
        </p:blipFill>
        <p:spPr>
          <a:xfrm>
            <a:off x="590264" y="5140199"/>
            <a:ext cx="1812215" cy="108753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01;p2">
            <a:extLst>
              <a:ext uri="{FF2B5EF4-FFF2-40B4-BE49-F238E27FC236}">
                <a16:creationId xmlns:a16="http://schemas.microsoft.com/office/drawing/2014/main" id="{E99E0EBD-A079-39A5-0722-0063B922D239}"/>
              </a:ext>
            </a:extLst>
          </p:cNvPr>
          <p:cNvSpPr txBox="1"/>
          <p:nvPr/>
        </p:nvSpPr>
        <p:spPr>
          <a:xfrm>
            <a:off x="590264" y="778240"/>
            <a:ext cx="2475188" cy="147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400" b="1" dirty="0">
                <a:solidFill>
                  <a:srgbClr val="217DE2"/>
                </a:solidFill>
              </a:rPr>
              <a:t>Ministerio Público</a:t>
            </a:r>
            <a:br>
              <a:rPr lang="es-CL" sz="2400" b="1" dirty="0">
                <a:solidFill>
                  <a:srgbClr val="217DE2"/>
                </a:solidFill>
              </a:rPr>
            </a:br>
            <a:r>
              <a:rPr lang="es-CL" sz="1800" dirty="0">
                <a:solidFill>
                  <a:srgbClr val="217DE2"/>
                </a:solidFill>
              </a:rPr>
              <a:t>Boletín Estadístico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2606093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>
            <a:extLst>
              <a:ext uri="{FF2B5EF4-FFF2-40B4-BE49-F238E27FC236}">
                <a16:creationId xmlns:a16="http://schemas.microsoft.com/office/drawing/2014/main" id="{6F67B92A-1BFD-D846-B219-B9B5D18202D1}"/>
              </a:ext>
            </a:extLst>
          </p:cNvPr>
          <p:cNvSpPr/>
          <p:nvPr/>
        </p:nvSpPr>
        <p:spPr>
          <a:xfrm>
            <a:off x="7275179" y="3227225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0" name="Google Shape;100;p2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389128A7-8CB0-884C-95C5-18557561B9C1}"/>
              </a:ext>
            </a:extLst>
          </p:cNvPr>
          <p:cNvSpPr/>
          <p:nvPr/>
        </p:nvSpPr>
        <p:spPr>
          <a:xfrm>
            <a:off x="5131282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6770F219-F3A5-A241-9766-DA43019EC487}"/>
              </a:ext>
            </a:extLst>
          </p:cNvPr>
          <p:cNvSpPr/>
          <p:nvPr/>
        </p:nvSpPr>
        <p:spPr>
          <a:xfrm>
            <a:off x="6627136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EC6AB783-66A1-BB4E-A877-3E63A6C2E4FE}"/>
              </a:ext>
            </a:extLst>
          </p:cNvPr>
          <p:cNvSpPr/>
          <p:nvPr/>
        </p:nvSpPr>
        <p:spPr>
          <a:xfrm>
            <a:off x="8006485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5A4F3021-E455-D143-A3F2-73130B5B43C5}"/>
              </a:ext>
            </a:extLst>
          </p:cNvPr>
          <p:cNvSpPr/>
          <p:nvPr/>
        </p:nvSpPr>
        <p:spPr>
          <a:xfrm>
            <a:off x="9432329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FDDEBA13-87F7-FE41-A355-2B2A4794D4F0}"/>
              </a:ext>
            </a:extLst>
          </p:cNvPr>
          <p:cNvSpPr/>
          <p:nvPr/>
        </p:nvSpPr>
        <p:spPr>
          <a:xfrm>
            <a:off x="7275179" y="4310608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9EFD799-A6EF-DDFB-4C05-FCC30AA6A312}"/>
              </a:ext>
              <a:ext uri="{147F2762-F138-4A5C-976F-8EAC2B608ADB}">
                <a16:predDERef xmlns:a16="http://schemas.microsoft.com/office/drawing/2014/main" pred="{36BCD620-85A4-256E-FB51-E81D3D75DD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007"/>
          <a:stretch/>
        </p:blipFill>
        <p:spPr>
          <a:xfrm>
            <a:off x="3189542" y="581526"/>
            <a:ext cx="8891622" cy="5723506"/>
          </a:xfrm>
          <a:prstGeom prst="rect">
            <a:avLst/>
          </a:prstGeom>
        </p:spPr>
      </p:pic>
      <p:cxnSp>
        <p:nvCxnSpPr>
          <p:cNvPr id="4" name="Google Shape;103;p2">
            <a:extLst>
              <a:ext uri="{FF2B5EF4-FFF2-40B4-BE49-F238E27FC236}">
                <a16:creationId xmlns:a16="http://schemas.microsoft.com/office/drawing/2014/main" id="{A9880530-C81E-D134-416B-5B913901070F}"/>
              </a:ext>
            </a:extLst>
          </p:cNvPr>
          <p:cNvCxnSpPr/>
          <p:nvPr/>
        </p:nvCxnSpPr>
        <p:spPr>
          <a:xfrm>
            <a:off x="2842701" y="0"/>
            <a:ext cx="0" cy="192024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" name="Google Shape;89;p1">
            <a:extLst>
              <a:ext uri="{FF2B5EF4-FFF2-40B4-BE49-F238E27FC236}">
                <a16:creationId xmlns:a16="http://schemas.microsoft.com/office/drawing/2014/main" id="{16647B2A-F609-5966-EE70-022FBF9B530D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30"/>
          <a:stretch/>
        </p:blipFill>
        <p:spPr>
          <a:xfrm>
            <a:off x="590264" y="5140199"/>
            <a:ext cx="1812215" cy="108753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1;p2">
            <a:extLst>
              <a:ext uri="{FF2B5EF4-FFF2-40B4-BE49-F238E27FC236}">
                <a16:creationId xmlns:a16="http://schemas.microsoft.com/office/drawing/2014/main" id="{4BF7EC90-B59B-397B-91FD-9A37B3823118}"/>
              </a:ext>
            </a:extLst>
          </p:cNvPr>
          <p:cNvSpPr txBox="1"/>
          <p:nvPr/>
        </p:nvSpPr>
        <p:spPr>
          <a:xfrm>
            <a:off x="590264" y="778240"/>
            <a:ext cx="2475188" cy="147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400" b="1" dirty="0">
                <a:solidFill>
                  <a:srgbClr val="217DE2"/>
                </a:solidFill>
              </a:rPr>
              <a:t>Ministerio Público</a:t>
            </a:r>
            <a:br>
              <a:rPr lang="es-CL" sz="2400" b="1" dirty="0">
                <a:solidFill>
                  <a:srgbClr val="217DE2"/>
                </a:solidFill>
              </a:rPr>
            </a:br>
            <a:r>
              <a:rPr lang="es-CL" sz="1800" dirty="0">
                <a:solidFill>
                  <a:srgbClr val="217DE2"/>
                </a:solidFill>
              </a:rPr>
              <a:t>Boletín Estadístico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306491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>
            <a:extLst>
              <a:ext uri="{FF2B5EF4-FFF2-40B4-BE49-F238E27FC236}">
                <a16:creationId xmlns:a16="http://schemas.microsoft.com/office/drawing/2014/main" id="{6F67B92A-1BFD-D846-B219-B9B5D18202D1}"/>
              </a:ext>
            </a:extLst>
          </p:cNvPr>
          <p:cNvSpPr/>
          <p:nvPr/>
        </p:nvSpPr>
        <p:spPr>
          <a:xfrm>
            <a:off x="7275179" y="3227225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0" name="Google Shape;100;p2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775040" y="962598"/>
            <a:ext cx="2067661" cy="95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CL" sz="2400" b="1" dirty="0">
                <a:solidFill>
                  <a:srgbClr val="217DE2"/>
                </a:solidFill>
              </a:rPr>
              <a:t>Corrupción </a:t>
            </a:r>
            <a:br>
              <a:rPr lang="es-CL" sz="2400" b="1" dirty="0">
                <a:solidFill>
                  <a:srgbClr val="217DE2"/>
                </a:solidFill>
              </a:rPr>
            </a:br>
            <a:r>
              <a:rPr lang="es-CL" sz="2400" b="1" dirty="0">
                <a:solidFill>
                  <a:srgbClr val="217DE2"/>
                </a:solidFill>
              </a:rPr>
              <a:t>RAE. </a:t>
            </a:r>
            <a:endParaRPr dirty="0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389128A7-8CB0-884C-95C5-18557561B9C1}"/>
              </a:ext>
            </a:extLst>
          </p:cNvPr>
          <p:cNvSpPr/>
          <p:nvPr/>
        </p:nvSpPr>
        <p:spPr>
          <a:xfrm>
            <a:off x="5131282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6770F219-F3A5-A241-9766-DA43019EC487}"/>
              </a:ext>
            </a:extLst>
          </p:cNvPr>
          <p:cNvSpPr/>
          <p:nvPr/>
        </p:nvSpPr>
        <p:spPr>
          <a:xfrm>
            <a:off x="6627136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EC6AB783-66A1-BB4E-A877-3E63A6C2E4FE}"/>
              </a:ext>
            </a:extLst>
          </p:cNvPr>
          <p:cNvSpPr/>
          <p:nvPr/>
        </p:nvSpPr>
        <p:spPr>
          <a:xfrm>
            <a:off x="8006485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5A4F3021-E455-D143-A3F2-73130B5B43C5}"/>
              </a:ext>
            </a:extLst>
          </p:cNvPr>
          <p:cNvSpPr/>
          <p:nvPr/>
        </p:nvSpPr>
        <p:spPr>
          <a:xfrm>
            <a:off x="9432329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FDDEBA13-87F7-FE41-A355-2B2A4794D4F0}"/>
              </a:ext>
            </a:extLst>
          </p:cNvPr>
          <p:cNvSpPr/>
          <p:nvPr/>
        </p:nvSpPr>
        <p:spPr>
          <a:xfrm>
            <a:off x="7275179" y="4310608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63E2145-416B-260E-B65B-33FCAF3D4D49}"/>
              </a:ext>
            </a:extLst>
          </p:cNvPr>
          <p:cNvSpPr txBox="1"/>
          <p:nvPr/>
        </p:nvSpPr>
        <p:spPr>
          <a:xfrm>
            <a:off x="3576233" y="2146151"/>
            <a:ext cx="635604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f. En las organizaciones, especialmente en las públicas, práctica consistente en la utilización indebida o ilícita de las funciones de aquellas en provecho de sus gestores.</a:t>
            </a:r>
          </a:p>
          <a:p>
            <a:endParaRPr lang="es-MX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MX" sz="24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Sinónimos</a:t>
            </a:r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	</a:t>
            </a:r>
          </a:p>
          <a:p>
            <a:r>
              <a:rPr lang="es-MX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soborno, cohecho, compra, coima.</a:t>
            </a:r>
          </a:p>
        </p:txBody>
      </p:sp>
      <p:cxnSp>
        <p:nvCxnSpPr>
          <p:cNvPr id="2" name="Google Shape;103;p2">
            <a:extLst>
              <a:ext uri="{FF2B5EF4-FFF2-40B4-BE49-F238E27FC236}">
                <a16:creationId xmlns:a16="http://schemas.microsoft.com/office/drawing/2014/main" id="{2C4B2555-EED6-AE9E-7D1B-F739219069A1}"/>
              </a:ext>
            </a:extLst>
          </p:cNvPr>
          <p:cNvCxnSpPr/>
          <p:nvPr/>
        </p:nvCxnSpPr>
        <p:spPr>
          <a:xfrm>
            <a:off x="2842701" y="0"/>
            <a:ext cx="0" cy="192024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" name="Google Shape;89;p1">
            <a:extLst>
              <a:ext uri="{FF2B5EF4-FFF2-40B4-BE49-F238E27FC236}">
                <a16:creationId xmlns:a16="http://schemas.microsoft.com/office/drawing/2014/main" id="{591EF9DF-9D8A-6CB1-85FC-2F4F86B09100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30"/>
          <a:stretch/>
        </p:blipFill>
        <p:spPr>
          <a:xfrm>
            <a:off x="590264" y="5140199"/>
            <a:ext cx="1812215" cy="1087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7422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>
            <a:extLst>
              <a:ext uri="{FF2B5EF4-FFF2-40B4-BE49-F238E27FC236}">
                <a16:creationId xmlns:a16="http://schemas.microsoft.com/office/drawing/2014/main" id="{6F67B92A-1BFD-D846-B219-B9B5D18202D1}"/>
              </a:ext>
            </a:extLst>
          </p:cNvPr>
          <p:cNvSpPr/>
          <p:nvPr/>
        </p:nvSpPr>
        <p:spPr>
          <a:xfrm>
            <a:off x="7275179" y="3227225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0" name="Google Shape;100;p2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386568" y="795489"/>
            <a:ext cx="2829318" cy="1475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Nunito Sans"/>
              <a:buNone/>
            </a:pPr>
            <a:r>
              <a:rPr lang="es-MX" sz="2400" b="1" dirty="0">
                <a:solidFill>
                  <a:srgbClr val="277FE2"/>
                </a:solidFill>
              </a:rPr>
              <a:t>Transparencia Internacional, 2020</a:t>
            </a:r>
            <a:endParaRPr sz="2400" b="1" dirty="0">
              <a:solidFill>
                <a:srgbClr val="277FE2"/>
              </a:solidFill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389128A7-8CB0-884C-95C5-18557561B9C1}"/>
              </a:ext>
            </a:extLst>
          </p:cNvPr>
          <p:cNvSpPr/>
          <p:nvPr/>
        </p:nvSpPr>
        <p:spPr>
          <a:xfrm>
            <a:off x="5131282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6770F219-F3A5-A241-9766-DA43019EC487}"/>
              </a:ext>
            </a:extLst>
          </p:cNvPr>
          <p:cNvSpPr/>
          <p:nvPr/>
        </p:nvSpPr>
        <p:spPr>
          <a:xfrm>
            <a:off x="6627136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EC6AB783-66A1-BB4E-A877-3E63A6C2E4FE}"/>
              </a:ext>
            </a:extLst>
          </p:cNvPr>
          <p:cNvSpPr/>
          <p:nvPr/>
        </p:nvSpPr>
        <p:spPr>
          <a:xfrm>
            <a:off x="8006485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5A4F3021-E455-D143-A3F2-73130B5B43C5}"/>
              </a:ext>
            </a:extLst>
          </p:cNvPr>
          <p:cNvSpPr/>
          <p:nvPr/>
        </p:nvSpPr>
        <p:spPr>
          <a:xfrm>
            <a:off x="9432329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FDDEBA13-87F7-FE41-A355-2B2A4794D4F0}"/>
              </a:ext>
            </a:extLst>
          </p:cNvPr>
          <p:cNvSpPr/>
          <p:nvPr/>
        </p:nvSpPr>
        <p:spPr>
          <a:xfrm>
            <a:off x="7800885" y="4278553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63E2145-416B-260E-B65B-33FCAF3D4D49}"/>
              </a:ext>
            </a:extLst>
          </p:cNvPr>
          <p:cNvSpPr txBox="1"/>
          <p:nvPr/>
        </p:nvSpPr>
        <p:spPr>
          <a:xfrm>
            <a:off x="4012449" y="2414675"/>
            <a:ext cx="5229374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Corrupción</a:t>
            </a:r>
          </a:p>
          <a:p>
            <a:endParaRPr lang="es-MX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MX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«el abuso del poder para beneficio propio»…</a:t>
            </a:r>
          </a:p>
          <a:p>
            <a:endParaRPr lang="es-MX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" name="Google Shape;103;p2">
            <a:extLst>
              <a:ext uri="{FF2B5EF4-FFF2-40B4-BE49-F238E27FC236}">
                <a16:creationId xmlns:a16="http://schemas.microsoft.com/office/drawing/2014/main" id="{676B0844-6FA9-5599-BAB8-61469ADBBC63}"/>
              </a:ext>
            </a:extLst>
          </p:cNvPr>
          <p:cNvCxnSpPr/>
          <p:nvPr/>
        </p:nvCxnSpPr>
        <p:spPr>
          <a:xfrm>
            <a:off x="2842701" y="0"/>
            <a:ext cx="0" cy="1920240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" name="Google Shape;89;p1">
            <a:extLst>
              <a:ext uri="{FF2B5EF4-FFF2-40B4-BE49-F238E27FC236}">
                <a16:creationId xmlns:a16="http://schemas.microsoft.com/office/drawing/2014/main" id="{A31E4059-479B-2622-F411-558BC39D0AEC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30"/>
          <a:stretch/>
        </p:blipFill>
        <p:spPr>
          <a:xfrm>
            <a:off x="590264" y="5140199"/>
            <a:ext cx="1812215" cy="1087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0389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lipse 41">
            <a:extLst>
              <a:ext uri="{FF2B5EF4-FFF2-40B4-BE49-F238E27FC236}">
                <a16:creationId xmlns:a16="http://schemas.microsoft.com/office/drawing/2014/main" id="{6F67B92A-1BFD-D846-B219-B9B5D18202D1}"/>
              </a:ext>
            </a:extLst>
          </p:cNvPr>
          <p:cNvSpPr/>
          <p:nvPr/>
        </p:nvSpPr>
        <p:spPr>
          <a:xfrm>
            <a:off x="7275179" y="3227225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0" name="Google Shape;100;p2"/>
          <p:cNvSpPr/>
          <p:nvPr/>
        </p:nvSpPr>
        <p:spPr>
          <a:xfrm>
            <a:off x="0" y="6513095"/>
            <a:ext cx="12192000" cy="344905"/>
          </a:xfrm>
          <a:prstGeom prst="rect">
            <a:avLst/>
          </a:prstGeom>
          <a:solidFill>
            <a:srgbClr val="217DE2"/>
          </a:solidFill>
          <a:ln w="12700" cap="flat" cmpd="sng">
            <a:solidFill>
              <a:srgbClr val="4072E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389128A7-8CB0-884C-95C5-18557561B9C1}"/>
              </a:ext>
            </a:extLst>
          </p:cNvPr>
          <p:cNvSpPr/>
          <p:nvPr/>
        </p:nvSpPr>
        <p:spPr>
          <a:xfrm>
            <a:off x="5131282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6770F219-F3A5-A241-9766-DA43019EC487}"/>
              </a:ext>
            </a:extLst>
          </p:cNvPr>
          <p:cNvSpPr/>
          <p:nvPr/>
        </p:nvSpPr>
        <p:spPr>
          <a:xfrm>
            <a:off x="6627136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EC6AB783-66A1-BB4E-A877-3E63A6C2E4FE}"/>
              </a:ext>
            </a:extLst>
          </p:cNvPr>
          <p:cNvSpPr/>
          <p:nvPr/>
        </p:nvSpPr>
        <p:spPr>
          <a:xfrm>
            <a:off x="8006485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5A4F3021-E455-D143-A3F2-73130B5B43C5}"/>
              </a:ext>
            </a:extLst>
          </p:cNvPr>
          <p:cNvSpPr/>
          <p:nvPr/>
        </p:nvSpPr>
        <p:spPr>
          <a:xfrm>
            <a:off x="9432329" y="2105892"/>
            <a:ext cx="617567" cy="61756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FDDEBA13-87F7-FE41-A355-2B2A4794D4F0}"/>
              </a:ext>
            </a:extLst>
          </p:cNvPr>
          <p:cNvSpPr/>
          <p:nvPr/>
        </p:nvSpPr>
        <p:spPr>
          <a:xfrm>
            <a:off x="7275179" y="4310608"/>
            <a:ext cx="731306" cy="6794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7098F20-7E2C-7B8E-882B-79D2E68617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16"/>
          <a:stretch/>
        </p:blipFill>
        <p:spPr>
          <a:xfrm>
            <a:off x="3657601" y="358801"/>
            <a:ext cx="7662042" cy="5736847"/>
          </a:xfrm>
          <a:prstGeom prst="rect">
            <a:avLst/>
          </a:prstGeom>
        </p:spPr>
      </p:pic>
      <p:sp>
        <p:nvSpPr>
          <p:cNvPr id="7" name="Google Shape;101;p2">
            <a:extLst>
              <a:ext uri="{FF2B5EF4-FFF2-40B4-BE49-F238E27FC236}">
                <a16:creationId xmlns:a16="http://schemas.microsoft.com/office/drawing/2014/main" id="{94D64EF5-1770-D06E-64BB-FAE645D2948B}"/>
              </a:ext>
            </a:extLst>
          </p:cNvPr>
          <p:cNvSpPr txBox="1"/>
          <p:nvPr/>
        </p:nvSpPr>
        <p:spPr>
          <a:xfrm>
            <a:off x="396664" y="630266"/>
            <a:ext cx="2446037" cy="2093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MX" sz="2400" b="1" i="0" u="none" strike="noStrike" baseline="0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Radiografía de la corrupción: </a:t>
            </a:r>
            <a:r>
              <a:rPr lang="es-MX" sz="1800" b="0" i="0" u="none" strike="noStrike" baseline="0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Ideas para Fortalecer la Probidad en Chile</a:t>
            </a:r>
          </a:p>
          <a:p>
            <a:r>
              <a:rPr lang="es-MX" sz="1800" b="0" i="0" u="none" strike="noStrike" baseline="0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Contraloría General de la República </a:t>
            </a:r>
            <a:r>
              <a:rPr lang="es-CL" sz="1800" b="0" i="0" u="none" strike="noStrike" baseline="0" dirty="0">
                <a:solidFill>
                  <a:srgbClr val="277FE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sz="2400" b="1" dirty="0">
              <a:solidFill>
                <a:srgbClr val="277FE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Google Shape;103;p2">
            <a:extLst>
              <a:ext uri="{FF2B5EF4-FFF2-40B4-BE49-F238E27FC236}">
                <a16:creationId xmlns:a16="http://schemas.microsoft.com/office/drawing/2014/main" id="{295A762A-9A4B-B02C-650D-469F4C5E9C77}"/>
              </a:ext>
            </a:extLst>
          </p:cNvPr>
          <p:cNvCxnSpPr>
            <a:cxnSpLocks/>
          </p:cNvCxnSpPr>
          <p:nvPr/>
        </p:nvCxnSpPr>
        <p:spPr>
          <a:xfrm>
            <a:off x="2842701" y="0"/>
            <a:ext cx="0" cy="2538248"/>
          </a:xfrm>
          <a:prstGeom prst="straightConnector1">
            <a:avLst/>
          </a:prstGeom>
          <a:noFill/>
          <a:ln w="9525" cap="flat" cmpd="sng">
            <a:solidFill>
              <a:srgbClr val="217DE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" name="Google Shape;89;p1">
            <a:extLst>
              <a:ext uri="{FF2B5EF4-FFF2-40B4-BE49-F238E27FC236}">
                <a16:creationId xmlns:a16="http://schemas.microsoft.com/office/drawing/2014/main" id="{8351C4C4-D945-8956-0401-ADFCB12F1FF7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130"/>
          <a:stretch/>
        </p:blipFill>
        <p:spPr>
          <a:xfrm>
            <a:off x="590264" y="5140199"/>
            <a:ext cx="1812215" cy="1087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46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9781</TotalTime>
  <Words>348</Words>
  <Application>Microsoft Office PowerPoint</Application>
  <PresentationFormat>Panorámica</PresentationFormat>
  <Paragraphs>86</Paragraphs>
  <Slides>23</Slides>
  <Notes>22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</vt:lpstr>
      <vt:lpstr>Nunito Sans</vt:lpstr>
      <vt:lpstr>Roboto Bold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Carmen Vergara</dc:creator>
  <cp:lastModifiedBy>Ignacio Irarrazaval Llona</cp:lastModifiedBy>
  <cp:revision>121</cp:revision>
  <dcterms:created xsi:type="dcterms:W3CDTF">2022-03-04T14:55:13Z</dcterms:created>
  <dcterms:modified xsi:type="dcterms:W3CDTF">2024-04-09T16:09:59Z</dcterms:modified>
</cp:coreProperties>
</file>