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0"/>
  </p:notesMasterIdLst>
  <p:sldIdLst>
    <p:sldId id="256" r:id="rId2"/>
    <p:sldId id="257" r:id="rId3"/>
    <p:sldId id="463" r:id="rId4"/>
    <p:sldId id="452" r:id="rId5"/>
    <p:sldId id="451" r:id="rId6"/>
    <p:sldId id="456" r:id="rId7"/>
    <p:sldId id="453" r:id="rId8"/>
    <p:sldId id="462" r:id="rId9"/>
    <p:sldId id="396" r:id="rId10"/>
    <p:sldId id="399" r:id="rId11"/>
    <p:sldId id="401" r:id="rId12"/>
    <p:sldId id="400" r:id="rId13"/>
    <p:sldId id="404" r:id="rId14"/>
    <p:sldId id="403" r:id="rId15"/>
    <p:sldId id="405" r:id="rId16"/>
    <p:sldId id="406" r:id="rId17"/>
    <p:sldId id="407" r:id="rId18"/>
    <p:sldId id="464" r:id="rId19"/>
    <p:sldId id="408" r:id="rId20"/>
    <p:sldId id="465" r:id="rId21"/>
    <p:sldId id="413" r:id="rId22"/>
    <p:sldId id="410" r:id="rId23"/>
    <p:sldId id="411" r:id="rId24"/>
    <p:sldId id="414" r:id="rId25"/>
    <p:sldId id="415" r:id="rId26"/>
    <p:sldId id="466" r:id="rId27"/>
    <p:sldId id="416" r:id="rId28"/>
    <p:sldId id="290" r:id="rId2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890" userDrawn="1">
          <p15:clr>
            <a:srgbClr val="A4A3A4"/>
          </p15:clr>
        </p15:guide>
        <p15:guide id="2" pos="3908" userDrawn="1">
          <p15:clr>
            <a:srgbClr val="A4A3A4"/>
          </p15:clr>
        </p15:guide>
      </p15:sldGuideLst>
    </p:ext>
    <p: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32" roundtripDataSignature="AMtx7mjp4Lt+FL0Kf/ewA29a9KEGHjddb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9D27F56-698D-4F4D-DD70-AB034233CF54}" name="Carmen Maria Vergara Gana" initials="CV" userId="S::carmen.vergara@uc.cl::1f02b914-be31-49fd-bba9-ad038ae227d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7DE2"/>
    <a:srgbClr val="E7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75" autoAdjust="0"/>
    <p:restoredTop sz="93690" autoAdjust="0"/>
  </p:normalViewPr>
  <p:slideViewPr>
    <p:cSldViewPr snapToGrid="0">
      <p:cViewPr varScale="1">
        <p:scale>
          <a:sx n="61" d="100"/>
          <a:sy n="61" d="100"/>
        </p:scale>
        <p:origin x="904" y="60"/>
      </p:cViewPr>
      <p:guideLst>
        <p:guide orient="horz" pos="890"/>
        <p:guide pos="390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customschemas.google.com/relationships/presentationmetadata" Target="metadata"/><Relationship Id="rId37"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file:///C:\Users\iirarraz\Dropbox\A.%20Mis%20documentos\1.%20SOCIEDAD%20EN%20ACCION\2023%20SOC%20ACCION\MAPA%202023\Base%20MAPA%20OSC%202023%20_mayo.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pivotSource>
    <c:name>[Base MAPA OSC 2023 _mayo.xlsx]Tab 5 y Graf 4!TablaDinámica7</c:name>
    <c:fmtId val="12"/>
  </c:pivotSource>
  <c:chart>
    <c:autoTitleDeleted val="1"/>
    <c:pivotFmts>
      <c:pivotFmt>
        <c:idx val="0"/>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L"/>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1"/>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L"/>
            </a:p>
          </c:txPr>
          <c:dLblPos val="outEnd"/>
          <c:showLegendKey val="0"/>
          <c:showVal val="1"/>
          <c:showCatName val="0"/>
          <c:showSerName val="0"/>
          <c:showPercent val="0"/>
          <c:showBubbleSize val="0"/>
          <c:extLst>
            <c:ext xmlns:c15="http://schemas.microsoft.com/office/drawing/2012/chart" uri="{CE6537A1-D6FC-4f65-9D91-7224C49458BB}"/>
          </c:extLst>
        </c:dLbl>
      </c:pivotFmt>
      <c:pivotFmt>
        <c:idx val="2"/>
        <c:spPr>
          <a:solidFill>
            <a:schemeClr val="accent1"/>
          </a:solidFill>
          <a:ln>
            <a:noFill/>
          </a:ln>
          <a:effectLst/>
        </c:spPr>
        <c:marker>
          <c:symbol val="none"/>
        </c:marker>
        <c:dLbl>
          <c:idx val="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L"/>
            </a:p>
          </c:txPr>
          <c:dLblPos val="outEnd"/>
          <c:showLegendKey val="0"/>
          <c:showVal val="1"/>
          <c:showCatName val="0"/>
          <c:showSerName val="0"/>
          <c:showPercent val="0"/>
          <c:showBubbleSize val="0"/>
          <c:extLst>
            <c:ext xmlns:c15="http://schemas.microsoft.com/office/drawing/2012/chart" uri="{CE6537A1-D6FC-4f65-9D91-7224C49458BB}"/>
          </c:extLst>
        </c:dLbl>
      </c:pivotFmt>
    </c:pivotFmts>
    <c:plotArea>
      <c:layout/>
      <c:barChart>
        <c:barDir val="bar"/>
        <c:grouping val="clustered"/>
        <c:varyColors val="0"/>
        <c:ser>
          <c:idx val="0"/>
          <c:order val="0"/>
          <c:tx>
            <c:strRef>
              <c:f>'Tab 5 y Graf 4'!$B$17</c:f>
              <c:strCache>
                <c:ptCount val="1"/>
                <c:pt idx="0">
                  <c:v>Total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CL"/>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 5 y Graf 4'!$A$18:$A$30</c:f>
              <c:strCache>
                <c:ptCount val="12"/>
                <c:pt idx="0">
                  <c:v>Partidos políticos</c:v>
                </c:pt>
                <c:pt idx="1">
                  <c:v>SERNAC</c:v>
                </c:pt>
                <c:pt idx="2">
                  <c:v>COMUNIDADES AGRICOLAS</c:v>
                </c:pt>
                <c:pt idx="3">
                  <c:v>OTROS</c:v>
                </c:pt>
                <c:pt idx="4">
                  <c:v>ASOCIACIONES GREMIALES</c:v>
                </c:pt>
                <c:pt idx="5">
                  <c:v>ORGANIZACIONES DE USUARIOS DE AGUA</c:v>
                </c:pt>
                <c:pt idx="6">
                  <c:v>Comunidades indígenas</c:v>
                </c:pt>
                <c:pt idx="7">
                  <c:v>SINDICATOS</c:v>
                </c:pt>
                <c:pt idx="8">
                  <c:v>CENTROS DE PADRES Y AGRUPACIONES ESTUDIANTILES</c:v>
                </c:pt>
                <c:pt idx="9">
                  <c:v>LEY ESPECIAL DE DEPORTE</c:v>
                </c:pt>
                <c:pt idx="10">
                  <c:v>FUNDACIONES Y ASOCIACIONES NO ACOGIDAS A LEYES ESPECIALES</c:v>
                </c:pt>
                <c:pt idx="11">
                  <c:v>ORGANIZACIONES COMUNITARIAS FUNCIONALES, JUNTAS DE VECINOS Y UNIONES COMUNALES</c:v>
                </c:pt>
              </c:strCache>
            </c:strRef>
          </c:cat>
          <c:val>
            <c:numRef>
              <c:f>'Tab 5 y Graf 4'!$B$18:$B$30</c:f>
              <c:numCache>
                <c:formatCode>0.0%</c:formatCode>
                <c:ptCount val="12"/>
                <c:pt idx="0">
                  <c:v>4.7127808135251851E-5</c:v>
                </c:pt>
                <c:pt idx="1">
                  <c:v>1.1409890390639921E-4</c:v>
                </c:pt>
                <c:pt idx="2">
                  <c:v>4.4399356085316215E-4</c:v>
                </c:pt>
                <c:pt idx="3">
                  <c:v>3.0930724602452136E-3</c:v>
                </c:pt>
                <c:pt idx="4">
                  <c:v>8.4085931357107246E-3</c:v>
                </c:pt>
                <c:pt idx="5">
                  <c:v>8.6690362859318526E-3</c:v>
                </c:pt>
                <c:pt idx="6">
                  <c:v>1.1471900664502094E-2</c:v>
                </c:pt>
                <c:pt idx="7">
                  <c:v>3.6248725688872135E-2</c:v>
                </c:pt>
                <c:pt idx="8">
                  <c:v>4.2315810883547189E-2</c:v>
                </c:pt>
                <c:pt idx="9">
                  <c:v>5.2872439905843602E-2</c:v>
                </c:pt>
                <c:pt idx="10">
                  <c:v>9.3060058190440997E-2</c:v>
                </c:pt>
                <c:pt idx="11">
                  <c:v>0.74325514251201141</c:v>
                </c:pt>
              </c:numCache>
            </c:numRef>
          </c:val>
          <c:extLst>
            <c:ext xmlns:c16="http://schemas.microsoft.com/office/drawing/2014/chart" uri="{C3380CC4-5D6E-409C-BE32-E72D297353CC}">
              <c16:uniqueId val="{00000000-8A2A-4FDC-933A-AC809DDCA9AC}"/>
            </c:ext>
          </c:extLst>
        </c:ser>
        <c:dLbls>
          <c:dLblPos val="outEnd"/>
          <c:showLegendKey val="0"/>
          <c:showVal val="1"/>
          <c:showCatName val="0"/>
          <c:showSerName val="0"/>
          <c:showPercent val="0"/>
          <c:showBubbleSize val="0"/>
        </c:dLbls>
        <c:gapWidth val="182"/>
        <c:axId val="1995973375"/>
        <c:axId val="1995968095"/>
      </c:barChart>
      <c:catAx>
        <c:axId val="1995973375"/>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L"/>
          </a:p>
        </c:txPr>
        <c:crossAx val="1995968095"/>
        <c:crosses val="autoZero"/>
        <c:auto val="1"/>
        <c:lblAlgn val="ctr"/>
        <c:lblOffset val="100"/>
        <c:noMultiLvlLbl val="0"/>
      </c:catAx>
      <c:valAx>
        <c:axId val="1995968095"/>
        <c:scaling>
          <c:orientation val="minMax"/>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L"/>
          </a:p>
        </c:txPr>
        <c:crossAx val="1995973375"/>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L"/>
    </a:p>
  </c:txPr>
  <c:externalData r:id="rId3">
    <c:autoUpdate val="0"/>
  </c:externalData>
  <c:extLst>
    <c:ext xmlns:c14="http://schemas.microsoft.com/office/drawing/2007/8/2/chart" uri="{781A3756-C4B2-4CAC-9D66-4F8BD8637D16}">
      <c14:pivotOptions>
        <c14:dropZoneFilter val="1"/>
        <c14:dropZoneCategories val="1"/>
        <c14:dropZoneData val="1"/>
      </c14:pivotOptions>
    </c:ext>
    <c:ext xmlns:c16="http://schemas.microsoft.com/office/drawing/2014/chart" uri="{E28EC0CA-F0BB-4C9C-879D-F8772B89E7AC}">
      <c16:pivotOptions16>
        <c16:showExpandCollapseFieldButtons val="1"/>
      </c16:pivotOptions16>
    </c:ext>
  </c:extLst>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074DDF-22C7-47F8-ABCB-5D62A76B5D90}" type="doc">
      <dgm:prSet loTypeId="urn:microsoft.com/office/officeart/2005/8/layout/default" loCatId="list" qsTypeId="urn:microsoft.com/office/officeart/2005/8/quickstyle/simple1" qsCatId="simple" csTypeId="urn:microsoft.com/office/officeart/2005/8/colors/accent1_5" csCatId="accent1" phldr="1"/>
      <dgm:spPr/>
      <dgm:t>
        <a:bodyPr/>
        <a:lstStyle/>
        <a:p>
          <a:endParaRPr lang="es-CL"/>
        </a:p>
      </dgm:t>
    </dgm:pt>
    <dgm:pt modelId="{BBD53ADA-4EC6-4BFD-A817-1600B8BC2442}">
      <dgm:prSet phldrT="[Texto]"/>
      <dgm:spPr>
        <a:solidFill>
          <a:srgbClr val="217DE2">
            <a:alpha val="90000"/>
          </a:srgbClr>
        </a:solidFill>
      </dgm:spPr>
      <dgm:t>
        <a:bodyPr/>
        <a:lstStyle/>
        <a:p>
          <a:r>
            <a:rPr lang="es-CL" dirty="0"/>
            <a:t>Personas Jurídicas sin Fines de Lucro</a:t>
          </a:r>
        </a:p>
        <a:p>
          <a:r>
            <a:rPr lang="es-CL" dirty="0"/>
            <a:t>Registro Civil</a:t>
          </a:r>
        </a:p>
        <a:p>
          <a:r>
            <a:rPr lang="es-CL" dirty="0" err="1"/>
            <a:t>N°</a:t>
          </a:r>
          <a:r>
            <a:rPr lang="es-CL" dirty="0"/>
            <a:t> casos: 348.271</a:t>
          </a:r>
        </a:p>
      </dgm:t>
    </dgm:pt>
    <dgm:pt modelId="{2336E6D2-2F4B-4C4B-A695-5FF03374C0ED}" type="parTrans" cxnId="{F2C98DA7-A3D1-4CD1-8E1B-0A45C4DC3726}">
      <dgm:prSet/>
      <dgm:spPr/>
      <dgm:t>
        <a:bodyPr/>
        <a:lstStyle/>
        <a:p>
          <a:endParaRPr lang="es-CL"/>
        </a:p>
      </dgm:t>
    </dgm:pt>
    <dgm:pt modelId="{251CC4F0-894C-46E8-9EC8-81BFBCE33FDE}" type="sibTrans" cxnId="{F2C98DA7-A3D1-4CD1-8E1B-0A45C4DC3726}">
      <dgm:prSet/>
      <dgm:spPr/>
      <dgm:t>
        <a:bodyPr/>
        <a:lstStyle/>
        <a:p>
          <a:endParaRPr lang="es-CL"/>
        </a:p>
      </dgm:t>
    </dgm:pt>
    <dgm:pt modelId="{F3241E42-7539-482C-BA15-FE6450525FC3}">
      <dgm:prSet phldrT="[Texto]"/>
      <dgm:spPr>
        <a:solidFill>
          <a:srgbClr val="217DE2">
            <a:alpha val="87143"/>
          </a:srgbClr>
        </a:solidFill>
      </dgm:spPr>
      <dgm:t>
        <a:bodyPr/>
        <a:lstStyle/>
        <a:p>
          <a:r>
            <a:rPr lang="es-CL" dirty="0"/>
            <a:t>Organizaciones Deportivas </a:t>
          </a:r>
        </a:p>
        <a:p>
          <a:r>
            <a:rPr lang="es-CL" dirty="0"/>
            <a:t>IND               </a:t>
          </a:r>
        </a:p>
        <a:p>
          <a:r>
            <a:rPr lang="es-CL" dirty="0" err="1"/>
            <a:t>N°</a:t>
          </a:r>
          <a:r>
            <a:rPr lang="es-CL" dirty="0"/>
            <a:t> casos: 31.478</a:t>
          </a:r>
        </a:p>
      </dgm:t>
    </dgm:pt>
    <dgm:pt modelId="{9058338B-61B6-477C-8402-08D421FB2627}" type="parTrans" cxnId="{29A6272B-A228-47F2-9F8C-B2AF6CB180F1}">
      <dgm:prSet/>
      <dgm:spPr/>
      <dgm:t>
        <a:bodyPr/>
        <a:lstStyle/>
        <a:p>
          <a:endParaRPr lang="es-CL"/>
        </a:p>
      </dgm:t>
    </dgm:pt>
    <dgm:pt modelId="{A1C8D33A-44BF-4D00-83D1-B9AB4C58F9FD}" type="sibTrans" cxnId="{29A6272B-A228-47F2-9F8C-B2AF6CB180F1}">
      <dgm:prSet/>
      <dgm:spPr/>
      <dgm:t>
        <a:bodyPr/>
        <a:lstStyle/>
        <a:p>
          <a:endParaRPr lang="es-CL"/>
        </a:p>
      </dgm:t>
    </dgm:pt>
    <dgm:pt modelId="{7E7864B3-CD36-4D99-947F-C0690FB99830}">
      <dgm:prSet phldrT="[Texto]"/>
      <dgm:spPr>
        <a:solidFill>
          <a:srgbClr val="217DE2">
            <a:alpha val="84286"/>
          </a:srgbClr>
        </a:solidFill>
      </dgm:spPr>
      <dgm:t>
        <a:bodyPr/>
        <a:lstStyle/>
        <a:p>
          <a:r>
            <a:rPr lang="es-CL" dirty="0"/>
            <a:t>Sindicatos</a:t>
          </a:r>
        </a:p>
        <a:p>
          <a:r>
            <a:rPr lang="es-CL" dirty="0"/>
            <a:t>Dirección del Trabajo</a:t>
          </a:r>
        </a:p>
        <a:p>
          <a:r>
            <a:rPr lang="es-CL" dirty="0" err="1"/>
            <a:t>N°</a:t>
          </a:r>
          <a:r>
            <a:rPr lang="es-CL" dirty="0"/>
            <a:t> Casos:14.621</a:t>
          </a:r>
        </a:p>
      </dgm:t>
    </dgm:pt>
    <dgm:pt modelId="{BC069AF9-F9F1-4203-A48C-CE8E0A368A71}" type="parTrans" cxnId="{3E4EF2DC-11F0-48D8-AAF0-13B88F47F883}">
      <dgm:prSet/>
      <dgm:spPr/>
      <dgm:t>
        <a:bodyPr/>
        <a:lstStyle/>
        <a:p>
          <a:endParaRPr lang="es-CL"/>
        </a:p>
      </dgm:t>
    </dgm:pt>
    <dgm:pt modelId="{E0258977-B314-4668-843A-343F02FC3DF1}" type="sibTrans" cxnId="{3E4EF2DC-11F0-48D8-AAF0-13B88F47F883}">
      <dgm:prSet/>
      <dgm:spPr/>
      <dgm:t>
        <a:bodyPr/>
        <a:lstStyle/>
        <a:p>
          <a:endParaRPr lang="es-CL"/>
        </a:p>
      </dgm:t>
    </dgm:pt>
    <dgm:pt modelId="{0F4F20B8-8823-4E35-A9A6-5CE1A304316C}">
      <dgm:prSet phldrT="[Texto]"/>
      <dgm:spPr>
        <a:solidFill>
          <a:srgbClr val="217DE2">
            <a:alpha val="81429"/>
          </a:srgbClr>
        </a:solidFill>
      </dgm:spPr>
      <dgm:t>
        <a:bodyPr/>
        <a:lstStyle/>
        <a:p>
          <a:r>
            <a:rPr lang="es-CL" dirty="0"/>
            <a:t>Centros de Padres y Apoderados</a:t>
          </a:r>
        </a:p>
        <a:p>
          <a:r>
            <a:rPr lang="es-CL" dirty="0"/>
            <a:t>Mineduc</a:t>
          </a:r>
        </a:p>
        <a:p>
          <a:r>
            <a:rPr lang="es-CL" dirty="0" err="1"/>
            <a:t>N°</a:t>
          </a:r>
          <a:r>
            <a:rPr lang="es-CL" dirty="0"/>
            <a:t> casos: 10.639</a:t>
          </a:r>
        </a:p>
      </dgm:t>
    </dgm:pt>
    <dgm:pt modelId="{4A4457EB-4A3A-4108-93FC-F914D8D3A3A3}" type="parTrans" cxnId="{B54ECAAA-01BF-4A66-89D3-6BBF6323A879}">
      <dgm:prSet/>
      <dgm:spPr/>
      <dgm:t>
        <a:bodyPr/>
        <a:lstStyle/>
        <a:p>
          <a:endParaRPr lang="es-CL"/>
        </a:p>
      </dgm:t>
    </dgm:pt>
    <dgm:pt modelId="{E70FAF36-587C-4FAA-8603-20E5C9A1120D}" type="sibTrans" cxnId="{B54ECAAA-01BF-4A66-89D3-6BBF6323A879}">
      <dgm:prSet/>
      <dgm:spPr/>
      <dgm:t>
        <a:bodyPr/>
        <a:lstStyle/>
        <a:p>
          <a:endParaRPr lang="es-CL"/>
        </a:p>
      </dgm:t>
    </dgm:pt>
    <dgm:pt modelId="{4778129C-EB5B-4EF0-9103-7573F923DF66}">
      <dgm:prSet phldrT="[Texto]"/>
      <dgm:spPr>
        <a:solidFill>
          <a:srgbClr val="217DE2">
            <a:alpha val="78571"/>
          </a:srgbClr>
        </a:solidFill>
      </dgm:spPr>
      <dgm:t>
        <a:bodyPr/>
        <a:lstStyle/>
        <a:p>
          <a:r>
            <a:rPr lang="es-CL" dirty="0"/>
            <a:t>Centros de Alumnos</a:t>
          </a:r>
        </a:p>
        <a:p>
          <a:r>
            <a:rPr lang="es-CL" dirty="0"/>
            <a:t>Mineduc</a:t>
          </a:r>
        </a:p>
        <a:p>
          <a:r>
            <a:rPr lang="es-CL" dirty="0" err="1"/>
            <a:t>N°</a:t>
          </a:r>
          <a:r>
            <a:rPr lang="es-CL" dirty="0"/>
            <a:t> de casos: 6.421</a:t>
          </a:r>
        </a:p>
      </dgm:t>
    </dgm:pt>
    <dgm:pt modelId="{88691712-D695-4675-950B-F487E9615DA5}" type="parTrans" cxnId="{E63E2B63-ED56-42AC-83D0-D36AFF240405}">
      <dgm:prSet/>
      <dgm:spPr/>
      <dgm:t>
        <a:bodyPr/>
        <a:lstStyle/>
        <a:p>
          <a:endParaRPr lang="es-CL"/>
        </a:p>
      </dgm:t>
    </dgm:pt>
    <dgm:pt modelId="{E74F4FF3-11F5-4B89-ACF7-3A5C37D2DC06}" type="sibTrans" cxnId="{E63E2B63-ED56-42AC-83D0-D36AFF240405}">
      <dgm:prSet/>
      <dgm:spPr/>
      <dgm:t>
        <a:bodyPr/>
        <a:lstStyle/>
        <a:p>
          <a:endParaRPr lang="es-CL"/>
        </a:p>
      </dgm:t>
    </dgm:pt>
    <dgm:pt modelId="{24757BD9-7CF8-4AB8-867A-F31185A85B36}">
      <dgm:prSet phldrT="[Texto]"/>
      <dgm:spPr>
        <a:solidFill>
          <a:srgbClr val="217DE2">
            <a:alpha val="50000"/>
          </a:srgbClr>
        </a:solidFill>
      </dgm:spPr>
      <dgm:t>
        <a:bodyPr/>
        <a:lstStyle/>
        <a:p>
          <a:r>
            <a:rPr lang="es-CL" dirty="0"/>
            <a:t>Partidos Políticos</a:t>
          </a:r>
        </a:p>
        <a:p>
          <a:r>
            <a:rPr lang="es-CL" dirty="0"/>
            <a:t>SERVEL</a:t>
          </a:r>
        </a:p>
        <a:p>
          <a:r>
            <a:rPr lang="es-CL" dirty="0" err="1"/>
            <a:t>N°</a:t>
          </a:r>
          <a:r>
            <a:rPr lang="es-CL" dirty="0"/>
            <a:t> casos: 19</a:t>
          </a:r>
        </a:p>
      </dgm:t>
    </dgm:pt>
    <dgm:pt modelId="{2C4BB895-3777-425D-9083-83CC4DC9518F}" type="parTrans" cxnId="{8D3E7F7F-E9D1-449A-A71C-3F1A4719C374}">
      <dgm:prSet/>
      <dgm:spPr/>
      <dgm:t>
        <a:bodyPr/>
        <a:lstStyle/>
        <a:p>
          <a:endParaRPr lang="es-CL"/>
        </a:p>
      </dgm:t>
    </dgm:pt>
    <dgm:pt modelId="{E3141AF9-222A-4161-B2A2-F90F2C4CCBFB}" type="sibTrans" cxnId="{8D3E7F7F-E9D1-449A-A71C-3F1A4719C374}">
      <dgm:prSet/>
      <dgm:spPr/>
      <dgm:t>
        <a:bodyPr/>
        <a:lstStyle/>
        <a:p>
          <a:endParaRPr lang="es-CL"/>
        </a:p>
      </dgm:t>
    </dgm:pt>
    <dgm:pt modelId="{74093B55-698F-4ED2-A004-FA8E9C9215C7}">
      <dgm:prSet phldrT="[Texto]"/>
      <dgm:spPr>
        <a:solidFill>
          <a:srgbClr val="217DE2">
            <a:alpha val="75714"/>
          </a:srgbClr>
        </a:solidFill>
      </dgm:spPr>
      <dgm:t>
        <a:bodyPr/>
        <a:lstStyle/>
        <a:p>
          <a:r>
            <a:rPr lang="es-CL" dirty="0"/>
            <a:t>Comunidades Indígenas</a:t>
          </a:r>
        </a:p>
        <a:p>
          <a:r>
            <a:rPr lang="es-CL" dirty="0"/>
            <a:t>CONADI</a:t>
          </a:r>
        </a:p>
        <a:p>
          <a:r>
            <a:rPr lang="es-CL" dirty="0" err="1"/>
            <a:t>N°</a:t>
          </a:r>
          <a:r>
            <a:rPr lang="es-CL" dirty="0"/>
            <a:t> de casos: 4.577</a:t>
          </a:r>
        </a:p>
      </dgm:t>
    </dgm:pt>
    <dgm:pt modelId="{3702B58F-04F8-4FA0-8174-4D4F7355B722}" type="parTrans" cxnId="{FF797BF8-3FB8-4DBF-9DA3-ED1B3AB3AAA0}">
      <dgm:prSet/>
      <dgm:spPr/>
      <dgm:t>
        <a:bodyPr/>
        <a:lstStyle/>
        <a:p>
          <a:endParaRPr lang="es-CL"/>
        </a:p>
      </dgm:t>
    </dgm:pt>
    <dgm:pt modelId="{5503B5BB-D045-4E48-B2AA-29139337A6D2}" type="sibTrans" cxnId="{FF797BF8-3FB8-4DBF-9DA3-ED1B3AB3AAA0}">
      <dgm:prSet/>
      <dgm:spPr/>
      <dgm:t>
        <a:bodyPr/>
        <a:lstStyle/>
        <a:p>
          <a:endParaRPr lang="es-CL"/>
        </a:p>
      </dgm:t>
    </dgm:pt>
    <dgm:pt modelId="{E829FDDF-E80C-4823-AF47-01DB5F4BEFC6}">
      <dgm:prSet phldrT="[Texto]"/>
      <dgm:spPr>
        <a:solidFill>
          <a:srgbClr val="217DE2">
            <a:alpha val="72857"/>
          </a:srgbClr>
        </a:solidFill>
      </dgm:spPr>
      <dgm:t>
        <a:bodyPr/>
        <a:lstStyle/>
        <a:p>
          <a:r>
            <a:rPr lang="es-CL" dirty="0"/>
            <a:t>Asociaciones Gremiales</a:t>
          </a:r>
        </a:p>
        <a:p>
          <a:r>
            <a:rPr lang="es-CL" dirty="0" err="1"/>
            <a:t>Subs</a:t>
          </a:r>
          <a:r>
            <a:rPr lang="es-CL" dirty="0"/>
            <a:t>. Economía</a:t>
          </a:r>
        </a:p>
        <a:p>
          <a:r>
            <a:rPr lang="es-CL" dirty="0" err="1"/>
            <a:t>N°</a:t>
          </a:r>
          <a:r>
            <a:rPr lang="es-CL" dirty="0"/>
            <a:t> de casos: 3.390 </a:t>
          </a:r>
        </a:p>
      </dgm:t>
    </dgm:pt>
    <dgm:pt modelId="{3519EB0E-E3BF-4394-B611-45ED378707FD}" type="parTrans" cxnId="{9BC817FB-40DC-4670-A375-97269B80B86A}">
      <dgm:prSet/>
      <dgm:spPr/>
      <dgm:t>
        <a:bodyPr/>
        <a:lstStyle/>
        <a:p>
          <a:endParaRPr lang="es-CL"/>
        </a:p>
      </dgm:t>
    </dgm:pt>
    <dgm:pt modelId="{A4DFB430-D3AA-46EB-A48C-F1769BC4A151}" type="sibTrans" cxnId="{9BC817FB-40DC-4670-A375-97269B80B86A}">
      <dgm:prSet/>
      <dgm:spPr/>
      <dgm:t>
        <a:bodyPr/>
        <a:lstStyle/>
        <a:p>
          <a:endParaRPr lang="es-CL"/>
        </a:p>
      </dgm:t>
    </dgm:pt>
    <dgm:pt modelId="{ABF37DB0-0C3A-4542-B72B-E1B1EABE1273}">
      <dgm:prSet phldrT="[Texto]"/>
      <dgm:spPr>
        <a:solidFill>
          <a:srgbClr val="217DE2">
            <a:alpha val="70000"/>
          </a:srgbClr>
        </a:solidFill>
      </dgm:spPr>
      <dgm:t>
        <a:bodyPr/>
        <a:lstStyle/>
        <a:p>
          <a:r>
            <a:rPr lang="es-CL" dirty="0"/>
            <a:t>Comunidades de Agua</a:t>
          </a:r>
        </a:p>
        <a:p>
          <a:r>
            <a:rPr lang="es-CL" dirty="0"/>
            <a:t>DGA</a:t>
          </a:r>
        </a:p>
        <a:p>
          <a:r>
            <a:rPr lang="es-CL" dirty="0" err="1"/>
            <a:t>N°</a:t>
          </a:r>
          <a:r>
            <a:rPr lang="es-CL" dirty="0"/>
            <a:t> de casos: 3.210</a:t>
          </a:r>
        </a:p>
      </dgm:t>
    </dgm:pt>
    <dgm:pt modelId="{BC0C01F8-E325-4469-8F1E-1B6E9C73F507}" type="parTrans" cxnId="{0BCF7A1B-99FA-44C4-89C6-50200186E6D4}">
      <dgm:prSet/>
      <dgm:spPr/>
      <dgm:t>
        <a:bodyPr/>
        <a:lstStyle/>
        <a:p>
          <a:endParaRPr lang="es-CL"/>
        </a:p>
      </dgm:t>
    </dgm:pt>
    <dgm:pt modelId="{7AC1A3E5-EDED-4C9A-A5F3-6A7FB13D4504}" type="sibTrans" cxnId="{0BCF7A1B-99FA-44C4-89C6-50200186E6D4}">
      <dgm:prSet/>
      <dgm:spPr/>
      <dgm:t>
        <a:bodyPr/>
        <a:lstStyle/>
        <a:p>
          <a:endParaRPr lang="es-CL"/>
        </a:p>
      </dgm:t>
    </dgm:pt>
    <dgm:pt modelId="{98021D52-A696-477C-94A3-0C7EEC7B9727}">
      <dgm:prSet phldrT="[Texto]"/>
      <dgm:spPr>
        <a:solidFill>
          <a:srgbClr val="217DE2">
            <a:alpha val="67143"/>
          </a:srgbClr>
        </a:solidFill>
      </dgm:spPr>
      <dgm:t>
        <a:bodyPr/>
        <a:lstStyle/>
        <a:p>
          <a:r>
            <a:rPr lang="es-CL" dirty="0"/>
            <a:t>Asociaciones de </a:t>
          </a:r>
          <a:r>
            <a:rPr lang="es-CL" dirty="0" err="1"/>
            <a:t>Canalistas</a:t>
          </a:r>
          <a:endParaRPr lang="es-CL" dirty="0"/>
        </a:p>
        <a:p>
          <a:r>
            <a:rPr lang="es-CL" dirty="0"/>
            <a:t>DGA</a:t>
          </a:r>
        </a:p>
        <a:p>
          <a:r>
            <a:rPr lang="es-CL" dirty="0" err="1"/>
            <a:t>N°</a:t>
          </a:r>
          <a:r>
            <a:rPr lang="es-CL" dirty="0"/>
            <a:t> de casos: 228</a:t>
          </a:r>
        </a:p>
      </dgm:t>
    </dgm:pt>
    <dgm:pt modelId="{411A053C-55A7-49CD-AD0D-2DD3FD2D6A1F}" type="parTrans" cxnId="{AB8006AB-6D96-4886-A5F3-243A14963BE5}">
      <dgm:prSet/>
      <dgm:spPr/>
      <dgm:t>
        <a:bodyPr/>
        <a:lstStyle/>
        <a:p>
          <a:endParaRPr lang="es-CL"/>
        </a:p>
      </dgm:t>
    </dgm:pt>
    <dgm:pt modelId="{AECCC9C2-C325-4B4D-BA99-B44FBBBE8B11}" type="sibTrans" cxnId="{AB8006AB-6D96-4886-A5F3-243A14963BE5}">
      <dgm:prSet/>
      <dgm:spPr/>
      <dgm:t>
        <a:bodyPr/>
        <a:lstStyle/>
        <a:p>
          <a:endParaRPr lang="es-CL"/>
        </a:p>
      </dgm:t>
    </dgm:pt>
    <dgm:pt modelId="{1CB38F27-6832-45F5-8005-1D0B53453C67}">
      <dgm:prSet phldrT="[Texto]"/>
      <dgm:spPr>
        <a:solidFill>
          <a:srgbClr val="217DE2">
            <a:alpha val="64286"/>
          </a:srgbClr>
        </a:solidFill>
      </dgm:spPr>
      <dgm:t>
        <a:bodyPr/>
        <a:lstStyle/>
        <a:p>
          <a:r>
            <a:rPr lang="es-CL" dirty="0"/>
            <a:t>Comunidades Agrícolas</a:t>
          </a:r>
        </a:p>
        <a:p>
          <a:r>
            <a:rPr lang="es-CL" dirty="0"/>
            <a:t>Min. Bienes Nacionales</a:t>
          </a:r>
        </a:p>
        <a:p>
          <a:r>
            <a:rPr lang="es-CL" dirty="0" err="1"/>
            <a:t>N°</a:t>
          </a:r>
          <a:r>
            <a:rPr lang="es-CL" dirty="0"/>
            <a:t> casos: 179</a:t>
          </a:r>
        </a:p>
      </dgm:t>
    </dgm:pt>
    <dgm:pt modelId="{98F1121E-7A0B-4CE8-A588-B1863A99A4B3}" type="parTrans" cxnId="{41B8BD65-F800-4835-BF61-86A146B6FDAA}">
      <dgm:prSet/>
      <dgm:spPr/>
      <dgm:t>
        <a:bodyPr/>
        <a:lstStyle/>
        <a:p>
          <a:endParaRPr lang="es-CL"/>
        </a:p>
      </dgm:t>
    </dgm:pt>
    <dgm:pt modelId="{733AAC4F-2766-44FE-86C8-AF367C8E1D11}" type="sibTrans" cxnId="{41B8BD65-F800-4835-BF61-86A146B6FDAA}">
      <dgm:prSet/>
      <dgm:spPr/>
      <dgm:t>
        <a:bodyPr/>
        <a:lstStyle/>
        <a:p>
          <a:endParaRPr lang="es-CL"/>
        </a:p>
      </dgm:t>
    </dgm:pt>
    <dgm:pt modelId="{6AA057C1-EDE8-45C4-9061-AE917ADD6789}">
      <dgm:prSet phldrT="[Texto]"/>
      <dgm:spPr>
        <a:solidFill>
          <a:srgbClr val="217DE2">
            <a:alpha val="61429"/>
          </a:srgbClr>
        </a:solidFill>
      </dgm:spPr>
      <dgm:t>
        <a:bodyPr/>
        <a:lstStyle/>
        <a:p>
          <a:r>
            <a:rPr lang="es-CL" dirty="0"/>
            <a:t>Organizaciones de DDHH</a:t>
          </a:r>
        </a:p>
        <a:p>
          <a:r>
            <a:rPr lang="es-CL" dirty="0"/>
            <a:t>INDH</a:t>
          </a:r>
        </a:p>
        <a:p>
          <a:r>
            <a:rPr lang="es-CL" dirty="0" err="1"/>
            <a:t>N°</a:t>
          </a:r>
          <a:r>
            <a:rPr lang="es-CL" dirty="0"/>
            <a:t> casos: 172</a:t>
          </a:r>
        </a:p>
      </dgm:t>
    </dgm:pt>
    <dgm:pt modelId="{B20EE8D8-D1DC-4768-8783-AACBD6699220}" type="parTrans" cxnId="{55B9DD18-42C0-45A9-8B54-3DA75B744B97}">
      <dgm:prSet/>
      <dgm:spPr/>
      <dgm:t>
        <a:bodyPr/>
        <a:lstStyle/>
        <a:p>
          <a:endParaRPr lang="es-CL"/>
        </a:p>
      </dgm:t>
    </dgm:pt>
    <dgm:pt modelId="{781B76DE-B91B-4665-88B2-462A0A63B09A}" type="sibTrans" cxnId="{55B9DD18-42C0-45A9-8B54-3DA75B744B97}">
      <dgm:prSet/>
      <dgm:spPr/>
      <dgm:t>
        <a:bodyPr/>
        <a:lstStyle/>
        <a:p>
          <a:endParaRPr lang="es-CL"/>
        </a:p>
      </dgm:t>
    </dgm:pt>
    <dgm:pt modelId="{50232BAB-D857-4F16-B394-9E3C7D2CDA97}">
      <dgm:prSet phldrT="[Texto]"/>
      <dgm:spPr>
        <a:solidFill>
          <a:srgbClr val="217DE2">
            <a:alpha val="58571"/>
          </a:srgbClr>
        </a:solidFill>
      </dgm:spPr>
      <dgm:t>
        <a:bodyPr/>
        <a:lstStyle/>
        <a:p>
          <a:r>
            <a:rPr lang="es-CL" dirty="0"/>
            <a:t>Juntas de Vigilancia</a:t>
          </a:r>
        </a:p>
        <a:p>
          <a:r>
            <a:rPr lang="es-CL" dirty="0"/>
            <a:t>DGA</a:t>
          </a:r>
        </a:p>
        <a:p>
          <a:r>
            <a:rPr lang="es-CL" dirty="0" err="1"/>
            <a:t>N°</a:t>
          </a:r>
          <a:r>
            <a:rPr lang="es-CL" dirty="0"/>
            <a:t> casos: 57</a:t>
          </a:r>
        </a:p>
        <a:p>
          <a:endParaRPr lang="es-CL" dirty="0"/>
        </a:p>
      </dgm:t>
    </dgm:pt>
    <dgm:pt modelId="{EB3B110C-1AA4-404D-97ED-6B81C2401DDE}" type="parTrans" cxnId="{EA7D2824-53A9-4727-92FB-F69AD39559F7}">
      <dgm:prSet/>
      <dgm:spPr/>
      <dgm:t>
        <a:bodyPr/>
        <a:lstStyle/>
        <a:p>
          <a:endParaRPr lang="es-CL"/>
        </a:p>
      </dgm:t>
    </dgm:pt>
    <dgm:pt modelId="{F17AD46D-B252-4E68-8F59-3C63743BEA79}" type="sibTrans" cxnId="{EA7D2824-53A9-4727-92FB-F69AD39559F7}">
      <dgm:prSet/>
      <dgm:spPr/>
      <dgm:t>
        <a:bodyPr/>
        <a:lstStyle/>
        <a:p>
          <a:endParaRPr lang="es-CL"/>
        </a:p>
      </dgm:t>
    </dgm:pt>
    <dgm:pt modelId="{5D144EFA-7012-44D5-9523-0F3CDEA3E98A}">
      <dgm:prSet phldrT="[Texto]"/>
      <dgm:spPr>
        <a:solidFill>
          <a:srgbClr val="217DE2">
            <a:alpha val="55714"/>
          </a:srgbClr>
        </a:solidFill>
      </dgm:spPr>
      <dgm:t>
        <a:bodyPr/>
        <a:lstStyle/>
        <a:p>
          <a:r>
            <a:rPr lang="es-CL" dirty="0"/>
            <a:t>Asociaciones de Consumidores</a:t>
          </a:r>
        </a:p>
        <a:p>
          <a:r>
            <a:rPr lang="es-CL" dirty="0"/>
            <a:t>SERNAC</a:t>
          </a:r>
        </a:p>
        <a:p>
          <a:r>
            <a:rPr lang="es-CL" dirty="0" err="1"/>
            <a:t>N°</a:t>
          </a:r>
          <a:r>
            <a:rPr lang="es-CL" dirty="0"/>
            <a:t> casos: 46</a:t>
          </a:r>
        </a:p>
      </dgm:t>
    </dgm:pt>
    <dgm:pt modelId="{2C55569C-41A4-4DF8-91B6-C5516CB4D861}" type="parTrans" cxnId="{65D18582-8603-425B-B87E-0EF13468B29E}">
      <dgm:prSet/>
      <dgm:spPr/>
      <dgm:t>
        <a:bodyPr/>
        <a:lstStyle/>
        <a:p>
          <a:endParaRPr lang="es-CL"/>
        </a:p>
      </dgm:t>
    </dgm:pt>
    <dgm:pt modelId="{ECD5A82A-01D3-4325-BE6C-CC640D95F9B1}" type="sibTrans" cxnId="{65D18582-8603-425B-B87E-0EF13468B29E}">
      <dgm:prSet/>
      <dgm:spPr/>
      <dgm:t>
        <a:bodyPr/>
        <a:lstStyle/>
        <a:p>
          <a:endParaRPr lang="es-CL"/>
        </a:p>
      </dgm:t>
    </dgm:pt>
    <dgm:pt modelId="{9938BF4D-890E-49E7-9504-5368906A4812}">
      <dgm:prSet phldrT="[Texto]"/>
      <dgm:spPr>
        <a:solidFill>
          <a:srgbClr val="217DE2">
            <a:alpha val="52857"/>
          </a:srgbClr>
        </a:solidFill>
      </dgm:spPr>
      <dgm:t>
        <a:bodyPr/>
        <a:lstStyle/>
        <a:p>
          <a:r>
            <a:rPr lang="es-CL" dirty="0"/>
            <a:t>Instituciones de Ed. Superior No Estatales</a:t>
          </a:r>
        </a:p>
        <a:p>
          <a:r>
            <a:rPr lang="es-CL" dirty="0"/>
            <a:t>Mineduc</a:t>
          </a:r>
        </a:p>
        <a:p>
          <a:r>
            <a:rPr lang="es-CL" dirty="0" err="1"/>
            <a:t>N°</a:t>
          </a:r>
          <a:r>
            <a:rPr lang="es-CL" dirty="0"/>
            <a:t> casos: 44</a:t>
          </a:r>
        </a:p>
      </dgm:t>
    </dgm:pt>
    <dgm:pt modelId="{8A3F4C17-8E9A-4962-B8FE-A2DF46231B35}" type="parTrans" cxnId="{B43CBFA3-8643-445A-95FE-3471FBF46288}">
      <dgm:prSet/>
      <dgm:spPr/>
      <dgm:t>
        <a:bodyPr/>
        <a:lstStyle/>
        <a:p>
          <a:endParaRPr lang="es-CL"/>
        </a:p>
      </dgm:t>
    </dgm:pt>
    <dgm:pt modelId="{1E4897CF-5A16-49FD-8C36-42ADBC5F5116}" type="sibTrans" cxnId="{B43CBFA3-8643-445A-95FE-3471FBF46288}">
      <dgm:prSet/>
      <dgm:spPr/>
      <dgm:t>
        <a:bodyPr/>
        <a:lstStyle/>
        <a:p>
          <a:endParaRPr lang="es-CL"/>
        </a:p>
      </dgm:t>
    </dgm:pt>
    <dgm:pt modelId="{79E53754-2235-4167-A6A4-AF368B3AE202}" type="pres">
      <dgm:prSet presAssocID="{AB074DDF-22C7-47F8-ABCB-5D62A76B5D90}" presName="diagram" presStyleCnt="0">
        <dgm:presLayoutVars>
          <dgm:dir/>
          <dgm:resizeHandles val="exact"/>
        </dgm:presLayoutVars>
      </dgm:prSet>
      <dgm:spPr/>
    </dgm:pt>
    <dgm:pt modelId="{6CB37D1E-1147-4ACB-9EF7-4EFD60EDADEF}" type="pres">
      <dgm:prSet presAssocID="{BBD53ADA-4EC6-4BFD-A817-1600B8BC2442}" presName="node" presStyleLbl="node1" presStyleIdx="0" presStyleCnt="15">
        <dgm:presLayoutVars>
          <dgm:bulletEnabled val="1"/>
        </dgm:presLayoutVars>
      </dgm:prSet>
      <dgm:spPr/>
    </dgm:pt>
    <dgm:pt modelId="{1A4FDFD0-67D4-4FFF-A1D1-245AE384008E}" type="pres">
      <dgm:prSet presAssocID="{251CC4F0-894C-46E8-9EC8-81BFBCE33FDE}" presName="sibTrans" presStyleCnt="0"/>
      <dgm:spPr/>
    </dgm:pt>
    <dgm:pt modelId="{D9FA93B6-4D95-403F-B990-8E50A4E41B91}" type="pres">
      <dgm:prSet presAssocID="{F3241E42-7539-482C-BA15-FE6450525FC3}" presName="node" presStyleLbl="node1" presStyleIdx="1" presStyleCnt="15">
        <dgm:presLayoutVars>
          <dgm:bulletEnabled val="1"/>
        </dgm:presLayoutVars>
      </dgm:prSet>
      <dgm:spPr/>
    </dgm:pt>
    <dgm:pt modelId="{A8C3F4FA-FE29-4284-BCBC-EA34B4648529}" type="pres">
      <dgm:prSet presAssocID="{A1C8D33A-44BF-4D00-83D1-B9AB4C58F9FD}" presName="sibTrans" presStyleCnt="0"/>
      <dgm:spPr/>
    </dgm:pt>
    <dgm:pt modelId="{642FE773-3792-4680-A4E7-169D200CFBD4}" type="pres">
      <dgm:prSet presAssocID="{7E7864B3-CD36-4D99-947F-C0690FB99830}" presName="node" presStyleLbl="node1" presStyleIdx="2" presStyleCnt="15">
        <dgm:presLayoutVars>
          <dgm:bulletEnabled val="1"/>
        </dgm:presLayoutVars>
      </dgm:prSet>
      <dgm:spPr/>
    </dgm:pt>
    <dgm:pt modelId="{15974899-E4CF-46F2-81C0-01D862B2BF9C}" type="pres">
      <dgm:prSet presAssocID="{E0258977-B314-4668-843A-343F02FC3DF1}" presName="sibTrans" presStyleCnt="0"/>
      <dgm:spPr/>
    </dgm:pt>
    <dgm:pt modelId="{2D69EB5C-8AD5-4753-BC31-16F99E41F9AF}" type="pres">
      <dgm:prSet presAssocID="{0F4F20B8-8823-4E35-A9A6-5CE1A304316C}" presName="node" presStyleLbl="node1" presStyleIdx="3" presStyleCnt="15">
        <dgm:presLayoutVars>
          <dgm:bulletEnabled val="1"/>
        </dgm:presLayoutVars>
      </dgm:prSet>
      <dgm:spPr/>
    </dgm:pt>
    <dgm:pt modelId="{E012E9A8-D6FC-4444-8E6D-2060B6BDE741}" type="pres">
      <dgm:prSet presAssocID="{E70FAF36-587C-4FAA-8603-20E5C9A1120D}" presName="sibTrans" presStyleCnt="0"/>
      <dgm:spPr/>
    </dgm:pt>
    <dgm:pt modelId="{B0FF433A-8426-4051-8C17-C1F6DCFD37E2}" type="pres">
      <dgm:prSet presAssocID="{4778129C-EB5B-4EF0-9103-7573F923DF66}" presName="node" presStyleLbl="node1" presStyleIdx="4" presStyleCnt="15">
        <dgm:presLayoutVars>
          <dgm:bulletEnabled val="1"/>
        </dgm:presLayoutVars>
      </dgm:prSet>
      <dgm:spPr/>
    </dgm:pt>
    <dgm:pt modelId="{EC477281-F59C-484F-9488-0110C36C8731}" type="pres">
      <dgm:prSet presAssocID="{E74F4FF3-11F5-4B89-ACF7-3A5C37D2DC06}" presName="sibTrans" presStyleCnt="0"/>
      <dgm:spPr/>
    </dgm:pt>
    <dgm:pt modelId="{AEFBBB7F-F8C5-491E-A0BF-60AF0823CBD3}" type="pres">
      <dgm:prSet presAssocID="{74093B55-698F-4ED2-A004-FA8E9C9215C7}" presName="node" presStyleLbl="node1" presStyleIdx="5" presStyleCnt="15">
        <dgm:presLayoutVars>
          <dgm:bulletEnabled val="1"/>
        </dgm:presLayoutVars>
      </dgm:prSet>
      <dgm:spPr/>
    </dgm:pt>
    <dgm:pt modelId="{63AC32D0-AF8E-4266-A05D-336451975D26}" type="pres">
      <dgm:prSet presAssocID="{5503B5BB-D045-4E48-B2AA-29139337A6D2}" presName="sibTrans" presStyleCnt="0"/>
      <dgm:spPr/>
    </dgm:pt>
    <dgm:pt modelId="{13987F7B-60DD-458F-A303-EC86EDB2C05D}" type="pres">
      <dgm:prSet presAssocID="{E829FDDF-E80C-4823-AF47-01DB5F4BEFC6}" presName="node" presStyleLbl="node1" presStyleIdx="6" presStyleCnt="15">
        <dgm:presLayoutVars>
          <dgm:bulletEnabled val="1"/>
        </dgm:presLayoutVars>
      </dgm:prSet>
      <dgm:spPr/>
    </dgm:pt>
    <dgm:pt modelId="{192B4D21-2A14-4DA9-88A1-B78A429B53DD}" type="pres">
      <dgm:prSet presAssocID="{A4DFB430-D3AA-46EB-A48C-F1769BC4A151}" presName="sibTrans" presStyleCnt="0"/>
      <dgm:spPr/>
    </dgm:pt>
    <dgm:pt modelId="{7DA9CFAC-2976-488B-91FD-9D56E1FFDCFE}" type="pres">
      <dgm:prSet presAssocID="{ABF37DB0-0C3A-4542-B72B-E1B1EABE1273}" presName="node" presStyleLbl="node1" presStyleIdx="7" presStyleCnt="15">
        <dgm:presLayoutVars>
          <dgm:bulletEnabled val="1"/>
        </dgm:presLayoutVars>
      </dgm:prSet>
      <dgm:spPr/>
    </dgm:pt>
    <dgm:pt modelId="{F07CF779-2AB0-48DA-B53D-23D0A6DEFE49}" type="pres">
      <dgm:prSet presAssocID="{7AC1A3E5-EDED-4C9A-A5F3-6A7FB13D4504}" presName="sibTrans" presStyleCnt="0"/>
      <dgm:spPr/>
    </dgm:pt>
    <dgm:pt modelId="{E00E45CB-AFA0-444B-B2EA-DDF4359E5AC4}" type="pres">
      <dgm:prSet presAssocID="{98021D52-A696-477C-94A3-0C7EEC7B9727}" presName="node" presStyleLbl="node1" presStyleIdx="8" presStyleCnt="15">
        <dgm:presLayoutVars>
          <dgm:bulletEnabled val="1"/>
        </dgm:presLayoutVars>
      </dgm:prSet>
      <dgm:spPr/>
    </dgm:pt>
    <dgm:pt modelId="{FB4C05E1-A572-4128-BCC6-637008261D89}" type="pres">
      <dgm:prSet presAssocID="{AECCC9C2-C325-4B4D-BA99-B44FBBBE8B11}" presName="sibTrans" presStyleCnt="0"/>
      <dgm:spPr/>
    </dgm:pt>
    <dgm:pt modelId="{DFBA9807-1365-481F-B204-1A4CDAF8EB0A}" type="pres">
      <dgm:prSet presAssocID="{1CB38F27-6832-45F5-8005-1D0B53453C67}" presName="node" presStyleLbl="node1" presStyleIdx="9" presStyleCnt="15">
        <dgm:presLayoutVars>
          <dgm:bulletEnabled val="1"/>
        </dgm:presLayoutVars>
      </dgm:prSet>
      <dgm:spPr/>
    </dgm:pt>
    <dgm:pt modelId="{DBFF176D-8324-4170-9D42-B4CF38A29C4E}" type="pres">
      <dgm:prSet presAssocID="{733AAC4F-2766-44FE-86C8-AF367C8E1D11}" presName="sibTrans" presStyleCnt="0"/>
      <dgm:spPr/>
    </dgm:pt>
    <dgm:pt modelId="{DD38DF08-D7D7-483F-ADDF-5A6544836355}" type="pres">
      <dgm:prSet presAssocID="{6AA057C1-EDE8-45C4-9061-AE917ADD6789}" presName="node" presStyleLbl="node1" presStyleIdx="10" presStyleCnt="15">
        <dgm:presLayoutVars>
          <dgm:bulletEnabled val="1"/>
        </dgm:presLayoutVars>
      </dgm:prSet>
      <dgm:spPr/>
    </dgm:pt>
    <dgm:pt modelId="{C06E4926-21B8-4D14-97A0-C2A831C0CE2B}" type="pres">
      <dgm:prSet presAssocID="{781B76DE-B91B-4665-88B2-462A0A63B09A}" presName="sibTrans" presStyleCnt="0"/>
      <dgm:spPr/>
    </dgm:pt>
    <dgm:pt modelId="{8AE7D18D-5F4C-4984-85A6-8D041982CB56}" type="pres">
      <dgm:prSet presAssocID="{50232BAB-D857-4F16-B394-9E3C7D2CDA97}" presName="node" presStyleLbl="node1" presStyleIdx="11" presStyleCnt="15">
        <dgm:presLayoutVars>
          <dgm:bulletEnabled val="1"/>
        </dgm:presLayoutVars>
      </dgm:prSet>
      <dgm:spPr/>
    </dgm:pt>
    <dgm:pt modelId="{572B8587-6113-424A-801C-6F3A44E81AAE}" type="pres">
      <dgm:prSet presAssocID="{F17AD46D-B252-4E68-8F59-3C63743BEA79}" presName="sibTrans" presStyleCnt="0"/>
      <dgm:spPr/>
    </dgm:pt>
    <dgm:pt modelId="{7570926D-06F7-4633-B2B2-9FDC0CB83AAD}" type="pres">
      <dgm:prSet presAssocID="{5D144EFA-7012-44D5-9523-0F3CDEA3E98A}" presName="node" presStyleLbl="node1" presStyleIdx="12" presStyleCnt="15">
        <dgm:presLayoutVars>
          <dgm:bulletEnabled val="1"/>
        </dgm:presLayoutVars>
      </dgm:prSet>
      <dgm:spPr/>
    </dgm:pt>
    <dgm:pt modelId="{5E92E97B-8830-4A2C-8CA2-C390303417D0}" type="pres">
      <dgm:prSet presAssocID="{ECD5A82A-01D3-4325-BE6C-CC640D95F9B1}" presName="sibTrans" presStyleCnt="0"/>
      <dgm:spPr/>
    </dgm:pt>
    <dgm:pt modelId="{FF90422B-2744-4933-9FE5-830FC871FC7A}" type="pres">
      <dgm:prSet presAssocID="{9938BF4D-890E-49E7-9504-5368906A4812}" presName="node" presStyleLbl="node1" presStyleIdx="13" presStyleCnt="15">
        <dgm:presLayoutVars>
          <dgm:bulletEnabled val="1"/>
        </dgm:presLayoutVars>
      </dgm:prSet>
      <dgm:spPr/>
    </dgm:pt>
    <dgm:pt modelId="{A5C7D605-E18F-4F72-B53A-DFA5F9851A63}" type="pres">
      <dgm:prSet presAssocID="{1E4897CF-5A16-49FD-8C36-42ADBC5F5116}" presName="sibTrans" presStyleCnt="0"/>
      <dgm:spPr/>
    </dgm:pt>
    <dgm:pt modelId="{38A78939-7DA3-48A9-826B-521E487E015D}" type="pres">
      <dgm:prSet presAssocID="{24757BD9-7CF8-4AB8-867A-F31185A85B36}" presName="node" presStyleLbl="node1" presStyleIdx="14" presStyleCnt="15">
        <dgm:presLayoutVars>
          <dgm:bulletEnabled val="1"/>
        </dgm:presLayoutVars>
      </dgm:prSet>
      <dgm:spPr/>
    </dgm:pt>
  </dgm:ptLst>
  <dgm:cxnLst>
    <dgm:cxn modelId="{572E940B-0F62-4E65-937F-1D33B1F1468F}" type="presOf" srcId="{0F4F20B8-8823-4E35-A9A6-5CE1A304316C}" destId="{2D69EB5C-8AD5-4753-BC31-16F99E41F9AF}" srcOrd="0" destOrd="0" presId="urn:microsoft.com/office/officeart/2005/8/layout/default"/>
    <dgm:cxn modelId="{55B9DD18-42C0-45A9-8B54-3DA75B744B97}" srcId="{AB074DDF-22C7-47F8-ABCB-5D62A76B5D90}" destId="{6AA057C1-EDE8-45C4-9061-AE917ADD6789}" srcOrd="10" destOrd="0" parTransId="{B20EE8D8-D1DC-4768-8783-AACBD6699220}" sibTransId="{781B76DE-B91B-4665-88B2-462A0A63B09A}"/>
    <dgm:cxn modelId="{30FC401B-AF71-4FA3-9473-1B4D4753E854}" type="presOf" srcId="{ABF37DB0-0C3A-4542-B72B-E1B1EABE1273}" destId="{7DA9CFAC-2976-488B-91FD-9D56E1FFDCFE}" srcOrd="0" destOrd="0" presId="urn:microsoft.com/office/officeart/2005/8/layout/default"/>
    <dgm:cxn modelId="{0BCF7A1B-99FA-44C4-89C6-50200186E6D4}" srcId="{AB074DDF-22C7-47F8-ABCB-5D62A76B5D90}" destId="{ABF37DB0-0C3A-4542-B72B-E1B1EABE1273}" srcOrd="7" destOrd="0" parTransId="{BC0C01F8-E325-4469-8F1E-1B6E9C73F507}" sibTransId="{7AC1A3E5-EDED-4C9A-A5F3-6A7FB13D4504}"/>
    <dgm:cxn modelId="{EA7D2824-53A9-4727-92FB-F69AD39559F7}" srcId="{AB074DDF-22C7-47F8-ABCB-5D62A76B5D90}" destId="{50232BAB-D857-4F16-B394-9E3C7D2CDA97}" srcOrd="11" destOrd="0" parTransId="{EB3B110C-1AA4-404D-97ED-6B81C2401DDE}" sibTransId="{F17AD46D-B252-4E68-8F59-3C63743BEA79}"/>
    <dgm:cxn modelId="{29A6272B-A228-47F2-9F8C-B2AF6CB180F1}" srcId="{AB074DDF-22C7-47F8-ABCB-5D62A76B5D90}" destId="{F3241E42-7539-482C-BA15-FE6450525FC3}" srcOrd="1" destOrd="0" parTransId="{9058338B-61B6-477C-8402-08D421FB2627}" sibTransId="{A1C8D33A-44BF-4D00-83D1-B9AB4C58F9FD}"/>
    <dgm:cxn modelId="{7F299A31-3D18-452D-B20A-B3908882B53C}" type="presOf" srcId="{9938BF4D-890E-49E7-9504-5368906A4812}" destId="{FF90422B-2744-4933-9FE5-830FC871FC7A}" srcOrd="0" destOrd="0" presId="urn:microsoft.com/office/officeart/2005/8/layout/default"/>
    <dgm:cxn modelId="{575C9B32-FA7F-4C2B-9721-5F9E37D4A9DE}" type="presOf" srcId="{74093B55-698F-4ED2-A004-FA8E9C9215C7}" destId="{AEFBBB7F-F8C5-491E-A0BF-60AF0823CBD3}" srcOrd="0" destOrd="0" presId="urn:microsoft.com/office/officeart/2005/8/layout/default"/>
    <dgm:cxn modelId="{1570775C-739F-4D0E-BED0-B99DF870007A}" type="presOf" srcId="{5D144EFA-7012-44D5-9523-0F3CDEA3E98A}" destId="{7570926D-06F7-4633-B2B2-9FDC0CB83AAD}" srcOrd="0" destOrd="0" presId="urn:microsoft.com/office/officeart/2005/8/layout/default"/>
    <dgm:cxn modelId="{E63E2B63-ED56-42AC-83D0-D36AFF240405}" srcId="{AB074DDF-22C7-47F8-ABCB-5D62A76B5D90}" destId="{4778129C-EB5B-4EF0-9103-7573F923DF66}" srcOrd="4" destOrd="0" parTransId="{88691712-D695-4675-950B-F487E9615DA5}" sibTransId="{E74F4FF3-11F5-4B89-ACF7-3A5C37D2DC06}"/>
    <dgm:cxn modelId="{41B8BD65-F800-4835-BF61-86A146B6FDAA}" srcId="{AB074DDF-22C7-47F8-ABCB-5D62A76B5D90}" destId="{1CB38F27-6832-45F5-8005-1D0B53453C67}" srcOrd="9" destOrd="0" parTransId="{98F1121E-7A0B-4CE8-A588-B1863A99A4B3}" sibTransId="{733AAC4F-2766-44FE-86C8-AF367C8E1D11}"/>
    <dgm:cxn modelId="{14E75847-1B2F-4EAD-8AA3-7C8814121211}" type="presOf" srcId="{98021D52-A696-477C-94A3-0C7EEC7B9727}" destId="{E00E45CB-AFA0-444B-B2EA-DDF4359E5AC4}" srcOrd="0" destOrd="0" presId="urn:microsoft.com/office/officeart/2005/8/layout/default"/>
    <dgm:cxn modelId="{2CF7336B-A219-4FCD-A569-10114F94CA4F}" type="presOf" srcId="{7E7864B3-CD36-4D99-947F-C0690FB99830}" destId="{642FE773-3792-4680-A4E7-169D200CFBD4}" srcOrd="0" destOrd="0" presId="urn:microsoft.com/office/officeart/2005/8/layout/default"/>
    <dgm:cxn modelId="{F5C5F454-918D-4292-A293-E0DCAA7F90F0}" type="presOf" srcId="{4778129C-EB5B-4EF0-9103-7573F923DF66}" destId="{B0FF433A-8426-4051-8C17-C1F6DCFD37E2}" srcOrd="0" destOrd="0" presId="urn:microsoft.com/office/officeart/2005/8/layout/default"/>
    <dgm:cxn modelId="{8D3E7F7F-E9D1-449A-A71C-3F1A4719C374}" srcId="{AB074DDF-22C7-47F8-ABCB-5D62A76B5D90}" destId="{24757BD9-7CF8-4AB8-867A-F31185A85B36}" srcOrd="14" destOrd="0" parTransId="{2C4BB895-3777-425D-9083-83CC4DC9518F}" sibTransId="{E3141AF9-222A-4161-B2A2-F90F2C4CCBFB}"/>
    <dgm:cxn modelId="{65D18582-8603-425B-B87E-0EF13468B29E}" srcId="{AB074DDF-22C7-47F8-ABCB-5D62A76B5D90}" destId="{5D144EFA-7012-44D5-9523-0F3CDEA3E98A}" srcOrd="12" destOrd="0" parTransId="{2C55569C-41A4-4DF8-91B6-C5516CB4D861}" sibTransId="{ECD5A82A-01D3-4325-BE6C-CC640D95F9B1}"/>
    <dgm:cxn modelId="{B8E8B485-2AE0-4D71-BB06-BD672B397875}" type="presOf" srcId="{AB074DDF-22C7-47F8-ABCB-5D62A76B5D90}" destId="{79E53754-2235-4167-A6A4-AF368B3AE202}" srcOrd="0" destOrd="0" presId="urn:microsoft.com/office/officeart/2005/8/layout/default"/>
    <dgm:cxn modelId="{16FAED98-FFC3-4675-B782-9DD19BBDF469}" type="presOf" srcId="{1CB38F27-6832-45F5-8005-1D0B53453C67}" destId="{DFBA9807-1365-481F-B204-1A4CDAF8EB0A}" srcOrd="0" destOrd="0" presId="urn:microsoft.com/office/officeart/2005/8/layout/default"/>
    <dgm:cxn modelId="{6191C79F-44BB-4402-8DC5-42FEBE32AB87}" type="presOf" srcId="{50232BAB-D857-4F16-B394-9E3C7D2CDA97}" destId="{8AE7D18D-5F4C-4984-85A6-8D041982CB56}" srcOrd="0" destOrd="0" presId="urn:microsoft.com/office/officeart/2005/8/layout/default"/>
    <dgm:cxn modelId="{B43CBFA3-8643-445A-95FE-3471FBF46288}" srcId="{AB074DDF-22C7-47F8-ABCB-5D62A76B5D90}" destId="{9938BF4D-890E-49E7-9504-5368906A4812}" srcOrd="13" destOrd="0" parTransId="{8A3F4C17-8E9A-4962-B8FE-A2DF46231B35}" sibTransId="{1E4897CF-5A16-49FD-8C36-42ADBC5F5116}"/>
    <dgm:cxn modelId="{C20FCEA3-813A-4AF2-889C-CADE79A86955}" type="presOf" srcId="{F3241E42-7539-482C-BA15-FE6450525FC3}" destId="{D9FA93B6-4D95-403F-B990-8E50A4E41B91}" srcOrd="0" destOrd="0" presId="urn:microsoft.com/office/officeart/2005/8/layout/default"/>
    <dgm:cxn modelId="{F2C98DA7-A3D1-4CD1-8E1B-0A45C4DC3726}" srcId="{AB074DDF-22C7-47F8-ABCB-5D62A76B5D90}" destId="{BBD53ADA-4EC6-4BFD-A817-1600B8BC2442}" srcOrd="0" destOrd="0" parTransId="{2336E6D2-2F4B-4C4B-A695-5FF03374C0ED}" sibTransId="{251CC4F0-894C-46E8-9EC8-81BFBCE33FDE}"/>
    <dgm:cxn modelId="{B54ECAAA-01BF-4A66-89D3-6BBF6323A879}" srcId="{AB074DDF-22C7-47F8-ABCB-5D62A76B5D90}" destId="{0F4F20B8-8823-4E35-A9A6-5CE1A304316C}" srcOrd="3" destOrd="0" parTransId="{4A4457EB-4A3A-4108-93FC-F914D8D3A3A3}" sibTransId="{E70FAF36-587C-4FAA-8603-20E5C9A1120D}"/>
    <dgm:cxn modelId="{AB8006AB-6D96-4886-A5F3-243A14963BE5}" srcId="{AB074DDF-22C7-47F8-ABCB-5D62A76B5D90}" destId="{98021D52-A696-477C-94A3-0C7EEC7B9727}" srcOrd="8" destOrd="0" parTransId="{411A053C-55A7-49CD-AD0D-2DD3FD2D6A1F}" sibTransId="{AECCC9C2-C325-4B4D-BA99-B44FBBBE8B11}"/>
    <dgm:cxn modelId="{1F27A4B8-104E-46B8-A27F-720151079D9A}" type="presOf" srcId="{BBD53ADA-4EC6-4BFD-A817-1600B8BC2442}" destId="{6CB37D1E-1147-4ACB-9EF7-4EFD60EDADEF}" srcOrd="0" destOrd="0" presId="urn:microsoft.com/office/officeart/2005/8/layout/default"/>
    <dgm:cxn modelId="{F86FBEC1-2F5D-4104-BF98-89AB3E72BF1C}" type="presOf" srcId="{6AA057C1-EDE8-45C4-9061-AE917ADD6789}" destId="{DD38DF08-D7D7-483F-ADDF-5A6544836355}" srcOrd="0" destOrd="0" presId="urn:microsoft.com/office/officeart/2005/8/layout/default"/>
    <dgm:cxn modelId="{F8199FD8-CF17-472A-A885-670ECC4689C1}" type="presOf" srcId="{E829FDDF-E80C-4823-AF47-01DB5F4BEFC6}" destId="{13987F7B-60DD-458F-A303-EC86EDB2C05D}" srcOrd="0" destOrd="0" presId="urn:microsoft.com/office/officeart/2005/8/layout/default"/>
    <dgm:cxn modelId="{3E4EF2DC-11F0-48D8-AAF0-13B88F47F883}" srcId="{AB074DDF-22C7-47F8-ABCB-5D62A76B5D90}" destId="{7E7864B3-CD36-4D99-947F-C0690FB99830}" srcOrd="2" destOrd="0" parTransId="{BC069AF9-F9F1-4203-A48C-CE8E0A368A71}" sibTransId="{E0258977-B314-4668-843A-343F02FC3DF1}"/>
    <dgm:cxn modelId="{FF797BF8-3FB8-4DBF-9DA3-ED1B3AB3AAA0}" srcId="{AB074DDF-22C7-47F8-ABCB-5D62A76B5D90}" destId="{74093B55-698F-4ED2-A004-FA8E9C9215C7}" srcOrd="5" destOrd="0" parTransId="{3702B58F-04F8-4FA0-8174-4D4F7355B722}" sibTransId="{5503B5BB-D045-4E48-B2AA-29139337A6D2}"/>
    <dgm:cxn modelId="{9BC817FB-40DC-4670-A375-97269B80B86A}" srcId="{AB074DDF-22C7-47F8-ABCB-5D62A76B5D90}" destId="{E829FDDF-E80C-4823-AF47-01DB5F4BEFC6}" srcOrd="6" destOrd="0" parTransId="{3519EB0E-E3BF-4394-B611-45ED378707FD}" sibTransId="{A4DFB430-D3AA-46EB-A48C-F1769BC4A151}"/>
    <dgm:cxn modelId="{F6B861FB-DF9E-4A97-9CF8-3EFFA5724044}" type="presOf" srcId="{24757BD9-7CF8-4AB8-867A-F31185A85B36}" destId="{38A78939-7DA3-48A9-826B-521E487E015D}" srcOrd="0" destOrd="0" presId="urn:microsoft.com/office/officeart/2005/8/layout/default"/>
    <dgm:cxn modelId="{4FCBD762-8895-428C-9055-28C945208266}" type="presParOf" srcId="{79E53754-2235-4167-A6A4-AF368B3AE202}" destId="{6CB37D1E-1147-4ACB-9EF7-4EFD60EDADEF}" srcOrd="0" destOrd="0" presId="urn:microsoft.com/office/officeart/2005/8/layout/default"/>
    <dgm:cxn modelId="{74976BB4-9571-4692-A5D0-0DBB1E3BC878}" type="presParOf" srcId="{79E53754-2235-4167-A6A4-AF368B3AE202}" destId="{1A4FDFD0-67D4-4FFF-A1D1-245AE384008E}" srcOrd="1" destOrd="0" presId="urn:microsoft.com/office/officeart/2005/8/layout/default"/>
    <dgm:cxn modelId="{23E17984-2E57-4557-BC4F-F0E3AFE6B754}" type="presParOf" srcId="{79E53754-2235-4167-A6A4-AF368B3AE202}" destId="{D9FA93B6-4D95-403F-B990-8E50A4E41B91}" srcOrd="2" destOrd="0" presId="urn:microsoft.com/office/officeart/2005/8/layout/default"/>
    <dgm:cxn modelId="{ACB70726-1D23-4BB8-87D9-764D645693C7}" type="presParOf" srcId="{79E53754-2235-4167-A6A4-AF368B3AE202}" destId="{A8C3F4FA-FE29-4284-BCBC-EA34B4648529}" srcOrd="3" destOrd="0" presId="urn:microsoft.com/office/officeart/2005/8/layout/default"/>
    <dgm:cxn modelId="{4253E1B2-A296-4019-9F9C-7B6E8CB06D96}" type="presParOf" srcId="{79E53754-2235-4167-A6A4-AF368B3AE202}" destId="{642FE773-3792-4680-A4E7-169D200CFBD4}" srcOrd="4" destOrd="0" presId="urn:microsoft.com/office/officeart/2005/8/layout/default"/>
    <dgm:cxn modelId="{9369DCA9-EF20-4825-A944-0AAD0874C9ED}" type="presParOf" srcId="{79E53754-2235-4167-A6A4-AF368B3AE202}" destId="{15974899-E4CF-46F2-81C0-01D862B2BF9C}" srcOrd="5" destOrd="0" presId="urn:microsoft.com/office/officeart/2005/8/layout/default"/>
    <dgm:cxn modelId="{4B1FDC11-8A0C-483D-8E95-1A2AFFFDC0C1}" type="presParOf" srcId="{79E53754-2235-4167-A6A4-AF368B3AE202}" destId="{2D69EB5C-8AD5-4753-BC31-16F99E41F9AF}" srcOrd="6" destOrd="0" presId="urn:microsoft.com/office/officeart/2005/8/layout/default"/>
    <dgm:cxn modelId="{561129AB-E28A-4A62-9771-0C9075647BD0}" type="presParOf" srcId="{79E53754-2235-4167-A6A4-AF368B3AE202}" destId="{E012E9A8-D6FC-4444-8E6D-2060B6BDE741}" srcOrd="7" destOrd="0" presId="urn:microsoft.com/office/officeart/2005/8/layout/default"/>
    <dgm:cxn modelId="{0D7F5B18-6862-46B5-9368-914898422B3F}" type="presParOf" srcId="{79E53754-2235-4167-A6A4-AF368B3AE202}" destId="{B0FF433A-8426-4051-8C17-C1F6DCFD37E2}" srcOrd="8" destOrd="0" presId="urn:microsoft.com/office/officeart/2005/8/layout/default"/>
    <dgm:cxn modelId="{2F4E7057-09BC-410E-8F5E-48B26CEA8769}" type="presParOf" srcId="{79E53754-2235-4167-A6A4-AF368B3AE202}" destId="{EC477281-F59C-484F-9488-0110C36C8731}" srcOrd="9" destOrd="0" presId="urn:microsoft.com/office/officeart/2005/8/layout/default"/>
    <dgm:cxn modelId="{8E1FE22E-26AC-46CF-8987-B9A816D341D4}" type="presParOf" srcId="{79E53754-2235-4167-A6A4-AF368B3AE202}" destId="{AEFBBB7F-F8C5-491E-A0BF-60AF0823CBD3}" srcOrd="10" destOrd="0" presId="urn:microsoft.com/office/officeart/2005/8/layout/default"/>
    <dgm:cxn modelId="{CB6D6AC8-2D49-4F8F-A27B-CB49B625EC37}" type="presParOf" srcId="{79E53754-2235-4167-A6A4-AF368B3AE202}" destId="{63AC32D0-AF8E-4266-A05D-336451975D26}" srcOrd="11" destOrd="0" presId="urn:microsoft.com/office/officeart/2005/8/layout/default"/>
    <dgm:cxn modelId="{948A7ABB-BC12-4934-8649-145C81D385C3}" type="presParOf" srcId="{79E53754-2235-4167-A6A4-AF368B3AE202}" destId="{13987F7B-60DD-458F-A303-EC86EDB2C05D}" srcOrd="12" destOrd="0" presId="urn:microsoft.com/office/officeart/2005/8/layout/default"/>
    <dgm:cxn modelId="{5BFC6E32-3B50-4779-869F-EBED64D1F23D}" type="presParOf" srcId="{79E53754-2235-4167-A6A4-AF368B3AE202}" destId="{192B4D21-2A14-4DA9-88A1-B78A429B53DD}" srcOrd="13" destOrd="0" presId="urn:microsoft.com/office/officeart/2005/8/layout/default"/>
    <dgm:cxn modelId="{88E5F5E1-8750-46ED-A304-E1E83FCE6D85}" type="presParOf" srcId="{79E53754-2235-4167-A6A4-AF368B3AE202}" destId="{7DA9CFAC-2976-488B-91FD-9D56E1FFDCFE}" srcOrd="14" destOrd="0" presId="urn:microsoft.com/office/officeart/2005/8/layout/default"/>
    <dgm:cxn modelId="{E90AABAC-647F-4738-85BA-3C1A00C400B2}" type="presParOf" srcId="{79E53754-2235-4167-A6A4-AF368B3AE202}" destId="{F07CF779-2AB0-48DA-B53D-23D0A6DEFE49}" srcOrd="15" destOrd="0" presId="urn:microsoft.com/office/officeart/2005/8/layout/default"/>
    <dgm:cxn modelId="{2802E784-E104-44A2-B0A2-1BAF24335216}" type="presParOf" srcId="{79E53754-2235-4167-A6A4-AF368B3AE202}" destId="{E00E45CB-AFA0-444B-B2EA-DDF4359E5AC4}" srcOrd="16" destOrd="0" presId="urn:microsoft.com/office/officeart/2005/8/layout/default"/>
    <dgm:cxn modelId="{F57C55C2-CE1E-4FCF-8A03-6442D215A02F}" type="presParOf" srcId="{79E53754-2235-4167-A6A4-AF368B3AE202}" destId="{FB4C05E1-A572-4128-BCC6-637008261D89}" srcOrd="17" destOrd="0" presId="urn:microsoft.com/office/officeart/2005/8/layout/default"/>
    <dgm:cxn modelId="{EA79356F-8202-41B2-9ABF-B8EAFD86849E}" type="presParOf" srcId="{79E53754-2235-4167-A6A4-AF368B3AE202}" destId="{DFBA9807-1365-481F-B204-1A4CDAF8EB0A}" srcOrd="18" destOrd="0" presId="urn:microsoft.com/office/officeart/2005/8/layout/default"/>
    <dgm:cxn modelId="{E09B2252-AE46-4CE8-BF14-64B5A1008299}" type="presParOf" srcId="{79E53754-2235-4167-A6A4-AF368B3AE202}" destId="{DBFF176D-8324-4170-9D42-B4CF38A29C4E}" srcOrd="19" destOrd="0" presId="urn:microsoft.com/office/officeart/2005/8/layout/default"/>
    <dgm:cxn modelId="{F082B1C1-E9D3-4FAA-A901-537B335F96F9}" type="presParOf" srcId="{79E53754-2235-4167-A6A4-AF368B3AE202}" destId="{DD38DF08-D7D7-483F-ADDF-5A6544836355}" srcOrd="20" destOrd="0" presId="urn:microsoft.com/office/officeart/2005/8/layout/default"/>
    <dgm:cxn modelId="{E354C4E0-48AE-4FBC-B546-EE119E628480}" type="presParOf" srcId="{79E53754-2235-4167-A6A4-AF368B3AE202}" destId="{C06E4926-21B8-4D14-97A0-C2A831C0CE2B}" srcOrd="21" destOrd="0" presId="urn:microsoft.com/office/officeart/2005/8/layout/default"/>
    <dgm:cxn modelId="{4A0DE2D7-B92D-45F3-ACB4-322BE099CCD7}" type="presParOf" srcId="{79E53754-2235-4167-A6A4-AF368B3AE202}" destId="{8AE7D18D-5F4C-4984-85A6-8D041982CB56}" srcOrd="22" destOrd="0" presId="urn:microsoft.com/office/officeart/2005/8/layout/default"/>
    <dgm:cxn modelId="{EDF5D90F-4208-4101-AD0A-A39841623E95}" type="presParOf" srcId="{79E53754-2235-4167-A6A4-AF368B3AE202}" destId="{572B8587-6113-424A-801C-6F3A44E81AAE}" srcOrd="23" destOrd="0" presId="urn:microsoft.com/office/officeart/2005/8/layout/default"/>
    <dgm:cxn modelId="{3EAEEB0A-C98D-4EA7-A74B-640C4D61F963}" type="presParOf" srcId="{79E53754-2235-4167-A6A4-AF368B3AE202}" destId="{7570926D-06F7-4633-B2B2-9FDC0CB83AAD}" srcOrd="24" destOrd="0" presId="urn:microsoft.com/office/officeart/2005/8/layout/default"/>
    <dgm:cxn modelId="{61E783AB-00E5-4F8F-B6D1-A51B42E08E69}" type="presParOf" srcId="{79E53754-2235-4167-A6A4-AF368B3AE202}" destId="{5E92E97B-8830-4A2C-8CA2-C390303417D0}" srcOrd="25" destOrd="0" presId="urn:microsoft.com/office/officeart/2005/8/layout/default"/>
    <dgm:cxn modelId="{F6C95065-E0C2-4A3B-968C-7BAC85592039}" type="presParOf" srcId="{79E53754-2235-4167-A6A4-AF368B3AE202}" destId="{FF90422B-2744-4933-9FE5-830FC871FC7A}" srcOrd="26" destOrd="0" presId="urn:microsoft.com/office/officeart/2005/8/layout/default"/>
    <dgm:cxn modelId="{5C705977-1EE9-4F5A-9C8D-39E860B2FED5}" type="presParOf" srcId="{79E53754-2235-4167-A6A4-AF368B3AE202}" destId="{A5C7D605-E18F-4F72-B53A-DFA5F9851A63}" srcOrd="27" destOrd="0" presId="urn:microsoft.com/office/officeart/2005/8/layout/default"/>
    <dgm:cxn modelId="{BECF2631-D6CB-4AFF-BCC2-224087FF480F}" type="presParOf" srcId="{79E53754-2235-4167-A6A4-AF368B3AE202}" destId="{38A78939-7DA3-48A9-826B-521E487E015D}" srcOrd="2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DBDEF56-E790-42CD-90CB-0EA5027B5834}"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s-CL"/>
        </a:p>
      </dgm:t>
    </dgm:pt>
    <dgm:pt modelId="{32DA96CE-51F6-4D16-8945-D2D3DF5A1F78}">
      <dgm:prSet phldrT="[Texto]"/>
      <dgm:spPr>
        <a:solidFill>
          <a:srgbClr val="217DE2"/>
        </a:solidFill>
      </dgm:spPr>
      <dgm:t>
        <a:bodyPr/>
        <a:lstStyle/>
        <a:p>
          <a:r>
            <a:rPr lang="es-CL" dirty="0"/>
            <a:t>Homologación de datos</a:t>
          </a:r>
        </a:p>
      </dgm:t>
    </dgm:pt>
    <dgm:pt modelId="{3223B4A6-550A-4702-A09E-3AB4EF7FF699}" type="parTrans" cxnId="{6C1E47D1-6BE5-4912-8724-784DAFAA9BAD}">
      <dgm:prSet/>
      <dgm:spPr/>
      <dgm:t>
        <a:bodyPr/>
        <a:lstStyle/>
        <a:p>
          <a:endParaRPr lang="es-CL"/>
        </a:p>
      </dgm:t>
    </dgm:pt>
    <dgm:pt modelId="{DED355BF-60CD-402A-9808-EAE0992FE865}" type="sibTrans" cxnId="{6C1E47D1-6BE5-4912-8724-784DAFAA9BAD}">
      <dgm:prSet/>
      <dgm:spPr>
        <a:solidFill>
          <a:srgbClr val="217DE2">
            <a:alpha val="25000"/>
          </a:srgbClr>
        </a:solidFill>
      </dgm:spPr>
      <dgm:t>
        <a:bodyPr/>
        <a:lstStyle/>
        <a:p>
          <a:endParaRPr lang="es-CL"/>
        </a:p>
      </dgm:t>
    </dgm:pt>
    <dgm:pt modelId="{5D7CEDF5-23BE-42D5-A6AC-48483678F071}">
      <dgm:prSet phldrT="[Texto]"/>
      <dgm:spPr>
        <a:ln>
          <a:solidFill>
            <a:srgbClr val="217DE2"/>
          </a:solidFill>
        </a:ln>
      </dgm:spPr>
      <dgm:t>
        <a:bodyPr/>
        <a:lstStyle/>
        <a:p>
          <a:r>
            <a:rPr lang="es-CL" dirty="0">
              <a:solidFill>
                <a:schemeClr val="tx1">
                  <a:lumMod val="75000"/>
                  <a:lumOff val="25000"/>
                </a:schemeClr>
              </a:solidFill>
            </a:rPr>
            <a:t>Estandarización de caracteres y nombres de regiones y comunas</a:t>
          </a:r>
        </a:p>
      </dgm:t>
    </dgm:pt>
    <dgm:pt modelId="{0C357FA5-F9D8-47AE-92E8-72CDBB49D4E4}" type="parTrans" cxnId="{362D820B-9AF1-4DFA-BF95-6693280FA2A5}">
      <dgm:prSet/>
      <dgm:spPr/>
      <dgm:t>
        <a:bodyPr/>
        <a:lstStyle/>
        <a:p>
          <a:endParaRPr lang="es-CL"/>
        </a:p>
      </dgm:t>
    </dgm:pt>
    <dgm:pt modelId="{45629B95-268D-4EEC-A42E-ED6BEBC3193E}" type="sibTrans" cxnId="{362D820B-9AF1-4DFA-BF95-6693280FA2A5}">
      <dgm:prSet/>
      <dgm:spPr/>
      <dgm:t>
        <a:bodyPr/>
        <a:lstStyle/>
        <a:p>
          <a:endParaRPr lang="es-CL"/>
        </a:p>
      </dgm:t>
    </dgm:pt>
    <dgm:pt modelId="{DC678391-3830-4704-98CD-B633FC305686}">
      <dgm:prSet phldrT="[Texto]"/>
      <dgm:spPr>
        <a:solidFill>
          <a:srgbClr val="217DE2"/>
        </a:solidFill>
      </dgm:spPr>
      <dgm:t>
        <a:bodyPr/>
        <a:lstStyle/>
        <a:p>
          <a:r>
            <a:rPr lang="es-CL" dirty="0"/>
            <a:t>Clasificación de OSC en activas e inactivas</a:t>
          </a:r>
        </a:p>
      </dgm:t>
    </dgm:pt>
    <dgm:pt modelId="{7BFBCEB0-F8FE-487A-8C4F-E5CE5363DEAB}" type="parTrans" cxnId="{24130694-A35C-4FC1-8CA6-F6D70FC91B59}">
      <dgm:prSet/>
      <dgm:spPr/>
      <dgm:t>
        <a:bodyPr/>
        <a:lstStyle/>
        <a:p>
          <a:endParaRPr lang="es-CL"/>
        </a:p>
      </dgm:t>
    </dgm:pt>
    <dgm:pt modelId="{747ED775-D880-4762-A6B9-F0426DCBDA70}" type="sibTrans" cxnId="{24130694-A35C-4FC1-8CA6-F6D70FC91B59}">
      <dgm:prSet/>
      <dgm:spPr>
        <a:solidFill>
          <a:srgbClr val="217DE2">
            <a:alpha val="25000"/>
          </a:srgbClr>
        </a:solidFill>
      </dgm:spPr>
      <dgm:t>
        <a:bodyPr/>
        <a:lstStyle/>
        <a:p>
          <a:endParaRPr lang="es-CL"/>
        </a:p>
      </dgm:t>
    </dgm:pt>
    <dgm:pt modelId="{6975A979-9FAF-428C-969B-CAF1FC90A4A0}">
      <dgm:prSet phldrT="[Texto]"/>
      <dgm:spPr>
        <a:ln>
          <a:solidFill>
            <a:srgbClr val="217DE2"/>
          </a:solidFill>
        </a:ln>
      </dgm:spPr>
      <dgm:t>
        <a:bodyPr/>
        <a:lstStyle/>
        <a:p>
          <a:r>
            <a:rPr lang="es-CL" dirty="0">
              <a:solidFill>
                <a:schemeClr val="tx1">
                  <a:lumMod val="75000"/>
                  <a:lumOff val="25000"/>
                </a:schemeClr>
              </a:solidFill>
            </a:rPr>
            <a:t>Construcción de variable en base a fecha de última elección del directorio</a:t>
          </a:r>
        </a:p>
      </dgm:t>
    </dgm:pt>
    <dgm:pt modelId="{938626A6-A214-456B-96F2-5906C391467A}" type="parTrans" cxnId="{920324E1-345E-4AF5-91EF-06F65B5BCEF1}">
      <dgm:prSet/>
      <dgm:spPr/>
      <dgm:t>
        <a:bodyPr/>
        <a:lstStyle/>
        <a:p>
          <a:endParaRPr lang="es-CL"/>
        </a:p>
      </dgm:t>
    </dgm:pt>
    <dgm:pt modelId="{16056AA5-9E3A-4757-8A5B-DC9B8FC3BA49}" type="sibTrans" cxnId="{920324E1-345E-4AF5-91EF-06F65B5BCEF1}">
      <dgm:prSet/>
      <dgm:spPr/>
      <dgm:t>
        <a:bodyPr/>
        <a:lstStyle/>
        <a:p>
          <a:endParaRPr lang="es-CL"/>
        </a:p>
      </dgm:t>
    </dgm:pt>
    <dgm:pt modelId="{54F32465-2B2C-4F27-B9A0-2FB117C8E961}">
      <dgm:prSet phldrT="[Texto]"/>
      <dgm:spPr>
        <a:solidFill>
          <a:srgbClr val="217DE2"/>
        </a:solidFill>
      </dgm:spPr>
      <dgm:t>
        <a:bodyPr/>
        <a:lstStyle/>
        <a:p>
          <a:r>
            <a:rPr lang="es-CL" dirty="0"/>
            <a:t>Eliminación de casos</a:t>
          </a:r>
        </a:p>
      </dgm:t>
    </dgm:pt>
    <dgm:pt modelId="{044D4883-7C2F-445C-8207-4FF6430283D9}" type="parTrans" cxnId="{7310159D-B0C4-47B9-A117-151663660D3D}">
      <dgm:prSet/>
      <dgm:spPr/>
      <dgm:t>
        <a:bodyPr/>
        <a:lstStyle/>
        <a:p>
          <a:endParaRPr lang="es-CL"/>
        </a:p>
      </dgm:t>
    </dgm:pt>
    <dgm:pt modelId="{55BBAA05-3A24-4365-9552-9DD580EE519B}" type="sibTrans" cxnId="{7310159D-B0C4-47B9-A117-151663660D3D}">
      <dgm:prSet/>
      <dgm:spPr>
        <a:solidFill>
          <a:srgbClr val="217DE2">
            <a:alpha val="24625"/>
          </a:srgbClr>
        </a:solidFill>
      </dgm:spPr>
      <dgm:t>
        <a:bodyPr/>
        <a:lstStyle/>
        <a:p>
          <a:endParaRPr lang="es-CL"/>
        </a:p>
      </dgm:t>
    </dgm:pt>
    <dgm:pt modelId="{850E8924-F3B9-43CC-AE48-130F1BD55942}">
      <dgm:prSet phldrT="[Texto]"/>
      <dgm:spPr>
        <a:ln>
          <a:solidFill>
            <a:srgbClr val="217DE2"/>
          </a:solidFill>
        </a:ln>
      </dgm:spPr>
      <dgm:t>
        <a:bodyPr/>
        <a:lstStyle/>
        <a:p>
          <a:r>
            <a:rPr lang="es-CL" dirty="0">
              <a:solidFill>
                <a:schemeClr val="tx1">
                  <a:lumMod val="75000"/>
                  <a:lumOff val="25000"/>
                </a:schemeClr>
              </a:solidFill>
            </a:rPr>
            <a:t>Eliminación de organizaciones que estuvieran  </a:t>
          </a:r>
          <a:r>
            <a:rPr lang="es-419" dirty="0">
              <a:solidFill>
                <a:schemeClr val="tx1">
                  <a:lumMod val="75000"/>
                  <a:lumOff val="25000"/>
                </a:schemeClr>
              </a:solidFill>
            </a:rPr>
            <a:t>Anulada, Disuelta, Extinta o  No Vigente</a:t>
          </a:r>
          <a:endParaRPr lang="es-CL" dirty="0">
            <a:solidFill>
              <a:schemeClr val="tx1">
                <a:lumMod val="75000"/>
                <a:lumOff val="25000"/>
              </a:schemeClr>
            </a:solidFill>
          </a:endParaRPr>
        </a:p>
      </dgm:t>
    </dgm:pt>
    <dgm:pt modelId="{2E550344-B695-4BCF-A7FC-A6E095ADB6ED}" type="parTrans" cxnId="{4583E338-1893-4D5D-84A2-40E149496CDE}">
      <dgm:prSet/>
      <dgm:spPr/>
      <dgm:t>
        <a:bodyPr/>
        <a:lstStyle/>
        <a:p>
          <a:endParaRPr lang="es-CL"/>
        </a:p>
      </dgm:t>
    </dgm:pt>
    <dgm:pt modelId="{8C85C18C-74F1-496A-B4DC-826FD7979B0B}" type="sibTrans" cxnId="{4583E338-1893-4D5D-84A2-40E149496CDE}">
      <dgm:prSet/>
      <dgm:spPr/>
      <dgm:t>
        <a:bodyPr/>
        <a:lstStyle/>
        <a:p>
          <a:endParaRPr lang="es-CL"/>
        </a:p>
      </dgm:t>
    </dgm:pt>
    <dgm:pt modelId="{A6D47404-AB83-4539-9A58-0C171F32DFA9}">
      <dgm:prSet/>
      <dgm:spPr>
        <a:solidFill>
          <a:srgbClr val="217DE2"/>
        </a:solidFill>
      </dgm:spPr>
      <dgm:t>
        <a:bodyPr/>
        <a:lstStyle/>
        <a:p>
          <a:r>
            <a:rPr lang="es-CL" dirty="0"/>
            <a:t>Clasificación</a:t>
          </a:r>
        </a:p>
      </dgm:t>
    </dgm:pt>
    <dgm:pt modelId="{BB625BFE-CD15-4528-870F-44ADA523FD86}" type="parTrans" cxnId="{740F2BD7-875C-4759-82E5-ECAC07F3F93C}">
      <dgm:prSet/>
      <dgm:spPr/>
      <dgm:t>
        <a:bodyPr/>
        <a:lstStyle/>
        <a:p>
          <a:endParaRPr lang="es-CL"/>
        </a:p>
      </dgm:t>
    </dgm:pt>
    <dgm:pt modelId="{EB0FF344-E12D-46B7-BB27-293AEC00422E}" type="sibTrans" cxnId="{740F2BD7-875C-4759-82E5-ECAC07F3F93C}">
      <dgm:prSet/>
      <dgm:spPr/>
      <dgm:t>
        <a:bodyPr/>
        <a:lstStyle/>
        <a:p>
          <a:endParaRPr lang="es-CL"/>
        </a:p>
      </dgm:t>
    </dgm:pt>
    <dgm:pt modelId="{F5205CF9-A8BB-427C-B8F2-B5A41FDAFB24}">
      <dgm:prSet phldrT="[Texto]"/>
      <dgm:spPr>
        <a:ln>
          <a:solidFill>
            <a:srgbClr val="217DE2"/>
          </a:solidFill>
        </a:ln>
      </dgm:spPr>
      <dgm:t>
        <a:bodyPr/>
        <a:lstStyle/>
        <a:p>
          <a:r>
            <a:rPr lang="es-CL" dirty="0">
              <a:solidFill>
                <a:schemeClr val="tx1">
                  <a:lumMod val="75000"/>
                  <a:lumOff val="25000"/>
                </a:schemeClr>
              </a:solidFill>
            </a:rPr>
            <a:t>Limpieza de duplicados</a:t>
          </a:r>
        </a:p>
      </dgm:t>
    </dgm:pt>
    <dgm:pt modelId="{FD803727-6ED5-4886-B91E-E51610B9A2F8}" type="parTrans" cxnId="{A2B56162-5E6B-48CF-BD44-3330B3B72423}">
      <dgm:prSet/>
      <dgm:spPr/>
      <dgm:t>
        <a:bodyPr/>
        <a:lstStyle/>
        <a:p>
          <a:endParaRPr lang="es-CL"/>
        </a:p>
      </dgm:t>
    </dgm:pt>
    <dgm:pt modelId="{2BD58FA9-EE3C-4676-A6E2-C8B4F70CD1F9}" type="sibTrans" cxnId="{A2B56162-5E6B-48CF-BD44-3330B3B72423}">
      <dgm:prSet/>
      <dgm:spPr/>
      <dgm:t>
        <a:bodyPr/>
        <a:lstStyle/>
        <a:p>
          <a:endParaRPr lang="es-CL"/>
        </a:p>
      </dgm:t>
    </dgm:pt>
    <dgm:pt modelId="{D06482E1-1B12-476A-B9FF-25DCD8D28030}">
      <dgm:prSet/>
      <dgm:spPr>
        <a:ln>
          <a:solidFill>
            <a:srgbClr val="217DE2"/>
          </a:solidFill>
        </a:ln>
      </dgm:spPr>
      <dgm:t>
        <a:bodyPr/>
        <a:lstStyle/>
        <a:p>
          <a:r>
            <a:rPr lang="es-ES" dirty="0">
              <a:solidFill>
                <a:schemeClr val="tx1">
                  <a:lumMod val="75000"/>
                  <a:lumOff val="25000"/>
                </a:schemeClr>
              </a:solidFill>
            </a:rPr>
            <a:t>Clasificación Internacional de Organizaciones sin Fines de Lucro (nuevas categorías ICNP/TSO)</a:t>
          </a:r>
          <a:endParaRPr lang="es-CL" dirty="0">
            <a:solidFill>
              <a:schemeClr val="tx1">
                <a:lumMod val="75000"/>
                <a:lumOff val="25000"/>
              </a:schemeClr>
            </a:solidFill>
          </a:endParaRPr>
        </a:p>
      </dgm:t>
    </dgm:pt>
    <dgm:pt modelId="{09E532DA-8FA0-40BA-8615-6F1A171F8A3C}" type="parTrans" cxnId="{CEFF6662-B85F-4A2F-B330-5742174FA15A}">
      <dgm:prSet/>
      <dgm:spPr/>
      <dgm:t>
        <a:bodyPr/>
        <a:lstStyle/>
        <a:p>
          <a:endParaRPr lang="es-CL"/>
        </a:p>
      </dgm:t>
    </dgm:pt>
    <dgm:pt modelId="{FA814110-7427-4B8F-AD87-571350A2A65E}" type="sibTrans" cxnId="{CEFF6662-B85F-4A2F-B330-5742174FA15A}">
      <dgm:prSet/>
      <dgm:spPr/>
      <dgm:t>
        <a:bodyPr/>
        <a:lstStyle/>
        <a:p>
          <a:endParaRPr lang="es-CL"/>
        </a:p>
      </dgm:t>
    </dgm:pt>
    <dgm:pt modelId="{C8168313-58F1-498C-9924-0A9D5297DCDB}">
      <dgm:prSet/>
      <dgm:spPr>
        <a:ln>
          <a:solidFill>
            <a:srgbClr val="217DE2"/>
          </a:solidFill>
        </a:ln>
      </dgm:spPr>
      <dgm:t>
        <a:bodyPr/>
        <a:lstStyle/>
        <a:p>
          <a:r>
            <a:rPr lang="es-CL" dirty="0">
              <a:solidFill>
                <a:schemeClr val="tx1">
                  <a:lumMod val="75000"/>
                  <a:lumOff val="25000"/>
                </a:schemeClr>
              </a:solidFill>
            </a:rPr>
            <a:t>Clasificación de Sociedad en Acción</a:t>
          </a:r>
        </a:p>
      </dgm:t>
    </dgm:pt>
    <dgm:pt modelId="{57298704-DDDC-4B37-88C5-0261727D739A}" type="parTrans" cxnId="{C632A117-C920-43F1-82F7-15AB9295BDF0}">
      <dgm:prSet/>
      <dgm:spPr/>
      <dgm:t>
        <a:bodyPr/>
        <a:lstStyle/>
        <a:p>
          <a:endParaRPr lang="es-CL"/>
        </a:p>
      </dgm:t>
    </dgm:pt>
    <dgm:pt modelId="{C6973288-17A1-41D7-B515-32A048A95700}" type="sibTrans" cxnId="{C632A117-C920-43F1-82F7-15AB9295BDF0}">
      <dgm:prSet/>
      <dgm:spPr/>
      <dgm:t>
        <a:bodyPr/>
        <a:lstStyle/>
        <a:p>
          <a:endParaRPr lang="es-CL"/>
        </a:p>
      </dgm:t>
    </dgm:pt>
    <dgm:pt modelId="{092DF624-36E8-450B-9B98-E466F8F1F1B3}" type="pres">
      <dgm:prSet presAssocID="{2DBDEF56-E790-42CD-90CB-0EA5027B5834}" presName="linearFlow" presStyleCnt="0">
        <dgm:presLayoutVars>
          <dgm:dir/>
          <dgm:animLvl val="lvl"/>
          <dgm:resizeHandles val="exact"/>
        </dgm:presLayoutVars>
      </dgm:prSet>
      <dgm:spPr/>
    </dgm:pt>
    <dgm:pt modelId="{882D1FCA-D688-4120-9766-614915017DFB}" type="pres">
      <dgm:prSet presAssocID="{32DA96CE-51F6-4D16-8945-D2D3DF5A1F78}" presName="composite" presStyleCnt="0"/>
      <dgm:spPr/>
    </dgm:pt>
    <dgm:pt modelId="{E78BB2B2-984E-43C1-9D4D-54F183CA2EDE}" type="pres">
      <dgm:prSet presAssocID="{32DA96CE-51F6-4D16-8945-D2D3DF5A1F78}" presName="parTx" presStyleLbl="node1" presStyleIdx="0" presStyleCnt="4">
        <dgm:presLayoutVars>
          <dgm:chMax val="0"/>
          <dgm:chPref val="0"/>
          <dgm:bulletEnabled val="1"/>
        </dgm:presLayoutVars>
      </dgm:prSet>
      <dgm:spPr/>
    </dgm:pt>
    <dgm:pt modelId="{75D31B8A-6237-4264-82AA-B652EAD6780E}" type="pres">
      <dgm:prSet presAssocID="{32DA96CE-51F6-4D16-8945-D2D3DF5A1F78}" presName="parSh" presStyleLbl="node1" presStyleIdx="0" presStyleCnt="4"/>
      <dgm:spPr/>
    </dgm:pt>
    <dgm:pt modelId="{F83F12C2-F8BE-4C6B-8510-B1E5DA752732}" type="pres">
      <dgm:prSet presAssocID="{32DA96CE-51F6-4D16-8945-D2D3DF5A1F78}" presName="desTx" presStyleLbl="fgAcc1" presStyleIdx="0" presStyleCnt="4">
        <dgm:presLayoutVars>
          <dgm:bulletEnabled val="1"/>
        </dgm:presLayoutVars>
      </dgm:prSet>
      <dgm:spPr/>
    </dgm:pt>
    <dgm:pt modelId="{E684DAE0-7183-4DB6-B9D1-1EFD0F2980F7}" type="pres">
      <dgm:prSet presAssocID="{DED355BF-60CD-402A-9808-EAE0992FE865}" presName="sibTrans" presStyleLbl="sibTrans2D1" presStyleIdx="0" presStyleCnt="3"/>
      <dgm:spPr/>
    </dgm:pt>
    <dgm:pt modelId="{D98C0284-E503-457A-9032-2D87A72932DA}" type="pres">
      <dgm:prSet presAssocID="{DED355BF-60CD-402A-9808-EAE0992FE865}" presName="connTx" presStyleLbl="sibTrans2D1" presStyleIdx="0" presStyleCnt="3"/>
      <dgm:spPr/>
    </dgm:pt>
    <dgm:pt modelId="{57E5D5E1-D15A-4774-AD11-FFC38D48D57E}" type="pres">
      <dgm:prSet presAssocID="{DC678391-3830-4704-98CD-B633FC305686}" presName="composite" presStyleCnt="0"/>
      <dgm:spPr/>
    </dgm:pt>
    <dgm:pt modelId="{2D137F91-E8E8-41C7-AF4C-0354AFCBE031}" type="pres">
      <dgm:prSet presAssocID="{DC678391-3830-4704-98CD-B633FC305686}" presName="parTx" presStyleLbl="node1" presStyleIdx="0" presStyleCnt="4">
        <dgm:presLayoutVars>
          <dgm:chMax val="0"/>
          <dgm:chPref val="0"/>
          <dgm:bulletEnabled val="1"/>
        </dgm:presLayoutVars>
      </dgm:prSet>
      <dgm:spPr/>
    </dgm:pt>
    <dgm:pt modelId="{6B9BD965-DEA2-4F85-A6F2-F404529250E1}" type="pres">
      <dgm:prSet presAssocID="{DC678391-3830-4704-98CD-B633FC305686}" presName="parSh" presStyleLbl="node1" presStyleIdx="1" presStyleCnt="4"/>
      <dgm:spPr/>
    </dgm:pt>
    <dgm:pt modelId="{FE4B335E-C333-4140-A6A8-D3214B56A730}" type="pres">
      <dgm:prSet presAssocID="{DC678391-3830-4704-98CD-B633FC305686}" presName="desTx" presStyleLbl="fgAcc1" presStyleIdx="1" presStyleCnt="4">
        <dgm:presLayoutVars>
          <dgm:bulletEnabled val="1"/>
        </dgm:presLayoutVars>
      </dgm:prSet>
      <dgm:spPr/>
    </dgm:pt>
    <dgm:pt modelId="{8048C032-8EE0-4317-BF8F-43239814593C}" type="pres">
      <dgm:prSet presAssocID="{747ED775-D880-4762-A6B9-F0426DCBDA70}" presName="sibTrans" presStyleLbl="sibTrans2D1" presStyleIdx="1" presStyleCnt="3"/>
      <dgm:spPr/>
    </dgm:pt>
    <dgm:pt modelId="{54F1212A-73F6-49DF-9889-92366D185AAF}" type="pres">
      <dgm:prSet presAssocID="{747ED775-D880-4762-A6B9-F0426DCBDA70}" presName="connTx" presStyleLbl="sibTrans2D1" presStyleIdx="1" presStyleCnt="3"/>
      <dgm:spPr/>
    </dgm:pt>
    <dgm:pt modelId="{19658CED-FB10-4785-B62B-679877EA9CD3}" type="pres">
      <dgm:prSet presAssocID="{54F32465-2B2C-4F27-B9A0-2FB117C8E961}" presName="composite" presStyleCnt="0"/>
      <dgm:spPr/>
    </dgm:pt>
    <dgm:pt modelId="{DA13313D-0F44-4074-9EEE-6FCC1F994813}" type="pres">
      <dgm:prSet presAssocID="{54F32465-2B2C-4F27-B9A0-2FB117C8E961}" presName="parTx" presStyleLbl="node1" presStyleIdx="1" presStyleCnt="4">
        <dgm:presLayoutVars>
          <dgm:chMax val="0"/>
          <dgm:chPref val="0"/>
          <dgm:bulletEnabled val="1"/>
        </dgm:presLayoutVars>
      </dgm:prSet>
      <dgm:spPr/>
    </dgm:pt>
    <dgm:pt modelId="{DB588A42-14E9-4DC7-97A5-4EB3B23DFD0D}" type="pres">
      <dgm:prSet presAssocID="{54F32465-2B2C-4F27-B9A0-2FB117C8E961}" presName="parSh" presStyleLbl="node1" presStyleIdx="2" presStyleCnt="4"/>
      <dgm:spPr/>
    </dgm:pt>
    <dgm:pt modelId="{476CE71C-13D5-4F23-B8D3-D5085D910953}" type="pres">
      <dgm:prSet presAssocID="{54F32465-2B2C-4F27-B9A0-2FB117C8E961}" presName="desTx" presStyleLbl="fgAcc1" presStyleIdx="2" presStyleCnt="4">
        <dgm:presLayoutVars>
          <dgm:bulletEnabled val="1"/>
        </dgm:presLayoutVars>
      </dgm:prSet>
      <dgm:spPr/>
    </dgm:pt>
    <dgm:pt modelId="{85099229-B3AF-4AFF-A1FA-488ADBC3955D}" type="pres">
      <dgm:prSet presAssocID="{55BBAA05-3A24-4365-9552-9DD580EE519B}" presName="sibTrans" presStyleLbl="sibTrans2D1" presStyleIdx="2" presStyleCnt="3"/>
      <dgm:spPr/>
    </dgm:pt>
    <dgm:pt modelId="{1FAD04C0-A304-4E13-ADFE-841C48E7F92C}" type="pres">
      <dgm:prSet presAssocID="{55BBAA05-3A24-4365-9552-9DD580EE519B}" presName="connTx" presStyleLbl="sibTrans2D1" presStyleIdx="2" presStyleCnt="3"/>
      <dgm:spPr/>
    </dgm:pt>
    <dgm:pt modelId="{44471C5C-C552-4852-B141-D8C70C37B027}" type="pres">
      <dgm:prSet presAssocID="{A6D47404-AB83-4539-9A58-0C171F32DFA9}" presName="composite" presStyleCnt="0"/>
      <dgm:spPr/>
    </dgm:pt>
    <dgm:pt modelId="{E67D828F-F996-4F6C-9F5C-64628FE14D80}" type="pres">
      <dgm:prSet presAssocID="{A6D47404-AB83-4539-9A58-0C171F32DFA9}" presName="parTx" presStyleLbl="node1" presStyleIdx="2" presStyleCnt="4">
        <dgm:presLayoutVars>
          <dgm:chMax val="0"/>
          <dgm:chPref val="0"/>
          <dgm:bulletEnabled val="1"/>
        </dgm:presLayoutVars>
      </dgm:prSet>
      <dgm:spPr/>
    </dgm:pt>
    <dgm:pt modelId="{4888D590-24A2-416F-B37D-0890AA76FF9D}" type="pres">
      <dgm:prSet presAssocID="{A6D47404-AB83-4539-9A58-0C171F32DFA9}" presName="parSh" presStyleLbl="node1" presStyleIdx="3" presStyleCnt="4"/>
      <dgm:spPr/>
    </dgm:pt>
    <dgm:pt modelId="{AD25ABA3-EFCC-4C72-9E4A-468E62C2F6A8}" type="pres">
      <dgm:prSet presAssocID="{A6D47404-AB83-4539-9A58-0C171F32DFA9}" presName="desTx" presStyleLbl="fgAcc1" presStyleIdx="3" presStyleCnt="4">
        <dgm:presLayoutVars>
          <dgm:bulletEnabled val="1"/>
        </dgm:presLayoutVars>
      </dgm:prSet>
      <dgm:spPr/>
    </dgm:pt>
  </dgm:ptLst>
  <dgm:cxnLst>
    <dgm:cxn modelId="{362D820B-9AF1-4DFA-BF95-6693280FA2A5}" srcId="{32DA96CE-51F6-4D16-8945-D2D3DF5A1F78}" destId="{5D7CEDF5-23BE-42D5-A6AC-48483678F071}" srcOrd="0" destOrd="0" parTransId="{0C357FA5-F9D8-47AE-92E8-72CDBB49D4E4}" sibTransId="{45629B95-268D-4EEC-A42E-ED6BEBC3193E}"/>
    <dgm:cxn modelId="{D7E4760C-C1F4-4610-BA65-FD83BE197B81}" type="presOf" srcId="{32DA96CE-51F6-4D16-8945-D2D3DF5A1F78}" destId="{75D31B8A-6237-4264-82AA-B652EAD6780E}" srcOrd="1" destOrd="0" presId="urn:microsoft.com/office/officeart/2005/8/layout/process3"/>
    <dgm:cxn modelId="{D2558F17-EBDD-4A6A-9DEB-302714A83CE4}" type="presOf" srcId="{5D7CEDF5-23BE-42D5-A6AC-48483678F071}" destId="{F83F12C2-F8BE-4C6B-8510-B1E5DA752732}" srcOrd="0" destOrd="0" presId="urn:microsoft.com/office/officeart/2005/8/layout/process3"/>
    <dgm:cxn modelId="{C632A117-C920-43F1-82F7-15AB9295BDF0}" srcId="{A6D47404-AB83-4539-9A58-0C171F32DFA9}" destId="{C8168313-58F1-498C-9924-0A9D5297DCDB}" srcOrd="1" destOrd="0" parTransId="{57298704-DDDC-4B37-88C5-0261727D739A}" sibTransId="{C6973288-17A1-41D7-B515-32A048A95700}"/>
    <dgm:cxn modelId="{805B3920-17E8-4CA2-9BE7-2ABC0C86540C}" type="presOf" srcId="{F5205CF9-A8BB-427C-B8F2-B5A41FDAFB24}" destId="{476CE71C-13D5-4F23-B8D3-D5085D910953}" srcOrd="0" destOrd="1" presId="urn:microsoft.com/office/officeart/2005/8/layout/process3"/>
    <dgm:cxn modelId="{FD21A328-816F-4D8D-8A02-326C42E3C85E}" type="presOf" srcId="{D06482E1-1B12-476A-B9FF-25DCD8D28030}" destId="{AD25ABA3-EFCC-4C72-9E4A-468E62C2F6A8}" srcOrd="0" destOrd="0" presId="urn:microsoft.com/office/officeart/2005/8/layout/process3"/>
    <dgm:cxn modelId="{5F48E928-0B77-4FB5-9AD2-ABC88FAFF5B4}" type="presOf" srcId="{A6D47404-AB83-4539-9A58-0C171F32DFA9}" destId="{E67D828F-F996-4F6C-9F5C-64628FE14D80}" srcOrd="0" destOrd="0" presId="urn:microsoft.com/office/officeart/2005/8/layout/process3"/>
    <dgm:cxn modelId="{47C92937-3986-4CFC-AF29-ECE3ECD7610F}" type="presOf" srcId="{55BBAA05-3A24-4365-9552-9DD580EE519B}" destId="{85099229-B3AF-4AFF-A1FA-488ADBC3955D}" srcOrd="0" destOrd="0" presId="urn:microsoft.com/office/officeart/2005/8/layout/process3"/>
    <dgm:cxn modelId="{4583E338-1893-4D5D-84A2-40E149496CDE}" srcId="{54F32465-2B2C-4F27-B9A0-2FB117C8E961}" destId="{850E8924-F3B9-43CC-AE48-130F1BD55942}" srcOrd="0" destOrd="0" parTransId="{2E550344-B695-4BCF-A7FC-A6E095ADB6ED}" sibTransId="{8C85C18C-74F1-496A-B4DC-826FD7979B0B}"/>
    <dgm:cxn modelId="{0D3B063A-6905-4B72-B10F-E38795544DFA}" type="presOf" srcId="{55BBAA05-3A24-4365-9552-9DD580EE519B}" destId="{1FAD04C0-A304-4E13-ADFE-841C48E7F92C}" srcOrd="1" destOrd="0" presId="urn:microsoft.com/office/officeart/2005/8/layout/process3"/>
    <dgm:cxn modelId="{A2B56162-5E6B-48CF-BD44-3330B3B72423}" srcId="{54F32465-2B2C-4F27-B9A0-2FB117C8E961}" destId="{F5205CF9-A8BB-427C-B8F2-B5A41FDAFB24}" srcOrd="1" destOrd="0" parTransId="{FD803727-6ED5-4886-B91E-E51610B9A2F8}" sibTransId="{2BD58FA9-EE3C-4676-A6E2-C8B4F70CD1F9}"/>
    <dgm:cxn modelId="{CEFF6662-B85F-4A2F-B330-5742174FA15A}" srcId="{A6D47404-AB83-4539-9A58-0C171F32DFA9}" destId="{D06482E1-1B12-476A-B9FF-25DCD8D28030}" srcOrd="0" destOrd="0" parTransId="{09E532DA-8FA0-40BA-8615-6F1A171F8A3C}" sibTransId="{FA814110-7427-4B8F-AD87-571350A2A65E}"/>
    <dgm:cxn modelId="{3C010467-34CE-4D4D-9A62-4BA69C5E2F8E}" type="presOf" srcId="{C8168313-58F1-498C-9924-0A9D5297DCDB}" destId="{AD25ABA3-EFCC-4C72-9E4A-468E62C2F6A8}" srcOrd="0" destOrd="1" presId="urn:microsoft.com/office/officeart/2005/8/layout/process3"/>
    <dgm:cxn modelId="{B5F5F54A-4D76-42A2-A3B7-6834B509AE4A}" type="presOf" srcId="{32DA96CE-51F6-4D16-8945-D2D3DF5A1F78}" destId="{E78BB2B2-984E-43C1-9D4D-54F183CA2EDE}" srcOrd="0" destOrd="0" presId="urn:microsoft.com/office/officeart/2005/8/layout/process3"/>
    <dgm:cxn modelId="{6E2EE457-596B-42EE-BFBD-AFB01E4A01EB}" type="presOf" srcId="{6975A979-9FAF-428C-969B-CAF1FC90A4A0}" destId="{FE4B335E-C333-4140-A6A8-D3214B56A730}" srcOrd="0" destOrd="0" presId="urn:microsoft.com/office/officeart/2005/8/layout/process3"/>
    <dgm:cxn modelId="{9B403159-2D14-41C0-8434-F61054132300}" type="presOf" srcId="{2DBDEF56-E790-42CD-90CB-0EA5027B5834}" destId="{092DF624-36E8-450B-9B98-E466F8F1F1B3}" srcOrd="0" destOrd="0" presId="urn:microsoft.com/office/officeart/2005/8/layout/process3"/>
    <dgm:cxn modelId="{E292CF79-D159-412F-99B0-842A6268CFA2}" type="presOf" srcId="{54F32465-2B2C-4F27-B9A0-2FB117C8E961}" destId="{DB588A42-14E9-4DC7-97A5-4EB3B23DFD0D}" srcOrd="1" destOrd="0" presId="urn:microsoft.com/office/officeart/2005/8/layout/process3"/>
    <dgm:cxn modelId="{24130694-A35C-4FC1-8CA6-F6D70FC91B59}" srcId="{2DBDEF56-E790-42CD-90CB-0EA5027B5834}" destId="{DC678391-3830-4704-98CD-B633FC305686}" srcOrd="1" destOrd="0" parTransId="{7BFBCEB0-F8FE-487A-8C4F-E5CE5363DEAB}" sibTransId="{747ED775-D880-4762-A6B9-F0426DCBDA70}"/>
    <dgm:cxn modelId="{86392A99-3249-4C17-A90F-4B6E091CC2C1}" type="presOf" srcId="{850E8924-F3B9-43CC-AE48-130F1BD55942}" destId="{476CE71C-13D5-4F23-B8D3-D5085D910953}" srcOrd="0" destOrd="0" presId="urn:microsoft.com/office/officeart/2005/8/layout/process3"/>
    <dgm:cxn modelId="{246A9199-BC66-43E7-9EEC-BD214F58D993}" type="presOf" srcId="{DC678391-3830-4704-98CD-B633FC305686}" destId="{6B9BD965-DEA2-4F85-A6F2-F404529250E1}" srcOrd="1" destOrd="0" presId="urn:microsoft.com/office/officeart/2005/8/layout/process3"/>
    <dgm:cxn modelId="{7310159D-B0C4-47B9-A117-151663660D3D}" srcId="{2DBDEF56-E790-42CD-90CB-0EA5027B5834}" destId="{54F32465-2B2C-4F27-B9A0-2FB117C8E961}" srcOrd="2" destOrd="0" parTransId="{044D4883-7C2F-445C-8207-4FF6430283D9}" sibTransId="{55BBAA05-3A24-4365-9552-9DD580EE519B}"/>
    <dgm:cxn modelId="{090031AC-2B72-4B13-9149-15E43D2E20BC}" type="presOf" srcId="{DED355BF-60CD-402A-9808-EAE0992FE865}" destId="{D98C0284-E503-457A-9032-2D87A72932DA}" srcOrd="1" destOrd="0" presId="urn:microsoft.com/office/officeart/2005/8/layout/process3"/>
    <dgm:cxn modelId="{126E0FBA-B52B-42EE-8A80-4113883340B1}" type="presOf" srcId="{747ED775-D880-4762-A6B9-F0426DCBDA70}" destId="{8048C032-8EE0-4317-BF8F-43239814593C}" srcOrd="0" destOrd="0" presId="urn:microsoft.com/office/officeart/2005/8/layout/process3"/>
    <dgm:cxn modelId="{FFEA50C0-B294-4520-9EB8-B840CE12BE78}" type="presOf" srcId="{DED355BF-60CD-402A-9808-EAE0992FE865}" destId="{E684DAE0-7183-4DB6-B9D1-1EFD0F2980F7}" srcOrd="0" destOrd="0" presId="urn:microsoft.com/office/officeart/2005/8/layout/process3"/>
    <dgm:cxn modelId="{1C8F3BC4-559F-4A3B-AE5C-AFEB7794A7F6}" type="presOf" srcId="{747ED775-D880-4762-A6B9-F0426DCBDA70}" destId="{54F1212A-73F6-49DF-9889-92366D185AAF}" srcOrd="1" destOrd="0" presId="urn:microsoft.com/office/officeart/2005/8/layout/process3"/>
    <dgm:cxn modelId="{6C1E47D1-6BE5-4912-8724-784DAFAA9BAD}" srcId="{2DBDEF56-E790-42CD-90CB-0EA5027B5834}" destId="{32DA96CE-51F6-4D16-8945-D2D3DF5A1F78}" srcOrd="0" destOrd="0" parTransId="{3223B4A6-550A-4702-A09E-3AB4EF7FF699}" sibTransId="{DED355BF-60CD-402A-9808-EAE0992FE865}"/>
    <dgm:cxn modelId="{740F2BD7-875C-4759-82E5-ECAC07F3F93C}" srcId="{2DBDEF56-E790-42CD-90CB-0EA5027B5834}" destId="{A6D47404-AB83-4539-9A58-0C171F32DFA9}" srcOrd="3" destOrd="0" parTransId="{BB625BFE-CD15-4528-870F-44ADA523FD86}" sibTransId="{EB0FF344-E12D-46B7-BB27-293AEC00422E}"/>
    <dgm:cxn modelId="{2AA545DA-D8C5-4D56-A608-E5AF93DB3713}" type="presOf" srcId="{A6D47404-AB83-4539-9A58-0C171F32DFA9}" destId="{4888D590-24A2-416F-B37D-0890AA76FF9D}" srcOrd="1" destOrd="0" presId="urn:microsoft.com/office/officeart/2005/8/layout/process3"/>
    <dgm:cxn modelId="{920324E1-345E-4AF5-91EF-06F65B5BCEF1}" srcId="{DC678391-3830-4704-98CD-B633FC305686}" destId="{6975A979-9FAF-428C-969B-CAF1FC90A4A0}" srcOrd="0" destOrd="0" parTransId="{938626A6-A214-456B-96F2-5906C391467A}" sibTransId="{16056AA5-9E3A-4757-8A5B-DC9B8FC3BA49}"/>
    <dgm:cxn modelId="{1AC119E2-447B-43CB-BC51-56F34627F865}" type="presOf" srcId="{DC678391-3830-4704-98CD-B633FC305686}" destId="{2D137F91-E8E8-41C7-AF4C-0354AFCBE031}" srcOrd="0" destOrd="0" presId="urn:microsoft.com/office/officeart/2005/8/layout/process3"/>
    <dgm:cxn modelId="{F05F61E2-6FE1-4271-80C8-DC6DBE2F03EF}" type="presOf" srcId="{54F32465-2B2C-4F27-B9A0-2FB117C8E961}" destId="{DA13313D-0F44-4074-9EEE-6FCC1F994813}" srcOrd="0" destOrd="0" presId="urn:microsoft.com/office/officeart/2005/8/layout/process3"/>
    <dgm:cxn modelId="{46E2CD4C-0962-4937-A494-113692DA136E}" type="presParOf" srcId="{092DF624-36E8-450B-9B98-E466F8F1F1B3}" destId="{882D1FCA-D688-4120-9766-614915017DFB}" srcOrd="0" destOrd="0" presId="urn:microsoft.com/office/officeart/2005/8/layout/process3"/>
    <dgm:cxn modelId="{F6577396-5444-4382-A4CF-A36C9C24EF08}" type="presParOf" srcId="{882D1FCA-D688-4120-9766-614915017DFB}" destId="{E78BB2B2-984E-43C1-9D4D-54F183CA2EDE}" srcOrd="0" destOrd="0" presId="urn:microsoft.com/office/officeart/2005/8/layout/process3"/>
    <dgm:cxn modelId="{0F636AB4-5392-43CA-9761-52BF1A11825E}" type="presParOf" srcId="{882D1FCA-D688-4120-9766-614915017DFB}" destId="{75D31B8A-6237-4264-82AA-B652EAD6780E}" srcOrd="1" destOrd="0" presId="urn:microsoft.com/office/officeart/2005/8/layout/process3"/>
    <dgm:cxn modelId="{78B1B86F-52AA-4365-9773-BA7997C1E96E}" type="presParOf" srcId="{882D1FCA-D688-4120-9766-614915017DFB}" destId="{F83F12C2-F8BE-4C6B-8510-B1E5DA752732}" srcOrd="2" destOrd="0" presId="urn:microsoft.com/office/officeart/2005/8/layout/process3"/>
    <dgm:cxn modelId="{4C180AC5-12FE-42E7-9050-B31D3041D88A}" type="presParOf" srcId="{092DF624-36E8-450B-9B98-E466F8F1F1B3}" destId="{E684DAE0-7183-4DB6-B9D1-1EFD0F2980F7}" srcOrd="1" destOrd="0" presId="urn:microsoft.com/office/officeart/2005/8/layout/process3"/>
    <dgm:cxn modelId="{B5616F05-888B-4A49-B26A-9CD3F764361C}" type="presParOf" srcId="{E684DAE0-7183-4DB6-B9D1-1EFD0F2980F7}" destId="{D98C0284-E503-457A-9032-2D87A72932DA}" srcOrd="0" destOrd="0" presId="urn:microsoft.com/office/officeart/2005/8/layout/process3"/>
    <dgm:cxn modelId="{39CDA50C-9412-484D-A977-646EEBFC6DC3}" type="presParOf" srcId="{092DF624-36E8-450B-9B98-E466F8F1F1B3}" destId="{57E5D5E1-D15A-4774-AD11-FFC38D48D57E}" srcOrd="2" destOrd="0" presId="urn:microsoft.com/office/officeart/2005/8/layout/process3"/>
    <dgm:cxn modelId="{9CE1F027-2CFD-49A1-9257-0E0325E96417}" type="presParOf" srcId="{57E5D5E1-D15A-4774-AD11-FFC38D48D57E}" destId="{2D137F91-E8E8-41C7-AF4C-0354AFCBE031}" srcOrd="0" destOrd="0" presId="urn:microsoft.com/office/officeart/2005/8/layout/process3"/>
    <dgm:cxn modelId="{397881EE-4656-4513-9163-C4DF0CD32551}" type="presParOf" srcId="{57E5D5E1-D15A-4774-AD11-FFC38D48D57E}" destId="{6B9BD965-DEA2-4F85-A6F2-F404529250E1}" srcOrd="1" destOrd="0" presId="urn:microsoft.com/office/officeart/2005/8/layout/process3"/>
    <dgm:cxn modelId="{B60519D5-66B6-41A3-8B51-8CF2D701C5D8}" type="presParOf" srcId="{57E5D5E1-D15A-4774-AD11-FFC38D48D57E}" destId="{FE4B335E-C333-4140-A6A8-D3214B56A730}" srcOrd="2" destOrd="0" presId="urn:microsoft.com/office/officeart/2005/8/layout/process3"/>
    <dgm:cxn modelId="{DBE85C38-0410-4594-B087-1AFCF349C9DE}" type="presParOf" srcId="{092DF624-36E8-450B-9B98-E466F8F1F1B3}" destId="{8048C032-8EE0-4317-BF8F-43239814593C}" srcOrd="3" destOrd="0" presId="urn:microsoft.com/office/officeart/2005/8/layout/process3"/>
    <dgm:cxn modelId="{DBF902D4-ED48-4245-B365-587DCF47DC7E}" type="presParOf" srcId="{8048C032-8EE0-4317-BF8F-43239814593C}" destId="{54F1212A-73F6-49DF-9889-92366D185AAF}" srcOrd="0" destOrd="0" presId="urn:microsoft.com/office/officeart/2005/8/layout/process3"/>
    <dgm:cxn modelId="{6984BFA0-DE50-4639-A583-B8E304F4BF8E}" type="presParOf" srcId="{092DF624-36E8-450B-9B98-E466F8F1F1B3}" destId="{19658CED-FB10-4785-B62B-679877EA9CD3}" srcOrd="4" destOrd="0" presId="urn:microsoft.com/office/officeart/2005/8/layout/process3"/>
    <dgm:cxn modelId="{8B948C76-A506-4F95-9544-932421DEC290}" type="presParOf" srcId="{19658CED-FB10-4785-B62B-679877EA9CD3}" destId="{DA13313D-0F44-4074-9EEE-6FCC1F994813}" srcOrd="0" destOrd="0" presId="urn:microsoft.com/office/officeart/2005/8/layout/process3"/>
    <dgm:cxn modelId="{546BEFB1-85EE-49A7-8BBA-F52C16BB9335}" type="presParOf" srcId="{19658CED-FB10-4785-B62B-679877EA9CD3}" destId="{DB588A42-14E9-4DC7-97A5-4EB3B23DFD0D}" srcOrd="1" destOrd="0" presId="urn:microsoft.com/office/officeart/2005/8/layout/process3"/>
    <dgm:cxn modelId="{16DE52DB-9EC1-4784-94AA-055F6B3BE48B}" type="presParOf" srcId="{19658CED-FB10-4785-B62B-679877EA9CD3}" destId="{476CE71C-13D5-4F23-B8D3-D5085D910953}" srcOrd="2" destOrd="0" presId="urn:microsoft.com/office/officeart/2005/8/layout/process3"/>
    <dgm:cxn modelId="{35702B9E-CC71-4671-8309-974BB7385CFB}" type="presParOf" srcId="{092DF624-36E8-450B-9B98-E466F8F1F1B3}" destId="{85099229-B3AF-4AFF-A1FA-488ADBC3955D}" srcOrd="5" destOrd="0" presId="urn:microsoft.com/office/officeart/2005/8/layout/process3"/>
    <dgm:cxn modelId="{C622F301-5190-46C2-AA30-942B21279C30}" type="presParOf" srcId="{85099229-B3AF-4AFF-A1FA-488ADBC3955D}" destId="{1FAD04C0-A304-4E13-ADFE-841C48E7F92C}" srcOrd="0" destOrd="0" presId="urn:microsoft.com/office/officeart/2005/8/layout/process3"/>
    <dgm:cxn modelId="{C75A2113-7C2D-4319-8DD2-3C19AF009973}" type="presParOf" srcId="{092DF624-36E8-450B-9B98-E466F8F1F1B3}" destId="{44471C5C-C552-4852-B141-D8C70C37B027}" srcOrd="6" destOrd="0" presId="urn:microsoft.com/office/officeart/2005/8/layout/process3"/>
    <dgm:cxn modelId="{37EFA5F8-99B2-481D-900E-F047C6CCA355}" type="presParOf" srcId="{44471C5C-C552-4852-B141-D8C70C37B027}" destId="{E67D828F-F996-4F6C-9F5C-64628FE14D80}" srcOrd="0" destOrd="0" presId="urn:microsoft.com/office/officeart/2005/8/layout/process3"/>
    <dgm:cxn modelId="{7B7355B2-A03C-4F9D-9862-B0912D309806}" type="presParOf" srcId="{44471C5C-C552-4852-B141-D8C70C37B027}" destId="{4888D590-24A2-416F-B37D-0890AA76FF9D}" srcOrd="1" destOrd="0" presId="urn:microsoft.com/office/officeart/2005/8/layout/process3"/>
    <dgm:cxn modelId="{16FEBA89-77BC-484E-ADE3-9AFA7F3CD025}" type="presParOf" srcId="{44471C5C-C552-4852-B141-D8C70C37B027}" destId="{AD25ABA3-EFCC-4C72-9E4A-468E62C2F6A8}"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B37D1E-1147-4ACB-9EF7-4EFD60EDADEF}">
      <dsp:nvSpPr>
        <dsp:cNvPr id="0" name=""/>
        <dsp:cNvSpPr/>
      </dsp:nvSpPr>
      <dsp:spPr>
        <a:xfrm>
          <a:off x="264574" y="2460"/>
          <a:ext cx="1994650" cy="1196790"/>
        </a:xfrm>
        <a:prstGeom prst="rect">
          <a:avLst/>
        </a:prstGeom>
        <a:solidFill>
          <a:srgbClr val="217DE2">
            <a:alpha val="9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L" sz="1400" kern="1200" dirty="0"/>
            <a:t>Personas Jurídicas sin Fines de Lucro</a:t>
          </a:r>
        </a:p>
        <a:p>
          <a:pPr marL="0" lvl="0" indent="0" algn="ctr" defTabSz="622300">
            <a:lnSpc>
              <a:spcPct val="90000"/>
            </a:lnSpc>
            <a:spcBef>
              <a:spcPct val="0"/>
            </a:spcBef>
            <a:spcAft>
              <a:spcPct val="35000"/>
            </a:spcAft>
            <a:buNone/>
          </a:pPr>
          <a:r>
            <a:rPr lang="es-CL" sz="1400" kern="1200" dirty="0"/>
            <a:t>Registro Civil</a:t>
          </a:r>
        </a:p>
        <a:p>
          <a:pPr marL="0" lvl="0" indent="0" algn="ctr" defTabSz="622300">
            <a:lnSpc>
              <a:spcPct val="90000"/>
            </a:lnSpc>
            <a:spcBef>
              <a:spcPct val="0"/>
            </a:spcBef>
            <a:spcAft>
              <a:spcPct val="35000"/>
            </a:spcAft>
            <a:buNone/>
          </a:pPr>
          <a:r>
            <a:rPr lang="es-CL" sz="1400" kern="1200" dirty="0" err="1"/>
            <a:t>N°</a:t>
          </a:r>
          <a:r>
            <a:rPr lang="es-CL" sz="1400" kern="1200" dirty="0"/>
            <a:t> casos: 348.271</a:t>
          </a:r>
        </a:p>
      </dsp:txBody>
      <dsp:txXfrm>
        <a:off x="264574" y="2460"/>
        <a:ext cx="1994650" cy="1196790"/>
      </dsp:txXfrm>
    </dsp:sp>
    <dsp:sp modelId="{D9FA93B6-4D95-403F-B990-8E50A4E41B91}">
      <dsp:nvSpPr>
        <dsp:cNvPr id="0" name=""/>
        <dsp:cNvSpPr/>
      </dsp:nvSpPr>
      <dsp:spPr>
        <a:xfrm>
          <a:off x="2458689" y="2460"/>
          <a:ext cx="1994650" cy="1196790"/>
        </a:xfrm>
        <a:prstGeom prst="rect">
          <a:avLst/>
        </a:prstGeom>
        <a:solidFill>
          <a:srgbClr val="217DE2">
            <a:alpha val="87143"/>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L" sz="1400" kern="1200" dirty="0"/>
            <a:t>Organizaciones Deportivas </a:t>
          </a:r>
        </a:p>
        <a:p>
          <a:pPr marL="0" lvl="0" indent="0" algn="ctr" defTabSz="622300">
            <a:lnSpc>
              <a:spcPct val="90000"/>
            </a:lnSpc>
            <a:spcBef>
              <a:spcPct val="0"/>
            </a:spcBef>
            <a:spcAft>
              <a:spcPct val="35000"/>
            </a:spcAft>
            <a:buNone/>
          </a:pPr>
          <a:r>
            <a:rPr lang="es-CL" sz="1400" kern="1200" dirty="0"/>
            <a:t>IND               </a:t>
          </a:r>
        </a:p>
        <a:p>
          <a:pPr marL="0" lvl="0" indent="0" algn="ctr" defTabSz="622300">
            <a:lnSpc>
              <a:spcPct val="90000"/>
            </a:lnSpc>
            <a:spcBef>
              <a:spcPct val="0"/>
            </a:spcBef>
            <a:spcAft>
              <a:spcPct val="35000"/>
            </a:spcAft>
            <a:buNone/>
          </a:pPr>
          <a:r>
            <a:rPr lang="es-CL" sz="1400" kern="1200" dirty="0" err="1"/>
            <a:t>N°</a:t>
          </a:r>
          <a:r>
            <a:rPr lang="es-CL" sz="1400" kern="1200" dirty="0"/>
            <a:t> casos: 31.478</a:t>
          </a:r>
        </a:p>
      </dsp:txBody>
      <dsp:txXfrm>
        <a:off x="2458689" y="2460"/>
        <a:ext cx="1994650" cy="1196790"/>
      </dsp:txXfrm>
    </dsp:sp>
    <dsp:sp modelId="{642FE773-3792-4680-A4E7-169D200CFBD4}">
      <dsp:nvSpPr>
        <dsp:cNvPr id="0" name=""/>
        <dsp:cNvSpPr/>
      </dsp:nvSpPr>
      <dsp:spPr>
        <a:xfrm>
          <a:off x="4652805" y="2460"/>
          <a:ext cx="1994650" cy="1196790"/>
        </a:xfrm>
        <a:prstGeom prst="rect">
          <a:avLst/>
        </a:prstGeom>
        <a:solidFill>
          <a:srgbClr val="217DE2">
            <a:alpha val="84286"/>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L" sz="1400" kern="1200" dirty="0"/>
            <a:t>Sindicatos</a:t>
          </a:r>
        </a:p>
        <a:p>
          <a:pPr marL="0" lvl="0" indent="0" algn="ctr" defTabSz="622300">
            <a:lnSpc>
              <a:spcPct val="90000"/>
            </a:lnSpc>
            <a:spcBef>
              <a:spcPct val="0"/>
            </a:spcBef>
            <a:spcAft>
              <a:spcPct val="35000"/>
            </a:spcAft>
            <a:buNone/>
          </a:pPr>
          <a:r>
            <a:rPr lang="es-CL" sz="1400" kern="1200" dirty="0"/>
            <a:t>Dirección del Trabajo</a:t>
          </a:r>
        </a:p>
        <a:p>
          <a:pPr marL="0" lvl="0" indent="0" algn="ctr" defTabSz="622300">
            <a:lnSpc>
              <a:spcPct val="90000"/>
            </a:lnSpc>
            <a:spcBef>
              <a:spcPct val="0"/>
            </a:spcBef>
            <a:spcAft>
              <a:spcPct val="35000"/>
            </a:spcAft>
            <a:buNone/>
          </a:pPr>
          <a:r>
            <a:rPr lang="es-CL" sz="1400" kern="1200" dirty="0" err="1"/>
            <a:t>N°</a:t>
          </a:r>
          <a:r>
            <a:rPr lang="es-CL" sz="1400" kern="1200" dirty="0"/>
            <a:t> Casos:14.621</a:t>
          </a:r>
        </a:p>
      </dsp:txBody>
      <dsp:txXfrm>
        <a:off x="4652805" y="2460"/>
        <a:ext cx="1994650" cy="1196790"/>
      </dsp:txXfrm>
    </dsp:sp>
    <dsp:sp modelId="{2D69EB5C-8AD5-4753-BC31-16F99E41F9AF}">
      <dsp:nvSpPr>
        <dsp:cNvPr id="0" name=""/>
        <dsp:cNvSpPr/>
      </dsp:nvSpPr>
      <dsp:spPr>
        <a:xfrm>
          <a:off x="6846921" y="2460"/>
          <a:ext cx="1994650" cy="1196790"/>
        </a:xfrm>
        <a:prstGeom prst="rect">
          <a:avLst/>
        </a:prstGeom>
        <a:solidFill>
          <a:srgbClr val="217DE2">
            <a:alpha val="81429"/>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L" sz="1400" kern="1200" dirty="0"/>
            <a:t>Centros de Padres y Apoderados</a:t>
          </a:r>
        </a:p>
        <a:p>
          <a:pPr marL="0" lvl="0" indent="0" algn="ctr" defTabSz="622300">
            <a:lnSpc>
              <a:spcPct val="90000"/>
            </a:lnSpc>
            <a:spcBef>
              <a:spcPct val="0"/>
            </a:spcBef>
            <a:spcAft>
              <a:spcPct val="35000"/>
            </a:spcAft>
            <a:buNone/>
          </a:pPr>
          <a:r>
            <a:rPr lang="es-CL" sz="1400" kern="1200" dirty="0"/>
            <a:t>Mineduc</a:t>
          </a:r>
        </a:p>
        <a:p>
          <a:pPr marL="0" lvl="0" indent="0" algn="ctr" defTabSz="622300">
            <a:lnSpc>
              <a:spcPct val="90000"/>
            </a:lnSpc>
            <a:spcBef>
              <a:spcPct val="0"/>
            </a:spcBef>
            <a:spcAft>
              <a:spcPct val="35000"/>
            </a:spcAft>
            <a:buNone/>
          </a:pPr>
          <a:r>
            <a:rPr lang="es-CL" sz="1400" kern="1200" dirty="0" err="1"/>
            <a:t>N°</a:t>
          </a:r>
          <a:r>
            <a:rPr lang="es-CL" sz="1400" kern="1200" dirty="0"/>
            <a:t> casos: 10.639</a:t>
          </a:r>
        </a:p>
      </dsp:txBody>
      <dsp:txXfrm>
        <a:off x="6846921" y="2460"/>
        <a:ext cx="1994650" cy="1196790"/>
      </dsp:txXfrm>
    </dsp:sp>
    <dsp:sp modelId="{B0FF433A-8426-4051-8C17-C1F6DCFD37E2}">
      <dsp:nvSpPr>
        <dsp:cNvPr id="0" name=""/>
        <dsp:cNvSpPr/>
      </dsp:nvSpPr>
      <dsp:spPr>
        <a:xfrm>
          <a:off x="9041037" y="2460"/>
          <a:ext cx="1994650" cy="1196790"/>
        </a:xfrm>
        <a:prstGeom prst="rect">
          <a:avLst/>
        </a:prstGeom>
        <a:solidFill>
          <a:srgbClr val="217DE2">
            <a:alpha val="78571"/>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L" sz="1400" kern="1200" dirty="0"/>
            <a:t>Centros de Alumnos</a:t>
          </a:r>
        </a:p>
        <a:p>
          <a:pPr marL="0" lvl="0" indent="0" algn="ctr" defTabSz="622300">
            <a:lnSpc>
              <a:spcPct val="90000"/>
            </a:lnSpc>
            <a:spcBef>
              <a:spcPct val="0"/>
            </a:spcBef>
            <a:spcAft>
              <a:spcPct val="35000"/>
            </a:spcAft>
            <a:buNone/>
          </a:pPr>
          <a:r>
            <a:rPr lang="es-CL" sz="1400" kern="1200" dirty="0"/>
            <a:t>Mineduc</a:t>
          </a:r>
        </a:p>
        <a:p>
          <a:pPr marL="0" lvl="0" indent="0" algn="ctr" defTabSz="622300">
            <a:lnSpc>
              <a:spcPct val="90000"/>
            </a:lnSpc>
            <a:spcBef>
              <a:spcPct val="0"/>
            </a:spcBef>
            <a:spcAft>
              <a:spcPct val="35000"/>
            </a:spcAft>
            <a:buNone/>
          </a:pPr>
          <a:r>
            <a:rPr lang="es-CL" sz="1400" kern="1200" dirty="0" err="1"/>
            <a:t>N°</a:t>
          </a:r>
          <a:r>
            <a:rPr lang="es-CL" sz="1400" kern="1200" dirty="0"/>
            <a:t> de casos: 6.421</a:t>
          </a:r>
        </a:p>
      </dsp:txBody>
      <dsp:txXfrm>
        <a:off x="9041037" y="2460"/>
        <a:ext cx="1994650" cy="1196790"/>
      </dsp:txXfrm>
    </dsp:sp>
    <dsp:sp modelId="{AEFBBB7F-F8C5-491E-A0BF-60AF0823CBD3}">
      <dsp:nvSpPr>
        <dsp:cNvPr id="0" name=""/>
        <dsp:cNvSpPr/>
      </dsp:nvSpPr>
      <dsp:spPr>
        <a:xfrm>
          <a:off x="264574" y="1398716"/>
          <a:ext cx="1994650" cy="1196790"/>
        </a:xfrm>
        <a:prstGeom prst="rect">
          <a:avLst/>
        </a:prstGeom>
        <a:solidFill>
          <a:srgbClr val="217DE2">
            <a:alpha val="75714"/>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L" sz="1400" kern="1200" dirty="0"/>
            <a:t>Comunidades Indígenas</a:t>
          </a:r>
        </a:p>
        <a:p>
          <a:pPr marL="0" lvl="0" indent="0" algn="ctr" defTabSz="622300">
            <a:lnSpc>
              <a:spcPct val="90000"/>
            </a:lnSpc>
            <a:spcBef>
              <a:spcPct val="0"/>
            </a:spcBef>
            <a:spcAft>
              <a:spcPct val="35000"/>
            </a:spcAft>
            <a:buNone/>
          </a:pPr>
          <a:r>
            <a:rPr lang="es-CL" sz="1400" kern="1200" dirty="0"/>
            <a:t>CONADI</a:t>
          </a:r>
        </a:p>
        <a:p>
          <a:pPr marL="0" lvl="0" indent="0" algn="ctr" defTabSz="622300">
            <a:lnSpc>
              <a:spcPct val="90000"/>
            </a:lnSpc>
            <a:spcBef>
              <a:spcPct val="0"/>
            </a:spcBef>
            <a:spcAft>
              <a:spcPct val="35000"/>
            </a:spcAft>
            <a:buNone/>
          </a:pPr>
          <a:r>
            <a:rPr lang="es-CL" sz="1400" kern="1200" dirty="0" err="1"/>
            <a:t>N°</a:t>
          </a:r>
          <a:r>
            <a:rPr lang="es-CL" sz="1400" kern="1200" dirty="0"/>
            <a:t> de casos: 4.577</a:t>
          </a:r>
        </a:p>
      </dsp:txBody>
      <dsp:txXfrm>
        <a:off x="264574" y="1398716"/>
        <a:ext cx="1994650" cy="1196790"/>
      </dsp:txXfrm>
    </dsp:sp>
    <dsp:sp modelId="{13987F7B-60DD-458F-A303-EC86EDB2C05D}">
      <dsp:nvSpPr>
        <dsp:cNvPr id="0" name=""/>
        <dsp:cNvSpPr/>
      </dsp:nvSpPr>
      <dsp:spPr>
        <a:xfrm>
          <a:off x="2458689" y="1398716"/>
          <a:ext cx="1994650" cy="1196790"/>
        </a:xfrm>
        <a:prstGeom prst="rect">
          <a:avLst/>
        </a:prstGeom>
        <a:solidFill>
          <a:srgbClr val="217DE2">
            <a:alpha val="72857"/>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L" sz="1400" kern="1200" dirty="0"/>
            <a:t>Asociaciones Gremiales</a:t>
          </a:r>
        </a:p>
        <a:p>
          <a:pPr marL="0" lvl="0" indent="0" algn="ctr" defTabSz="622300">
            <a:lnSpc>
              <a:spcPct val="90000"/>
            </a:lnSpc>
            <a:spcBef>
              <a:spcPct val="0"/>
            </a:spcBef>
            <a:spcAft>
              <a:spcPct val="35000"/>
            </a:spcAft>
            <a:buNone/>
          </a:pPr>
          <a:r>
            <a:rPr lang="es-CL" sz="1400" kern="1200" dirty="0" err="1"/>
            <a:t>Subs</a:t>
          </a:r>
          <a:r>
            <a:rPr lang="es-CL" sz="1400" kern="1200" dirty="0"/>
            <a:t>. Economía</a:t>
          </a:r>
        </a:p>
        <a:p>
          <a:pPr marL="0" lvl="0" indent="0" algn="ctr" defTabSz="622300">
            <a:lnSpc>
              <a:spcPct val="90000"/>
            </a:lnSpc>
            <a:spcBef>
              <a:spcPct val="0"/>
            </a:spcBef>
            <a:spcAft>
              <a:spcPct val="35000"/>
            </a:spcAft>
            <a:buNone/>
          </a:pPr>
          <a:r>
            <a:rPr lang="es-CL" sz="1400" kern="1200" dirty="0" err="1"/>
            <a:t>N°</a:t>
          </a:r>
          <a:r>
            <a:rPr lang="es-CL" sz="1400" kern="1200" dirty="0"/>
            <a:t> de casos: 3.390 </a:t>
          </a:r>
        </a:p>
      </dsp:txBody>
      <dsp:txXfrm>
        <a:off x="2458689" y="1398716"/>
        <a:ext cx="1994650" cy="1196790"/>
      </dsp:txXfrm>
    </dsp:sp>
    <dsp:sp modelId="{7DA9CFAC-2976-488B-91FD-9D56E1FFDCFE}">
      <dsp:nvSpPr>
        <dsp:cNvPr id="0" name=""/>
        <dsp:cNvSpPr/>
      </dsp:nvSpPr>
      <dsp:spPr>
        <a:xfrm>
          <a:off x="4652805" y="1398716"/>
          <a:ext cx="1994650" cy="1196790"/>
        </a:xfrm>
        <a:prstGeom prst="rect">
          <a:avLst/>
        </a:prstGeom>
        <a:solidFill>
          <a:srgbClr val="217DE2">
            <a:alpha val="7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L" sz="1400" kern="1200" dirty="0"/>
            <a:t>Comunidades de Agua</a:t>
          </a:r>
        </a:p>
        <a:p>
          <a:pPr marL="0" lvl="0" indent="0" algn="ctr" defTabSz="622300">
            <a:lnSpc>
              <a:spcPct val="90000"/>
            </a:lnSpc>
            <a:spcBef>
              <a:spcPct val="0"/>
            </a:spcBef>
            <a:spcAft>
              <a:spcPct val="35000"/>
            </a:spcAft>
            <a:buNone/>
          </a:pPr>
          <a:r>
            <a:rPr lang="es-CL" sz="1400" kern="1200" dirty="0"/>
            <a:t>DGA</a:t>
          </a:r>
        </a:p>
        <a:p>
          <a:pPr marL="0" lvl="0" indent="0" algn="ctr" defTabSz="622300">
            <a:lnSpc>
              <a:spcPct val="90000"/>
            </a:lnSpc>
            <a:spcBef>
              <a:spcPct val="0"/>
            </a:spcBef>
            <a:spcAft>
              <a:spcPct val="35000"/>
            </a:spcAft>
            <a:buNone/>
          </a:pPr>
          <a:r>
            <a:rPr lang="es-CL" sz="1400" kern="1200" dirty="0" err="1"/>
            <a:t>N°</a:t>
          </a:r>
          <a:r>
            <a:rPr lang="es-CL" sz="1400" kern="1200" dirty="0"/>
            <a:t> de casos: 3.210</a:t>
          </a:r>
        </a:p>
      </dsp:txBody>
      <dsp:txXfrm>
        <a:off x="4652805" y="1398716"/>
        <a:ext cx="1994650" cy="1196790"/>
      </dsp:txXfrm>
    </dsp:sp>
    <dsp:sp modelId="{E00E45CB-AFA0-444B-B2EA-DDF4359E5AC4}">
      <dsp:nvSpPr>
        <dsp:cNvPr id="0" name=""/>
        <dsp:cNvSpPr/>
      </dsp:nvSpPr>
      <dsp:spPr>
        <a:xfrm>
          <a:off x="6846921" y="1398716"/>
          <a:ext cx="1994650" cy="1196790"/>
        </a:xfrm>
        <a:prstGeom prst="rect">
          <a:avLst/>
        </a:prstGeom>
        <a:solidFill>
          <a:srgbClr val="217DE2">
            <a:alpha val="67143"/>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L" sz="1400" kern="1200" dirty="0"/>
            <a:t>Asociaciones de </a:t>
          </a:r>
          <a:r>
            <a:rPr lang="es-CL" sz="1400" kern="1200" dirty="0" err="1"/>
            <a:t>Canalistas</a:t>
          </a:r>
          <a:endParaRPr lang="es-CL" sz="1400" kern="1200" dirty="0"/>
        </a:p>
        <a:p>
          <a:pPr marL="0" lvl="0" indent="0" algn="ctr" defTabSz="622300">
            <a:lnSpc>
              <a:spcPct val="90000"/>
            </a:lnSpc>
            <a:spcBef>
              <a:spcPct val="0"/>
            </a:spcBef>
            <a:spcAft>
              <a:spcPct val="35000"/>
            </a:spcAft>
            <a:buNone/>
          </a:pPr>
          <a:r>
            <a:rPr lang="es-CL" sz="1400" kern="1200" dirty="0"/>
            <a:t>DGA</a:t>
          </a:r>
        </a:p>
        <a:p>
          <a:pPr marL="0" lvl="0" indent="0" algn="ctr" defTabSz="622300">
            <a:lnSpc>
              <a:spcPct val="90000"/>
            </a:lnSpc>
            <a:spcBef>
              <a:spcPct val="0"/>
            </a:spcBef>
            <a:spcAft>
              <a:spcPct val="35000"/>
            </a:spcAft>
            <a:buNone/>
          </a:pPr>
          <a:r>
            <a:rPr lang="es-CL" sz="1400" kern="1200" dirty="0" err="1"/>
            <a:t>N°</a:t>
          </a:r>
          <a:r>
            <a:rPr lang="es-CL" sz="1400" kern="1200" dirty="0"/>
            <a:t> de casos: 228</a:t>
          </a:r>
        </a:p>
      </dsp:txBody>
      <dsp:txXfrm>
        <a:off x="6846921" y="1398716"/>
        <a:ext cx="1994650" cy="1196790"/>
      </dsp:txXfrm>
    </dsp:sp>
    <dsp:sp modelId="{DFBA9807-1365-481F-B204-1A4CDAF8EB0A}">
      <dsp:nvSpPr>
        <dsp:cNvPr id="0" name=""/>
        <dsp:cNvSpPr/>
      </dsp:nvSpPr>
      <dsp:spPr>
        <a:xfrm>
          <a:off x="9041037" y="1398716"/>
          <a:ext cx="1994650" cy="1196790"/>
        </a:xfrm>
        <a:prstGeom prst="rect">
          <a:avLst/>
        </a:prstGeom>
        <a:solidFill>
          <a:srgbClr val="217DE2">
            <a:alpha val="64286"/>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L" sz="1400" kern="1200" dirty="0"/>
            <a:t>Comunidades Agrícolas</a:t>
          </a:r>
        </a:p>
        <a:p>
          <a:pPr marL="0" lvl="0" indent="0" algn="ctr" defTabSz="622300">
            <a:lnSpc>
              <a:spcPct val="90000"/>
            </a:lnSpc>
            <a:spcBef>
              <a:spcPct val="0"/>
            </a:spcBef>
            <a:spcAft>
              <a:spcPct val="35000"/>
            </a:spcAft>
            <a:buNone/>
          </a:pPr>
          <a:r>
            <a:rPr lang="es-CL" sz="1400" kern="1200" dirty="0"/>
            <a:t>Min. Bienes Nacionales</a:t>
          </a:r>
        </a:p>
        <a:p>
          <a:pPr marL="0" lvl="0" indent="0" algn="ctr" defTabSz="622300">
            <a:lnSpc>
              <a:spcPct val="90000"/>
            </a:lnSpc>
            <a:spcBef>
              <a:spcPct val="0"/>
            </a:spcBef>
            <a:spcAft>
              <a:spcPct val="35000"/>
            </a:spcAft>
            <a:buNone/>
          </a:pPr>
          <a:r>
            <a:rPr lang="es-CL" sz="1400" kern="1200" dirty="0" err="1"/>
            <a:t>N°</a:t>
          </a:r>
          <a:r>
            <a:rPr lang="es-CL" sz="1400" kern="1200" dirty="0"/>
            <a:t> casos: 179</a:t>
          </a:r>
        </a:p>
      </dsp:txBody>
      <dsp:txXfrm>
        <a:off x="9041037" y="1398716"/>
        <a:ext cx="1994650" cy="1196790"/>
      </dsp:txXfrm>
    </dsp:sp>
    <dsp:sp modelId="{DD38DF08-D7D7-483F-ADDF-5A6544836355}">
      <dsp:nvSpPr>
        <dsp:cNvPr id="0" name=""/>
        <dsp:cNvSpPr/>
      </dsp:nvSpPr>
      <dsp:spPr>
        <a:xfrm>
          <a:off x="264574" y="2794971"/>
          <a:ext cx="1994650" cy="1196790"/>
        </a:xfrm>
        <a:prstGeom prst="rect">
          <a:avLst/>
        </a:prstGeom>
        <a:solidFill>
          <a:srgbClr val="217DE2">
            <a:alpha val="61429"/>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L" sz="1400" kern="1200" dirty="0"/>
            <a:t>Organizaciones de DDHH</a:t>
          </a:r>
        </a:p>
        <a:p>
          <a:pPr marL="0" lvl="0" indent="0" algn="ctr" defTabSz="622300">
            <a:lnSpc>
              <a:spcPct val="90000"/>
            </a:lnSpc>
            <a:spcBef>
              <a:spcPct val="0"/>
            </a:spcBef>
            <a:spcAft>
              <a:spcPct val="35000"/>
            </a:spcAft>
            <a:buNone/>
          </a:pPr>
          <a:r>
            <a:rPr lang="es-CL" sz="1400" kern="1200" dirty="0"/>
            <a:t>INDH</a:t>
          </a:r>
        </a:p>
        <a:p>
          <a:pPr marL="0" lvl="0" indent="0" algn="ctr" defTabSz="622300">
            <a:lnSpc>
              <a:spcPct val="90000"/>
            </a:lnSpc>
            <a:spcBef>
              <a:spcPct val="0"/>
            </a:spcBef>
            <a:spcAft>
              <a:spcPct val="35000"/>
            </a:spcAft>
            <a:buNone/>
          </a:pPr>
          <a:r>
            <a:rPr lang="es-CL" sz="1400" kern="1200" dirty="0" err="1"/>
            <a:t>N°</a:t>
          </a:r>
          <a:r>
            <a:rPr lang="es-CL" sz="1400" kern="1200" dirty="0"/>
            <a:t> casos: 172</a:t>
          </a:r>
        </a:p>
      </dsp:txBody>
      <dsp:txXfrm>
        <a:off x="264574" y="2794971"/>
        <a:ext cx="1994650" cy="1196790"/>
      </dsp:txXfrm>
    </dsp:sp>
    <dsp:sp modelId="{8AE7D18D-5F4C-4984-85A6-8D041982CB56}">
      <dsp:nvSpPr>
        <dsp:cNvPr id="0" name=""/>
        <dsp:cNvSpPr/>
      </dsp:nvSpPr>
      <dsp:spPr>
        <a:xfrm>
          <a:off x="2458689" y="2794971"/>
          <a:ext cx="1994650" cy="1196790"/>
        </a:xfrm>
        <a:prstGeom prst="rect">
          <a:avLst/>
        </a:prstGeom>
        <a:solidFill>
          <a:srgbClr val="217DE2">
            <a:alpha val="58571"/>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L" sz="1400" kern="1200" dirty="0"/>
            <a:t>Juntas de Vigilancia</a:t>
          </a:r>
        </a:p>
        <a:p>
          <a:pPr marL="0" lvl="0" indent="0" algn="ctr" defTabSz="622300">
            <a:lnSpc>
              <a:spcPct val="90000"/>
            </a:lnSpc>
            <a:spcBef>
              <a:spcPct val="0"/>
            </a:spcBef>
            <a:spcAft>
              <a:spcPct val="35000"/>
            </a:spcAft>
            <a:buNone/>
          </a:pPr>
          <a:r>
            <a:rPr lang="es-CL" sz="1400" kern="1200" dirty="0"/>
            <a:t>DGA</a:t>
          </a:r>
        </a:p>
        <a:p>
          <a:pPr marL="0" lvl="0" indent="0" algn="ctr" defTabSz="622300">
            <a:lnSpc>
              <a:spcPct val="90000"/>
            </a:lnSpc>
            <a:spcBef>
              <a:spcPct val="0"/>
            </a:spcBef>
            <a:spcAft>
              <a:spcPct val="35000"/>
            </a:spcAft>
            <a:buNone/>
          </a:pPr>
          <a:r>
            <a:rPr lang="es-CL" sz="1400" kern="1200" dirty="0" err="1"/>
            <a:t>N°</a:t>
          </a:r>
          <a:r>
            <a:rPr lang="es-CL" sz="1400" kern="1200" dirty="0"/>
            <a:t> casos: 57</a:t>
          </a:r>
        </a:p>
        <a:p>
          <a:pPr marL="0" lvl="0" indent="0" algn="ctr" defTabSz="622300">
            <a:lnSpc>
              <a:spcPct val="90000"/>
            </a:lnSpc>
            <a:spcBef>
              <a:spcPct val="0"/>
            </a:spcBef>
            <a:spcAft>
              <a:spcPct val="35000"/>
            </a:spcAft>
            <a:buNone/>
          </a:pPr>
          <a:endParaRPr lang="es-CL" sz="1400" kern="1200" dirty="0"/>
        </a:p>
      </dsp:txBody>
      <dsp:txXfrm>
        <a:off x="2458689" y="2794971"/>
        <a:ext cx="1994650" cy="1196790"/>
      </dsp:txXfrm>
    </dsp:sp>
    <dsp:sp modelId="{7570926D-06F7-4633-B2B2-9FDC0CB83AAD}">
      <dsp:nvSpPr>
        <dsp:cNvPr id="0" name=""/>
        <dsp:cNvSpPr/>
      </dsp:nvSpPr>
      <dsp:spPr>
        <a:xfrm>
          <a:off x="4652805" y="2794971"/>
          <a:ext cx="1994650" cy="1196790"/>
        </a:xfrm>
        <a:prstGeom prst="rect">
          <a:avLst/>
        </a:prstGeom>
        <a:solidFill>
          <a:srgbClr val="217DE2">
            <a:alpha val="55714"/>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L" sz="1400" kern="1200" dirty="0"/>
            <a:t>Asociaciones de Consumidores</a:t>
          </a:r>
        </a:p>
        <a:p>
          <a:pPr marL="0" lvl="0" indent="0" algn="ctr" defTabSz="622300">
            <a:lnSpc>
              <a:spcPct val="90000"/>
            </a:lnSpc>
            <a:spcBef>
              <a:spcPct val="0"/>
            </a:spcBef>
            <a:spcAft>
              <a:spcPct val="35000"/>
            </a:spcAft>
            <a:buNone/>
          </a:pPr>
          <a:r>
            <a:rPr lang="es-CL" sz="1400" kern="1200" dirty="0"/>
            <a:t>SERNAC</a:t>
          </a:r>
        </a:p>
        <a:p>
          <a:pPr marL="0" lvl="0" indent="0" algn="ctr" defTabSz="622300">
            <a:lnSpc>
              <a:spcPct val="90000"/>
            </a:lnSpc>
            <a:spcBef>
              <a:spcPct val="0"/>
            </a:spcBef>
            <a:spcAft>
              <a:spcPct val="35000"/>
            </a:spcAft>
            <a:buNone/>
          </a:pPr>
          <a:r>
            <a:rPr lang="es-CL" sz="1400" kern="1200" dirty="0" err="1"/>
            <a:t>N°</a:t>
          </a:r>
          <a:r>
            <a:rPr lang="es-CL" sz="1400" kern="1200" dirty="0"/>
            <a:t> casos: 46</a:t>
          </a:r>
        </a:p>
      </dsp:txBody>
      <dsp:txXfrm>
        <a:off x="4652805" y="2794971"/>
        <a:ext cx="1994650" cy="1196790"/>
      </dsp:txXfrm>
    </dsp:sp>
    <dsp:sp modelId="{FF90422B-2744-4933-9FE5-830FC871FC7A}">
      <dsp:nvSpPr>
        <dsp:cNvPr id="0" name=""/>
        <dsp:cNvSpPr/>
      </dsp:nvSpPr>
      <dsp:spPr>
        <a:xfrm>
          <a:off x="6846921" y="2794971"/>
          <a:ext cx="1994650" cy="1196790"/>
        </a:xfrm>
        <a:prstGeom prst="rect">
          <a:avLst/>
        </a:prstGeom>
        <a:solidFill>
          <a:srgbClr val="217DE2">
            <a:alpha val="52857"/>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L" sz="1400" kern="1200" dirty="0"/>
            <a:t>Instituciones de Ed. Superior No Estatales</a:t>
          </a:r>
        </a:p>
        <a:p>
          <a:pPr marL="0" lvl="0" indent="0" algn="ctr" defTabSz="622300">
            <a:lnSpc>
              <a:spcPct val="90000"/>
            </a:lnSpc>
            <a:spcBef>
              <a:spcPct val="0"/>
            </a:spcBef>
            <a:spcAft>
              <a:spcPct val="35000"/>
            </a:spcAft>
            <a:buNone/>
          </a:pPr>
          <a:r>
            <a:rPr lang="es-CL" sz="1400" kern="1200" dirty="0"/>
            <a:t>Mineduc</a:t>
          </a:r>
        </a:p>
        <a:p>
          <a:pPr marL="0" lvl="0" indent="0" algn="ctr" defTabSz="622300">
            <a:lnSpc>
              <a:spcPct val="90000"/>
            </a:lnSpc>
            <a:spcBef>
              <a:spcPct val="0"/>
            </a:spcBef>
            <a:spcAft>
              <a:spcPct val="35000"/>
            </a:spcAft>
            <a:buNone/>
          </a:pPr>
          <a:r>
            <a:rPr lang="es-CL" sz="1400" kern="1200" dirty="0" err="1"/>
            <a:t>N°</a:t>
          </a:r>
          <a:r>
            <a:rPr lang="es-CL" sz="1400" kern="1200" dirty="0"/>
            <a:t> casos: 44</a:t>
          </a:r>
        </a:p>
      </dsp:txBody>
      <dsp:txXfrm>
        <a:off x="6846921" y="2794971"/>
        <a:ext cx="1994650" cy="1196790"/>
      </dsp:txXfrm>
    </dsp:sp>
    <dsp:sp modelId="{38A78939-7DA3-48A9-826B-521E487E015D}">
      <dsp:nvSpPr>
        <dsp:cNvPr id="0" name=""/>
        <dsp:cNvSpPr/>
      </dsp:nvSpPr>
      <dsp:spPr>
        <a:xfrm>
          <a:off x="9041037" y="2794971"/>
          <a:ext cx="1994650" cy="1196790"/>
        </a:xfrm>
        <a:prstGeom prst="rect">
          <a:avLst/>
        </a:prstGeom>
        <a:solidFill>
          <a:srgbClr val="217DE2">
            <a:alpha val="5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L" sz="1400" kern="1200" dirty="0"/>
            <a:t>Partidos Políticos</a:t>
          </a:r>
        </a:p>
        <a:p>
          <a:pPr marL="0" lvl="0" indent="0" algn="ctr" defTabSz="622300">
            <a:lnSpc>
              <a:spcPct val="90000"/>
            </a:lnSpc>
            <a:spcBef>
              <a:spcPct val="0"/>
            </a:spcBef>
            <a:spcAft>
              <a:spcPct val="35000"/>
            </a:spcAft>
            <a:buNone/>
          </a:pPr>
          <a:r>
            <a:rPr lang="es-CL" sz="1400" kern="1200" dirty="0"/>
            <a:t>SERVEL</a:t>
          </a:r>
        </a:p>
        <a:p>
          <a:pPr marL="0" lvl="0" indent="0" algn="ctr" defTabSz="622300">
            <a:lnSpc>
              <a:spcPct val="90000"/>
            </a:lnSpc>
            <a:spcBef>
              <a:spcPct val="0"/>
            </a:spcBef>
            <a:spcAft>
              <a:spcPct val="35000"/>
            </a:spcAft>
            <a:buNone/>
          </a:pPr>
          <a:r>
            <a:rPr lang="es-CL" sz="1400" kern="1200" dirty="0" err="1"/>
            <a:t>N°</a:t>
          </a:r>
          <a:r>
            <a:rPr lang="es-CL" sz="1400" kern="1200" dirty="0"/>
            <a:t> casos: 19</a:t>
          </a:r>
        </a:p>
      </dsp:txBody>
      <dsp:txXfrm>
        <a:off x="9041037" y="2794971"/>
        <a:ext cx="1994650" cy="11967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D31B8A-6237-4264-82AA-B652EAD6780E}">
      <dsp:nvSpPr>
        <dsp:cNvPr id="0" name=""/>
        <dsp:cNvSpPr/>
      </dsp:nvSpPr>
      <dsp:spPr>
        <a:xfrm>
          <a:off x="1469" y="1251962"/>
          <a:ext cx="1847003" cy="1059041"/>
        </a:xfrm>
        <a:prstGeom prst="roundRect">
          <a:avLst>
            <a:gd name="adj" fmla="val 10000"/>
          </a:avLst>
        </a:prstGeom>
        <a:solidFill>
          <a:srgbClr val="217DE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53340" numCol="1" spcCol="1270" anchor="t" anchorCtr="0">
          <a:noAutofit/>
        </a:bodyPr>
        <a:lstStyle/>
        <a:p>
          <a:pPr marL="0" lvl="0" indent="0" algn="l" defTabSz="622300">
            <a:lnSpc>
              <a:spcPct val="90000"/>
            </a:lnSpc>
            <a:spcBef>
              <a:spcPct val="0"/>
            </a:spcBef>
            <a:spcAft>
              <a:spcPct val="35000"/>
            </a:spcAft>
            <a:buNone/>
          </a:pPr>
          <a:r>
            <a:rPr lang="es-CL" sz="1400" kern="1200" dirty="0"/>
            <a:t>Homologación de datos</a:t>
          </a:r>
        </a:p>
      </dsp:txBody>
      <dsp:txXfrm>
        <a:off x="1469" y="1251962"/>
        <a:ext cx="1847003" cy="706027"/>
      </dsp:txXfrm>
    </dsp:sp>
    <dsp:sp modelId="{F83F12C2-F8BE-4C6B-8510-B1E5DA752732}">
      <dsp:nvSpPr>
        <dsp:cNvPr id="0" name=""/>
        <dsp:cNvSpPr/>
      </dsp:nvSpPr>
      <dsp:spPr>
        <a:xfrm>
          <a:off x="379771" y="1957989"/>
          <a:ext cx="1847003" cy="2211300"/>
        </a:xfrm>
        <a:prstGeom prst="roundRect">
          <a:avLst>
            <a:gd name="adj" fmla="val 10000"/>
          </a:avLst>
        </a:prstGeom>
        <a:solidFill>
          <a:schemeClr val="lt1">
            <a:alpha val="90000"/>
            <a:hueOff val="0"/>
            <a:satOff val="0"/>
            <a:lumOff val="0"/>
            <a:alphaOff val="0"/>
          </a:schemeClr>
        </a:solidFill>
        <a:ln w="25400" cap="flat" cmpd="sng" algn="ctr">
          <a:solidFill>
            <a:srgbClr val="217DE2"/>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99568" rIns="99568" bIns="99568" numCol="1" spcCol="1270" anchor="t" anchorCtr="0">
          <a:noAutofit/>
        </a:bodyPr>
        <a:lstStyle/>
        <a:p>
          <a:pPr marL="114300" lvl="1" indent="-114300" algn="l" defTabSz="622300">
            <a:lnSpc>
              <a:spcPct val="90000"/>
            </a:lnSpc>
            <a:spcBef>
              <a:spcPct val="0"/>
            </a:spcBef>
            <a:spcAft>
              <a:spcPct val="15000"/>
            </a:spcAft>
            <a:buChar char="•"/>
          </a:pPr>
          <a:r>
            <a:rPr lang="es-CL" sz="1400" kern="1200" dirty="0">
              <a:solidFill>
                <a:schemeClr val="tx1">
                  <a:lumMod val="75000"/>
                  <a:lumOff val="25000"/>
                </a:schemeClr>
              </a:solidFill>
            </a:rPr>
            <a:t>Estandarización de caracteres y nombres de regiones y comunas</a:t>
          </a:r>
        </a:p>
      </dsp:txBody>
      <dsp:txXfrm>
        <a:off x="433868" y="2012086"/>
        <a:ext cx="1738809" cy="2103106"/>
      </dsp:txXfrm>
    </dsp:sp>
    <dsp:sp modelId="{E684DAE0-7183-4DB6-B9D1-1EFD0F2980F7}">
      <dsp:nvSpPr>
        <dsp:cNvPr id="0" name=""/>
        <dsp:cNvSpPr/>
      </dsp:nvSpPr>
      <dsp:spPr>
        <a:xfrm>
          <a:off x="2128472" y="1375050"/>
          <a:ext cx="593598" cy="459850"/>
        </a:xfrm>
        <a:prstGeom prst="rightArrow">
          <a:avLst>
            <a:gd name="adj1" fmla="val 60000"/>
            <a:gd name="adj2" fmla="val 50000"/>
          </a:avLst>
        </a:prstGeom>
        <a:solidFill>
          <a:srgbClr val="217DE2">
            <a:alpha val="2500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s-CL" sz="1100" kern="1200"/>
        </a:p>
      </dsp:txBody>
      <dsp:txXfrm>
        <a:off x="2128472" y="1467020"/>
        <a:ext cx="455643" cy="275910"/>
      </dsp:txXfrm>
    </dsp:sp>
    <dsp:sp modelId="{6B9BD965-DEA2-4F85-A6F2-F404529250E1}">
      <dsp:nvSpPr>
        <dsp:cNvPr id="0" name=""/>
        <dsp:cNvSpPr/>
      </dsp:nvSpPr>
      <dsp:spPr>
        <a:xfrm>
          <a:off x="2968469" y="1251962"/>
          <a:ext cx="1847003" cy="1059041"/>
        </a:xfrm>
        <a:prstGeom prst="roundRect">
          <a:avLst>
            <a:gd name="adj" fmla="val 10000"/>
          </a:avLst>
        </a:prstGeom>
        <a:solidFill>
          <a:srgbClr val="217DE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53340" numCol="1" spcCol="1270" anchor="t" anchorCtr="0">
          <a:noAutofit/>
        </a:bodyPr>
        <a:lstStyle/>
        <a:p>
          <a:pPr marL="0" lvl="0" indent="0" algn="l" defTabSz="622300">
            <a:lnSpc>
              <a:spcPct val="90000"/>
            </a:lnSpc>
            <a:spcBef>
              <a:spcPct val="0"/>
            </a:spcBef>
            <a:spcAft>
              <a:spcPct val="35000"/>
            </a:spcAft>
            <a:buNone/>
          </a:pPr>
          <a:r>
            <a:rPr lang="es-CL" sz="1400" kern="1200" dirty="0"/>
            <a:t>Clasificación de OSC en activas e inactivas</a:t>
          </a:r>
        </a:p>
      </dsp:txBody>
      <dsp:txXfrm>
        <a:off x="2968469" y="1251962"/>
        <a:ext cx="1847003" cy="706027"/>
      </dsp:txXfrm>
    </dsp:sp>
    <dsp:sp modelId="{FE4B335E-C333-4140-A6A8-D3214B56A730}">
      <dsp:nvSpPr>
        <dsp:cNvPr id="0" name=""/>
        <dsp:cNvSpPr/>
      </dsp:nvSpPr>
      <dsp:spPr>
        <a:xfrm>
          <a:off x="3346771" y="1957989"/>
          <a:ext cx="1847003" cy="2211300"/>
        </a:xfrm>
        <a:prstGeom prst="roundRect">
          <a:avLst>
            <a:gd name="adj" fmla="val 10000"/>
          </a:avLst>
        </a:prstGeom>
        <a:solidFill>
          <a:schemeClr val="lt1">
            <a:alpha val="90000"/>
            <a:hueOff val="0"/>
            <a:satOff val="0"/>
            <a:lumOff val="0"/>
            <a:alphaOff val="0"/>
          </a:schemeClr>
        </a:solidFill>
        <a:ln w="25400" cap="flat" cmpd="sng" algn="ctr">
          <a:solidFill>
            <a:srgbClr val="217DE2"/>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99568" rIns="99568" bIns="99568" numCol="1" spcCol="1270" anchor="t" anchorCtr="0">
          <a:noAutofit/>
        </a:bodyPr>
        <a:lstStyle/>
        <a:p>
          <a:pPr marL="114300" lvl="1" indent="-114300" algn="l" defTabSz="622300">
            <a:lnSpc>
              <a:spcPct val="90000"/>
            </a:lnSpc>
            <a:spcBef>
              <a:spcPct val="0"/>
            </a:spcBef>
            <a:spcAft>
              <a:spcPct val="15000"/>
            </a:spcAft>
            <a:buChar char="•"/>
          </a:pPr>
          <a:r>
            <a:rPr lang="es-CL" sz="1400" kern="1200" dirty="0">
              <a:solidFill>
                <a:schemeClr val="tx1">
                  <a:lumMod val="75000"/>
                  <a:lumOff val="25000"/>
                </a:schemeClr>
              </a:solidFill>
            </a:rPr>
            <a:t>Construcción de variable en base a fecha de última elección del directorio</a:t>
          </a:r>
        </a:p>
      </dsp:txBody>
      <dsp:txXfrm>
        <a:off x="3400868" y="2012086"/>
        <a:ext cx="1738809" cy="2103106"/>
      </dsp:txXfrm>
    </dsp:sp>
    <dsp:sp modelId="{8048C032-8EE0-4317-BF8F-43239814593C}">
      <dsp:nvSpPr>
        <dsp:cNvPr id="0" name=""/>
        <dsp:cNvSpPr/>
      </dsp:nvSpPr>
      <dsp:spPr>
        <a:xfrm>
          <a:off x="5095472" y="1375050"/>
          <a:ext cx="593598" cy="459850"/>
        </a:xfrm>
        <a:prstGeom prst="rightArrow">
          <a:avLst>
            <a:gd name="adj1" fmla="val 60000"/>
            <a:gd name="adj2" fmla="val 50000"/>
          </a:avLst>
        </a:prstGeom>
        <a:solidFill>
          <a:srgbClr val="217DE2">
            <a:alpha val="2500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s-CL" sz="1100" kern="1200"/>
        </a:p>
      </dsp:txBody>
      <dsp:txXfrm>
        <a:off x="5095472" y="1467020"/>
        <a:ext cx="455643" cy="275910"/>
      </dsp:txXfrm>
    </dsp:sp>
    <dsp:sp modelId="{DB588A42-14E9-4DC7-97A5-4EB3B23DFD0D}">
      <dsp:nvSpPr>
        <dsp:cNvPr id="0" name=""/>
        <dsp:cNvSpPr/>
      </dsp:nvSpPr>
      <dsp:spPr>
        <a:xfrm>
          <a:off x="5935469" y="1251962"/>
          <a:ext cx="1847003" cy="1059041"/>
        </a:xfrm>
        <a:prstGeom prst="roundRect">
          <a:avLst>
            <a:gd name="adj" fmla="val 10000"/>
          </a:avLst>
        </a:prstGeom>
        <a:solidFill>
          <a:srgbClr val="217DE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53340" numCol="1" spcCol="1270" anchor="t" anchorCtr="0">
          <a:noAutofit/>
        </a:bodyPr>
        <a:lstStyle/>
        <a:p>
          <a:pPr marL="0" lvl="0" indent="0" algn="l" defTabSz="622300">
            <a:lnSpc>
              <a:spcPct val="90000"/>
            </a:lnSpc>
            <a:spcBef>
              <a:spcPct val="0"/>
            </a:spcBef>
            <a:spcAft>
              <a:spcPct val="35000"/>
            </a:spcAft>
            <a:buNone/>
          </a:pPr>
          <a:r>
            <a:rPr lang="es-CL" sz="1400" kern="1200" dirty="0"/>
            <a:t>Eliminación de casos</a:t>
          </a:r>
        </a:p>
      </dsp:txBody>
      <dsp:txXfrm>
        <a:off x="5935469" y="1251962"/>
        <a:ext cx="1847003" cy="706027"/>
      </dsp:txXfrm>
    </dsp:sp>
    <dsp:sp modelId="{476CE71C-13D5-4F23-B8D3-D5085D910953}">
      <dsp:nvSpPr>
        <dsp:cNvPr id="0" name=""/>
        <dsp:cNvSpPr/>
      </dsp:nvSpPr>
      <dsp:spPr>
        <a:xfrm>
          <a:off x="6313771" y="1957989"/>
          <a:ext cx="1847003" cy="2211300"/>
        </a:xfrm>
        <a:prstGeom prst="roundRect">
          <a:avLst>
            <a:gd name="adj" fmla="val 10000"/>
          </a:avLst>
        </a:prstGeom>
        <a:solidFill>
          <a:schemeClr val="lt1">
            <a:alpha val="90000"/>
            <a:hueOff val="0"/>
            <a:satOff val="0"/>
            <a:lumOff val="0"/>
            <a:alphaOff val="0"/>
          </a:schemeClr>
        </a:solidFill>
        <a:ln w="25400" cap="flat" cmpd="sng" algn="ctr">
          <a:solidFill>
            <a:srgbClr val="217DE2"/>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99568" rIns="99568" bIns="99568" numCol="1" spcCol="1270" anchor="t" anchorCtr="0">
          <a:noAutofit/>
        </a:bodyPr>
        <a:lstStyle/>
        <a:p>
          <a:pPr marL="114300" lvl="1" indent="-114300" algn="l" defTabSz="622300">
            <a:lnSpc>
              <a:spcPct val="90000"/>
            </a:lnSpc>
            <a:spcBef>
              <a:spcPct val="0"/>
            </a:spcBef>
            <a:spcAft>
              <a:spcPct val="15000"/>
            </a:spcAft>
            <a:buChar char="•"/>
          </a:pPr>
          <a:r>
            <a:rPr lang="es-CL" sz="1400" kern="1200" dirty="0">
              <a:solidFill>
                <a:schemeClr val="tx1">
                  <a:lumMod val="75000"/>
                  <a:lumOff val="25000"/>
                </a:schemeClr>
              </a:solidFill>
            </a:rPr>
            <a:t>Eliminación de organizaciones que estuvieran  </a:t>
          </a:r>
          <a:r>
            <a:rPr lang="es-419" sz="1400" kern="1200" dirty="0">
              <a:solidFill>
                <a:schemeClr val="tx1">
                  <a:lumMod val="75000"/>
                  <a:lumOff val="25000"/>
                </a:schemeClr>
              </a:solidFill>
            </a:rPr>
            <a:t>Anulada, Disuelta, Extinta o  No Vigente</a:t>
          </a:r>
          <a:endParaRPr lang="es-CL" sz="1400" kern="1200" dirty="0">
            <a:solidFill>
              <a:schemeClr val="tx1">
                <a:lumMod val="75000"/>
                <a:lumOff val="25000"/>
              </a:schemeClr>
            </a:solidFill>
          </a:endParaRPr>
        </a:p>
        <a:p>
          <a:pPr marL="114300" lvl="1" indent="-114300" algn="l" defTabSz="622300">
            <a:lnSpc>
              <a:spcPct val="90000"/>
            </a:lnSpc>
            <a:spcBef>
              <a:spcPct val="0"/>
            </a:spcBef>
            <a:spcAft>
              <a:spcPct val="15000"/>
            </a:spcAft>
            <a:buChar char="•"/>
          </a:pPr>
          <a:r>
            <a:rPr lang="es-CL" sz="1400" kern="1200" dirty="0">
              <a:solidFill>
                <a:schemeClr val="tx1">
                  <a:lumMod val="75000"/>
                  <a:lumOff val="25000"/>
                </a:schemeClr>
              </a:solidFill>
            </a:rPr>
            <a:t>Limpieza de duplicados</a:t>
          </a:r>
        </a:p>
      </dsp:txBody>
      <dsp:txXfrm>
        <a:off x="6367868" y="2012086"/>
        <a:ext cx="1738809" cy="2103106"/>
      </dsp:txXfrm>
    </dsp:sp>
    <dsp:sp modelId="{85099229-B3AF-4AFF-A1FA-488ADBC3955D}">
      <dsp:nvSpPr>
        <dsp:cNvPr id="0" name=""/>
        <dsp:cNvSpPr/>
      </dsp:nvSpPr>
      <dsp:spPr>
        <a:xfrm>
          <a:off x="8062472" y="1375050"/>
          <a:ext cx="593598" cy="459850"/>
        </a:xfrm>
        <a:prstGeom prst="rightArrow">
          <a:avLst>
            <a:gd name="adj1" fmla="val 60000"/>
            <a:gd name="adj2" fmla="val 50000"/>
          </a:avLst>
        </a:prstGeom>
        <a:solidFill>
          <a:srgbClr val="217DE2">
            <a:alpha val="24625"/>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s-CL" sz="1100" kern="1200"/>
        </a:p>
      </dsp:txBody>
      <dsp:txXfrm>
        <a:off x="8062472" y="1467020"/>
        <a:ext cx="455643" cy="275910"/>
      </dsp:txXfrm>
    </dsp:sp>
    <dsp:sp modelId="{4888D590-24A2-416F-B37D-0890AA76FF9D}">
      <dsp:nvSpPr>
        <dsp:cNvPr id="0" name=""/>
        <dsp:cNvSpPr/>
      </dsp:nvSpPr>
      <dsp:spPr>
        <a:xfrm>
          <a:off x="8902469" y="1251962"/>
          <a:ext cx="1847003" cy="1059041"/>
        </a:xfrm>
        <a:prstGeom prst="roundRect">
          <a:avLst>
            <a:gd name="adj" fmla="val 10000"/>
          </a:avLst>
        </a:prstGeom>
        <a:solidFill>
          <a:srgbClr val="217DE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53340" numCol="1" spcCol="1270" anchor="t" anchorCtr="0">
          <a:noAutofit/>
        </a:bodyPr>
        <a:lstStyle/>
        <a:p>
          <a:pPr marL="0" lvl="0" indent="0" algn="l" defTabSz="622300">
            <a:lnSpc>
              <a:spcPct val="90000"/>
            </a:lnSpc>
            <a:spcBef>
              <a:spcPct val="0"/>
            </a:spcBef>
            <a:spcAft>
              <a:spcPct val="35000"/>
            </a:spcAft>
            <a:buNone/>
          </a:pPr>
          <a:r>
            <a:rPr lang="es-CL" sz="1400" kern="1200" dirty="0"/>
            <a:t>Clasificación</a:t>
          </a:r>
        </a:p>
      </dsp:txBody>
      <dsp:txXfrm>
        <a:off x="8902469" y="1251962"/>
        <a:ext cx="1847003" cy="706027"/>
      </dsp:txXfrm>
    </dsp:sp>
    <dsp:sp modelId="{AD25ABA3-EFCC-4C72-9E4A-468E62C2F6A8}">
      <dsp:nvSpPr>
        <dsp:cNvPr id="0" name=""/>
        <dsp:cNvSpPr/>
      </dsp:nvSpPr>
      <dsp:spPr>
        <a:xfrm>
          <a:off x="9280771" y="1957989"/>
          <a:ext cx="1847003" cy="2211300"/>
        </a:xfrm>
        <a:prstGeom prst="roundRect">
          <a:avLst>
            <a:gd name="adj" fmla="val 10000"/>
          </a:avLst>
        </a:prstGeom>
        <a:solidFill>
          <a:schemeClr val="lt1">
            <a:alpha val="90000"/>
            <a:hueOff val="0"/>
            <a:satOff val="0"/>
            <a:lumOff val="0"/>
            <a:alphaOff val="0"/>
          </a:schemeClr>
        </a:solidFill>
        <a:ln w="25400" cap="flat" cmpd="sng" algn="ctr">
          <a:solidFill>
            <a:srgbClr val="217DE2"/>
          </a:solidFill>
          <a:prstDash val="solid"/>
        </a:ln>
        <a:effectLst/>
      </dsp:spPr>
      <dsp:style>
        <a:lnRef idx="2">
          <a:scrgbClr r="0" g="0" b="0"/>
        </a:lnRef>
        <a:fillRef idx="1">
          <a:scrgbClr r="0" g="0" b="0"/>
        </a:fillRef>
        <a:effectRef idx="0">
          <a:scrgbClr r="0" g="0" b="0"/>
        </a:effectRef>
        <a:fontRef idx="minor"/>
      </dsp:style>
      <dsp:txBody>
        <a:bodyPr spcFirstLastPara="0" vert="horz" wrap="square" lIns="99568" tIns="99568" rIns="99568" bIns="99568" numCol="1" spcCol="1270" anchor="t" anchorCtr="0">
          <a:noAutofit/>
        </a:bodyPr>
        <a:lstStyle/>
        <a:p>
          <a:pPr marL="114300" lvl="1" indent="-114300" algn="l" defTabSz="622300">
            <a:lnSpc>
              <a:spcPct val="90000"/>
            </a:lnSpc>
            <a:spcBef>
              <a:spcPct val="0"/>
            </a:spcBef>
            <a:spcAft>
              <a:spcPct val="15000"/>
            </a:spcAft>
            <a:buChar char="•"/>
          </a:pPr>
          <a:r>
            <a:rPr lang="es-ES" sz="1400" kern="1200" dirty="0">
              <a:solidFill>
                <a:schemeClr val="tx1">
                  <a:lumMod val="75000"/>
                  <a:lumOff val="25000"/>
                </a:schemeClr>
              </a:solidFill>
            </a:rPr>
            <a:t>Clasificación Internacional de Organizaciones sin Fines de Lucro (nuevas categorías ICNP/TSO)</a:t>
          </a:r>
          <a:endParaRPr lang="es-CL" sz="1400" kern="1200" dirty="0">
            <a:solidFill>
              <a:schemeClr val="tx1">
                <a:lumMod val="75000"/>
                <a:lumOff val="25000"/>
              </a:schemeClr>
            </a:solidFill>
          </a:endParaRPr>
        </a:p>
        <a:p>
          <a:pPr marL="114300" lvl="1" indent="-114300" algn="l" defTabSz="622300">
            <a:lnSpc>
              <a:spcPct val="90000"/>
            </a:lnSpc>
            <a:spcBef>
              <a:spcPct val="0"/>
            </a:spcBef>
            <a:spcAft>
              <a:spcPct val="15000"/>
            </a:spcAft>
            <a:buChar char="•"/>
          </a:pPr>
          <a:r>
            <a:rPr lang="es-CL" sz="1400" kern="1200" dirty="0">
              <a:solidFill>
                <a:schemeClr val="tx1">
                  <a:lumMod val="75000"/>
                  <a:lumOff val="25000"/>
                </a:schemeClr>
              </a:solidFill>
            </a:rPr>
            <a:t>Clasificación de Sociedad en Acción</a:t>
          </a:r>
        </a:p>
      </dsp:txBody>
      <dsp:txXfrm>
        <a:off x="9334868" y="2012086"/>
        <a:ext cx="1738809" cy="210310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CL"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7" name="Google Shape;10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869953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6" name="Google Shape;11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499611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s-CL" sz="1200" dirty="0">
                <a:solidFill>
                  <a:schemeClr val="tx1">
                    <a:lumMod val="65000"/>
                    <a:lumOff val="35000"/>
                  </a:schemeClr>
                </a:solidFill>
                <a:latin typeface="Roboto" panose="02000000000000000000"/>
              </a:rPr>
              <a:t>Bajo esta definición, se excluyen a las Corporaciones Municipales, Mutuales de Trabajadores, Cooperativas, Asociaciones de Propietarios, Universidades Estatales, Asociaciones Indígenas, Clubes Deportivos Profesionales, Asociaciones de Culto Religioso</a:t>
            </a:r>
            <a:endParaRPr lang="es-MX" sz="1200" dirty="0">
              <a:solidFill>
                <a:schemeClr val="tx1">
                  <a:lumMod val="65000"/>
                  <a:lumOff val="35000"/>
                </a:schemeClr>
              </a:solidFill>
              <a:latin typeface="Roboto" panose="02000000000000000000"/>
            </a:endParaRPr>
          </a:p>
          <a:p>
            <a:pPr marL="0" lvl="0" indent="0" algn="l" rtl="0">
              <a:lnSpc>
                <a:spcPct val="100000"/>
              </a:lnSpc>
              <a:spcBef>
                <a:spcPts val="0"/>
              </a:spcBef>
              <a:spcAft>
                <a:spcPts val="0"/>
              </a:spcAft>
              <a:buSzPts val="1400"/>
              <a:buNone/>
            </a:pPr>
            <a:endParaRPr dirty="0"/>
          </a:p>
        </p:txBody>
      </p:sp>
      <p:sp>
        <p:nvSpPr>
          <p:cNvPr id="107" name="Google Shape;10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369984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7" name="Google Shape;10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937504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7" name="Google Shape;10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561415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6" name="Google Shape;11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10977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7" name="Google Shape;10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290813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7" name="Google Shape;10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337314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7" name="Google Shape;10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560944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7" name="Google Shape;10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194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98" name="Google Shape;9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7" name="Google Shape;10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719964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07" name="Google Shape;10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563615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7" name="Google Shape;10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178199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7" name="Google Shape;10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479382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6" name="Google Shape;11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952770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07" name="Google Shape;10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182165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07" name="Google Shape;10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075437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7" name="Google Shape;10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658815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6" name="Google Shape;11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218330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lang="es-CL" dirty="0"/>
          </a:p>
        </p:txBody>
      </p:sp>
      <p:sp>
        <p:nvSpPr>
          <p:cNvPr id="98" name="Google Shape;9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220065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algn="l"/>
            <a:r>
              <a:rPr lang="es-MX" sz="1800" b="0" i="0" u="none" strike="noStrike" baseline="0" dirty="0">
                <a:latin typeface="Times New Roman" panose="02020603050405020304" pitchFamily="18" charset="0"/>
              </a:rPr>
              <a:t>a) Identificar y efectuar un diagnóstico de las fortalezas, debilidades, oportunidades y amenazas en la relación de colaboración existente entre las IPSFL y el Estado;</a:t>
            </a:r>
          </a:p>
          <a:p>
            <a:pPr algn="l"/>
            <a:r>
              <a:rPr lang="es-MX" sz="1800" b="0" i="0" u="none" strike="noStrike" baseline="0" dirty="0">
                <a:latin typeface="Times New Roman" panose="02020603050405020304" pitchFamily="18" charset="0"/>
              </a:rPr>
              <a:t>b) Proponer al Ministerio mecanismos de fortalecimiento que aseguren una mayor eficacia y transparencia en la vinculación de las IPSFL con el Estado, </a:t>
            </a:r>
            <a:r>
              <a:rPr lang="es-MX" sz="1800" b="0" i="0" u="none" strike="noStrike" baseline="0" dirty="0" err="1">
                <a:latin typeface="Times New Roman" panose="02020603050405020304" pitchFamily="18" charset="0"/>
              </a:rPr>
              <a:t>qu</a:t>
            </a:r>
            <a:r>
              <a:rPr lang="es-MX" sz="1800" b="0" i="0" u="none" strike="noStrike" baseline="0" dirty="0">
                <a:latin typeface="Times New Roman" panose="02020603050405020304" pitchFamily="18" charset="0"/>
              </a:rPr>
              <a:t> faciliten el conocimiento por parte de la ciudadanía del uso de los fondos que se les entregan;</a:t>
            </a:r>
          </a:p>
          <a:p>
            <a:pPr algn="l"/>
            <a:r>
              <a:rPr lang="es-MX" sz="1800" b="0" i="0" u="none" strike="noStrike" baseline="0" dirty="0">
                <a:latin typeface="Times New Roman" panose="02020603050405020304" pitchFamily="18" charset="0"/>
              </a:rPr>
              <a:t>c) Proponer al Ministerio las modificaciones a los requisitos de gobernanza, transparencia </a:t>
            </a:r>
            <a:r>
              <a:rPr lang="es-CL" sz="1800" b="0" i="0" u="none" strike="noStrike" baseline="0" dirty="0">
                <a:latin typeface="Times New Roman" panose="02020603050405020304" pitchFamily="18" charset="0"/>
              </a:rPr>
              <a:t>financiera e integridad de IPSFL colaboradoras del Estado que resulten necesarias e idóneas para </a:t>
            </a:r>
            <a:r>
              <a:rPr lang="es-MX" sz="1800" b="0" i="0" u="none" strike="noStrike" baseline="0" dirty="0">
                <a:latin typeface="Times New Roman" panose="02020603050405020304" pitchFamily="18" charset="0"/>
              </a:rPr>
              <a:t>garantizar el adecuado uso de los recursos públicos;</a:t>
            </a:r>
          </a:p>
          <a:p>
            <a:pPr algn="l"/>
            <a:r>
              <a:rPr lang="es-MX" sz="1800" b="0" i="0" u="none" strike="noStrike" baseline="0" dirty="0">
                <a:latin typeface="Times New Roman" panose="02020603050405020304" pitchFamily="18" charset="0"/>
              </a:rPr>
              <a:t>d) Revisar y proponer al Ministerio modificaciones a los mecanismos de control y rendición de cuentas existentes respecto de los recursos públicos que se entreguen a las IPSFL, así como medidas para prevenir los conflictos de intereses, y</a:t>
            </a:r>
          </a:p>
          <a:p>
            <a:pPr algn="l"/>
            <a:r>
              <a:rPr lang="es-MX" sz="1800" b="0" i="0" u="none" strike="noStrike" baseline="0" dirty="0">
                <a:latin typeface="Times New Roman" panose="02020603050405020304" pitchFamily="18" charset="0"/>
              </a:rPr>
              <a:t>e) Proponer al Ministerio modificaciones al régimen existente de sanciones por el mal uso de los recursos públicos que se entreguen a las IPSFL.</a:t>
            </a:r>
          </a:p>
          <a:p>
            <a:pPr algn="l"/>
            <a:endParaRPr lang="es-MX" sz="1800" b="0" i="0" u="none" strike="noStrike" baseline="0" dirty="0">
              <a:latin typeface="Times New Roman" panose="02020603050405020304" pitchFamily="18" charset="0"/>
            </a:endParaRPr>
          </a:p>
          <a:p>
            <a:pPr algn="l"/>
            <a:endParaRPr lang="es-MX" sz="1800" b="0" i="0" u="none" strike="noStrike" baseline="0" dirty="0">
              <a:latin typeface="Times New Roman" panose="02020603050405020304" pitchFamily="18" charset="0"/>
            </a:endParaRPr>
          </a:p>
          <a:p>
            <a:pPr marL="285750" indent="-285750" algn="l">
              <a:lnSpc>
                <a:spcPct val="107000"/>
              </a:lnSpc>
              <a:spcAft>
                <a:spcPts val="800"/>
              </a:spcAft>
              <a:buFont typeface="Arial" panose="020B0604020202020204" pitchFamily="34" charset="0"/>
              <a:buChar char="•"/>
            </a:pPr>
            <a:r>
              <a:rPr lang="es-CL" sz="1800" dirty="0">
                <a:solidFill>
                  <a:srgbClr val="002060"/>
                </a:solidFill>
                <a:latin typeface="Arial" panose="020B0604020202020204" pitchFamily="34" charset="0"/>
                <a:ea typeface="Arial" panose="020B0604020202020204" pitchFamily="34" charset="0"/>
              </a:rPr>
              <a:t>Comisión en cifras: 45 días, 30 sesiones, 42 audiencias, 58 propuestas ciudadanas, 46 recomendaciones de políticas públicas</a:t>
            </a:r>
            <a:endParaRPr lang="es-CL" sz="1800" dirty="0">
              <a:solidFill>
                <a:srgbClr val="002060"/>
              </a:solidFill>
              <a:effectLst/>
              <a:latin typeface="Arial" panose="020B0604020202020204" pitchFamily="34" charset="0"/>
              <a:ea typeface="Arial" panose="020B0604020202020204" pitchFamily="34" charset="0"/>
            </a:endParaRPr>
          </a:p>
          <a:p>
            <a:pPr marL="285750" indent="-285750" algn="l">
              <a:lnSpc>
                <a:spcPct val="107000"/>
              </a:lnSpc>
              <a:spcAft>
                <a:spcPts val="800"/>
              </a:spcAft>
              <a:buFont typeface="Arial" panose="020B0604020202020204" pitchFamily="34" charset="0"/>
              <a:buChar char="•"/>
            </a:pPr>
            <a:r>
              <a:rPr lang="es-CL" sz="1800" dirty="0">
                <a:solidFill>
                  <a:srgbClr val="002060"/>
                </a:solidFill>
                <a:latin typeface="Arial" panose="020B0604020202020204" pitchFamily="34" charset="0"/>
                <a:ea typeface="Arial" panose="020B0604020202020204" pitchFamily="34" charset="0"/>
              </a:rPr>
              <a:t>Falta de impulso de modernización del Estado permanente – más que proactividad, reacción</a:t>
            </a:r>
          </a:p>
          <a:p>
            <a:pPr marL="285750" indent="-285750" algn="l">
              <a:lnSpc>
                <a:spcPct val="107000"/>
              </a:lnSpc>
              <a:spcAft>
                <a:spcPts val="800"/>
              </a:spcAft>
              <a:buFont typeface="Arial" panose="020B0604020202020204" pitchFamily="34" charset="0"/>
              <a:buChar char="•"/>
            </a:pPr>
            <a:r>
              <a:rPr lang="es-CL" sz="1800" dirty="0">
                <a:solidFill>
                  <a:srgbClr val="002060"/>
                </a:solidFill>
                <a:effectLst/>
                <a:latin typeface="Arial" panose="020B0604020202020204" pitchFamily="34" charset="0"/>
                <a:ea typeface="Arial" panose="020B0604020202020204" pitchFamily="34" charset="0"/>
              </a:rPr>
              <a:t>Otras comisiones previas </a:t>
            </a:r>
            <a:r>
              <a:rPr lang="es-CL" sz="1800" dirty="0">
                <a:solidFill>
                  <a:srgbClr val="002060"/>
                </a:solidFill>
                <a:latin typeface="Arial" panose="020B0604020202020204" pitchFamily="34" charset="0"/>
                <a:ea typeface="Arial" panose="020B0604020202020204" pitchFamily="34" charset="0"/>
              </a:rPr>
              <a:t>sirvieron de antecedente y base de este informe</a:t>
            </a:r>
            <a:endParaRPr lang="es-CL" sz="1800" dirty="0">
              <a:solidFill>
                <a:srgbClr val="002060"/>
              </a:solidFill>
              <a:effectLst/>
              <a:latin typeface="Arial" panose="020B0604020202020204" pitchFamily="34" charset="0"/>
              <a:ea typeface="Arial" panose="020B0604020202020204" pitchFamily="34" charset="0"/>
            </a:endParaRPr>
          </a:p>
          <a:p>
            <a:pPr marL="285750" indent="-285750" algn="l">
              <a:lnSpc>
                <a:spcPct val="107000"/>
              </a:lnSpc>
              <a:spcAft>
                <a:spcPts val="800"/>
              </a:spcAft>
              <a:buFont typeface="Arial" panose="020B0604020202020204" pitchFamily="34" charset="0"/>
              <a:buChar char="•"/>
            </a:pPr>
            <a:r>
              <a:rPr lang="es-CL" sz="1800" dirty="0">
                <a:solidFill>
                  <a:srgbClr val="002060"/>
                </a:solidFill>
                <a:latin typeface="Arial" panose="020B0604020202020204" pitchFamily="34" charset="0"/>
                <a:ea typeface="Arial" panose="020B0604020202020204" pitchFamily="34" charset="0"/>
              </a:rPr>
              <a:t>Política de Estado y romper inercias</a:t>
            </a:r>
          </a:p>
          <a:p>
            <a:pPr marL="285750" indent="-285750" algn="l">
              <a:lnSpc>
                <a:spcPct val="107000"/>
              </a:lnSpc>
              <a:spcAft>
                <a:spcPts val="800"/>
              </a:spcAft>
              <a:buFont typeface="Arial" panose="020B0604020202020204" pitchFamily="34" charset="0"/>
              <a:buChar char="•"/>
            </a:pPr>
            <a:r>
              <a:rPr lang="es-CL" sz="1800" dirty="0">
                <a:solidFill>
                  <a:srgbClr val="002060"/>
                </a:solidFill>
                <a:latin typeface="Arial" panose="020B0604020202020204" pitchFamily="34" charset="0"/>
                <a:ea typeface="Arial" panose="020B0604020202020204" pitchFamily="34" charset="0"/>
              </a:rPr>
              <a:t>Equilibrar mayor y mejor regulación con evitar excesiva burocratización, carga para continuidad de servicios y eficacia y eficiencia de bienes y servicios públicos</a:t>
            </a:r>
          </a:p>
          <a:p>
            <a:pPr algn="l"/>
            <a:endParaRPr lang="es-MX" sz="1800" b="0" i="0" u="none" strike="noStrike" baseline="0" dirty="0">
              <a:latin typeface="Times New Roman" panose="02020603050405020304" pitchFamily="18" charset="0"/>
            </a:endParaRPr>
          </a:p>
        </p:txBody>
      </p:sp>
      <p:sp>
        <p:nvSpPr>
          <p:cNvPr id="98" name="Google Shape;9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970390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algn="l"/>
            <a:r>
              <a:rPr lang="es-MX" sz="1800" b="0" i="0" u="none" strike="noStrike" baseline="0" dirty="0">
                <a:latin typeface="Times New Roman" panose="02020603050405020304" pitchFamily="18" charset="0"/>
              </a:rPr>
              <a:t>a) Identificar y efectuar un diagnóstico de las fortalezas, debilidades, oportunidades y amenazas en la relación de colaboración existente entre las IPSFL y el Estado;</a:t>
            </a:r>
          </a:p>
          <a:p>
            <a:pPr algn="l"/>
            <a:r>
              <a:rPr lang="es-MX" sz="1800" b="0" i="0" u="none" strike="noStrike" baseline="0" dirty="0">
                <a:latin typeface="Times New Roman" panose="02020603050405020304" pitchFamily="18" charset="0"/>
              </a:rPr>
              <a:t>b) Proponer al Ministerio mecanismos de fortalecimiento que aseguren una mayor eficacia y transparencia en la vinculación de las IPSFL con el Estado, </a:t>
            </a:r>
            <a:r>
              <a:rPr lang="es-MX" sz="1800" b="0" i="0" u="none" strike="noStrike" baseline="0" dirty="0" err="1">
                <a:latin typeface="Times New Roman" panose="02020603050405020304" pitchFamily="18" charset="0"/>
              </a:rPr>
              <a:t>qu</a:t>
            </a:r>
            <a:r>
              <a:rPr lang="es-MX" sz="1800" b="0" i="0" u="none" strike="noStrike" baseline="0" dirty="0">
                <a:latin typeface="Times New Roman" panose="02020603050405020304" pitchFamily="18" charset="0"/>
              </a:rPr>
              <a:t> faciliten el conocimiento por parte de la ciudadanía del uso de los fondos que se les entregan;</a:t>
            </a:r>
          </a:p>
          <a:p>
            <a:pPr algn="l"/>
            <a:r>
              <a:rPr lang="es-MX" sz="1800" b="0" i="0" u="none" strike="noStrike" baseline="0" dirty="0">
                <a:latin typeface="Times New Roman" panose="02020603050405020304" pitchFamily="18" charset="0"/>
              </a:rPr>
              <a:t>c) Proponer al Ministerio las modificaciones a los requisitos de gobernanza, transparencia </a:t>
            </a:r>
            <a:r>
              <a:rPr lang="es-CL" sz="1800" b="0" i="0" u="none" strike="noStrike" baseline="0" dirty="0">
                <a:latin typeface="Times New Roman" panose="02020603050405020304" pitchFamily="18" charset="0"/>
              </a:rPr>
              <a:t>financiera e integridad de IPSFL colaboradoras del Estado que resulten necesarias e idóneas para </a:t>
            </a:r>
            <a:r>
              <a:rPr lang="es-MX" sz="1800" b="0" i="0" u="none" strike="noStrike" baseline="0" dirty="0">
                <a:latin typeface="Times New Roman" panose="02020603050405020304" pitchFamily="18" charset="0"/>
              </a:rPr>
              <a:t>garantizar el adecuado uso de los recursos públicos;</a:t>
            </a:r>
          </a:p>
          <a:p>
            <a:pPr algn="l"/>
            <a:r>
              <a:rPr lang="es-MX" sz="1800" b="0" i="0" u="none" strike="noStrike" baseline="0" dirty="0">
                <a:latin typeface="Times New Roman" panose="02020603050405020304" pitchFamily="18" charset="0"/>
              </a:rPr>
              <a:t>d) Revisar y proponer al Ministerio modificaciones a los mecanismos de control y rendición de cuentas existentes respecto de los recursos públicos que se entreguen a las IPSFL, así como medidas para prevenir los conflictos de intereses, y</a:t>
            </a:r>
          </a:p>
          <a:p>
            <a:pPr algn="l"/>
            <a:r>
              <a:rPr lang="es-MX" sz="1800" b="0" i="0" u="none" strike="noStrike" baseline="0" dirty="0">
                <a:latin typeface="Times New Roman" panose="02020603050405020304" pitchFamily="18" charset="0"/>
              </a:rPr>
              <a:t>e) Proponer al Ministerio modificaciones al régimen existente de sanciones por el mal uso de los recursos públicos que se entreguen a las IPSFL.</a:t>
            </a:r>
          </a:p>
          <a:p>
            <a:pPr algn="l"/>
            <a:endParaRPr lang="es-MX" sz="1800" b="0" i="0" u="none" strike="noStrike" baseline="0" dirty="0">
              <a:latin typeface="Times New Roman" panose="02020603050405020304" pitchFamily="18" charset="0"/>
            </a:endParaRPr>
          </a:p>
          <a:p>
            <a:pPr algn="l"/>
            <a:endParaRPr lang="es-MX" sz="1800" b="0" i="0" u="none" strike="noStrike" baseline="0" dirty="0">
              <a:latin typeface="Times New Roman" panose="02020603050405020304" pitchFamily="18" charset="0"/>
            </a:endParaRPr>
          </a:p>
          <a:p>
            <a:pPr marL="285750" indent="-285750" algn="l">
              <a:lnSpc>
                <a:spcPct val="107000"/>
              </a:lnSpc>
              <a:spcAft>
                <a:spcPts val="800"/>
              </a:spcAft>
              <a:buFont typeface="Arial" panose="020B0604020202020204" pitchFamily="34" charset="0"/>
              <a:buChar char="•"/>
            </a:pPr>
            <a:r>
              <a:rPr lang="es-CL" sz="1800" dirty="0">
                <a:solidFill>
                  <a:srgbClr val="002060"/>
                </a:solidFill>
                <a:latin typeface="Arial" panose="020B0604020202020204" pitchFamily="34" charset="0"/>
                <a:ea typeface="Arial" panose="020B0604020202020204" pitchFamily="34" charset="0"/>
              </a:rPr>
              <a:t>Comisión en cifras: 45 días, 30 sesiones, 42 audiencias, 58 propuestas ciudadanas, 46 recomendaciones de políticas públicas</a:t>
            </a:r>
            <a:endParaRPr lang="es-CL" sz="1800" dirty="0">
              <a:solidFill>
                <a:srgbClr val="002060"/>
              </a:solidFill>
              <a:effectLst/>
              <a:latin typeface="Arial" panose="020B0604020202020204" pitchFamily="34" charset="0"/>
              <a:ea typeface="Arial" panose="020B0604020202020204" pitchFamily="34" charset="0"/>
            </a:endParaRPr>
          </a:p>
          <a:p>
            <a:pPr marL="285750" indent="-285750" algn="l">
              <a:lnSpc>
                <a:spcPct val="107000"/>
              </a:lnSpc>
              <a:spcAft>
                <a:spcPts val="800"/>
              </a:spcAft>
              <a:buFont typeface="Arial" panose="020B0604020202020204" pitchFamily="34" charset="0"/>
              <a:buChar char="•"/>
            </a:pPr>
            <a:r>
              <a:rPr lang="es-CL" sz="1800" dirty="0">
                <a:solidFill>
                  <a:srgbClr val="002060"/>
                </a:solidFill>
                <a:latin typeface="Arial" panose="020B0604020202020204" pitchFamily="34" charset="0"/>
                <a:ea typeface="Arial" panose="020B0604020202020204" pitchFamily="34" charset="0"/>
              </a:rPr>
              <a:t>Falta de impulso de modernización del Estado permanente – más que proactividad, reacción</a:t>
            </a:r>
          </a:p>
          <a:p>
            <a:pPr marL="285750" indent="-285750" algn="l">
              <a:lnSpc>
                <a:spcPct val="107000"/>
              </a:lnSpc>
              <a:spcAft>
                <a:spcPts val="800"/>
              </a:spcAft>
              <a:buFont typeface="Arial" panose="020B0604020202020204" pitchFamily="34" charset="0"/>
              <a:buChar char="•"/>
            </a:pPr>
            <a:r>
              <a:rPr lang="es-CL" sz="1800" dirty="0">
                <a:solidFill>
                  <a:srgbClr val="002060"/>
                </a:solidFill>
                <a:effectLst/>
                <a:latin typeface="Arial" panose="020B0604020202020204" pitchFamily="34" charset="0"/>
                <a:ea typeface="Arial" panose="020B0604020202020204" pitchFamily="34" charset="0"/>
              </a:rPr>
              <a:t>Otras comisiones previas </a:t>
            </a:r>
            <a:r>
              <a:rPr lang="es-CL" sz="1800" dirty="0">
                <a:solidFill>
                  <a:srgbClr val="002060"/>
                </a:solidFill>
                <a:latin typeface="Arial" panose="020B0604020202020204" pitchFamily="34" charset="0"/>
                <a:ea typeface="Arial" panose="020B0604020202020204" pitchFamily="34" charset="0"/>
              </a:rPr>
              <a:t>sirvieron de antecedente y base de este informe</a:t>
            </a:r>
            <a:endParaRPr lang="es-CL" sz="1800" dirty="0">
              <a:solidFill>
                <a:srgbClr val="002060"/>
              </a:solidFill>
              <a:effectLst/>
              <a:latin typeface="Arial" panose="020B0604020202020204" pitchFamily="34" charset="0"/>
              <a:ea typeface="Arial" panose="020B0604020202020204" pitchFamily="34" charset="0"/>
            </a:endParaRPr>
          </a:p>
          <a:p>
            <a:pPr marL="285750" indent="-285750" algn="l">
              <a:lnSpc>
                <a:spcPct val="107000"/>
              </a:lnSpc>
              <a:spcAft>
                <a:spcPts val="800"/>
              </a:spcAft>
              <a:buFont typeface="Arial" panose="020B0604020202020204" pitchFamily="34" charset="0"/>
              <a:buChar char="•"/>
            </a:pPr>
            <a:r>
              <a:rPr lang="es-CL" sz="1800" dirty="0">
                <a:solidFill>
                  <a:srgbClr val="002060"/>
                </a:solidFill>
                <a:latin typeface="Arial" panose="020B0604020202020204" pitchFamily="34" charset="0"/>
                <a:ea typeface="Arial" panose="020B0604020202020204" pitchFamily="34" charset="0"/>
              </a:rPr>
              <a:t>Política de Estado y romper inercias</a:t>
            </a:r>
          </a:p>
          <a:p>
            <a:pPr marL="285750" indent="-285750" algn="l">
              <a:lnSpc>
                <a:spcPct val="107000"/>
              </a:lnSpc>
              <a:spcAft>
                <a:spcPts val="800"/>
              </a:spcAft>
              <a:buFont typeface="Arial" panose="020B0604020202020204" pitchFamily="34" charset="0"/>
              <a:buChar char="•"/>
            </a:pPr>
            <a:r>
              <a:rPr lang="es-CL" sz="1800" dirty="0">
                <a:solidFill>
                  <a:srgbClr val="002060"/>
                </a:solidFill>
                <a:latin typeface="Arial" panose="020B0604020202020204" pitchFamily="34" charset="0"/>
                <a:ea typeface="Arial" panose="020B0604020202020204" pitchFamily="34" charset="0"/>
              </a:rPr>
              <a:t>Equilibrar mayor y mejor regulación con evitar excesiva burocratización, carga para continuidad de servicios y eficacia y eficiencia de bienes y servicios públicos</a:t>
            </a:r>
          </a:p>
          <a:p>
            <a:pPr algn="l"/>
            <a:endParaRPr lang="es-MX" sz="1800" b="0" i="0" u="none" strike="noStrike" baseline="0" dirty="0">
              <a:latin typeface="Times New Roman" panose="02020603050405020304" pitchFamily="18" charset="0"/>
            </a:endParaRPr>
          </a:p>
        </p:txBody>
      </p:sp>
      <p:sp>
        <p:nvSpPr>
          <p:cNvPr id="98" name="Google Shape;9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33865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algn="l"/>
            <a:r>
              <a:rPr lang="es-MX" sz="1800" b="0" i="0" u="none" strike="noStrike" baseline="0" dirty="0">
                <a:latin typeface="Times New Roman" panose="02020603050405020304" pitchFamily="18" charset="0"/>
              </a:rPr>
              <a:t>a) Identificar y efectuar un diagnóstico de las fortalezas, debilidades, oportunidades y amenazas en la relación de colaboración existente entre las IPSFL y el Estado;</a:t>
            </a:r>
          </a:p>
          <a:p>
            <a:pPr algn="l"/>
            <a:r>
              <a:rPr lang="es-MX" sz="1800" b="0" i="0" u="none" strike="noStrike" baseline="0" dirty="0">
                <a:latin typeface="Times New Roman" panose="02020603050405020304" pitchFamily="18" charset="0"/>
              </a:rPr>
              <a:t>b) Proponer al Ministerio mecanismos de fortalecimiento que aseguren una mayor eficacia y transparencia en la vinculación de las IPSFL con el Estado, </a:t>
            </a:r>
            <a:r>
              <a:rPr lang="es-MX" sz="1800" b="0" i="0" u="none" strike="noStrike" baseline="0" dirty="0" err="1">
                <a:latin typeface="Times New Roman" panose="02020603050405020304" pitchFamily="18" charset="0"/>
              </a:rPr>
              <a:t>qu</a:t>
            </a:r>
            <a:r>
              <a:rPr lang="es-MX" sz="1800" b="0" i="0" u="none" strike="noStrike" baseline="0" dirty="0">
                <a:latin typeface="Times New Roman" panose="02020603050405020304" pitchFamily="18" charset="0"/>
              </a:rPr>
              <a:t> faciliten el conocimiento por parte de la ciudadanía del uso de los fondos que se les entregan;</a:t>
            </a:r>
          </a:p>
          <a:p>
            <a:pPr algn="l"/>
            <a:r>
              <a:rPr lang="es-MX" sz="1800" b="0" i="0" u="none" strike="noStrike" baseline="0" dirty="0">
                <a:latin typeface="Times New Roman" panose="02020603050405020304" pitchFamily="18" charset="0"/>
              </a:rPr>
              <a:t>c) Proponer al Ministerio las modificaciones a los requisitos de gobernanza, transparencia </a:t>
            </a:r>
            <a:r>
              <a:rPr lang="es-CL" sz="1800" b="0" i="0" u="none" strike="noStrike" baseline="0" dirty="0">
                <a:latin typeface="Times New Roman" panose="02020603050405020304" pitchFamily="18" charset="0"/>
              </a:rPr>
              <a:t>financiera e integridad de IPSFL colaboradoras del Estado que resulten necesarias e idóneas para </a:t>
            </a:r>
            <a:r>
              <a:rPr lang="es-MX" sz="1800" b="0" i="0" u="none" strike="noStrike" baseline="0" dirty="0">
                <a:latin typeface="Times New Roman" panose="02020603050405020304" pitchFamily="18" charset="0"/>
              </a:rPr>
              <a:t>garantizar el adecuado uso de los recursos públicos;</a:t>
            </a:r>
          </a:p>
          <a:p>
            <a:pPr algn="l"/>
            <a:r>
              <a:rPr lang="es-MX" sz="1800" b="0" i="0" u="none" strike="noStrike" baseline="0" dirty="0">
                <a:latin typeface="Times New Roman" panose="02020603050405020304" pitchFamily="18" charset="0"/>
              </a:rPr>
              <a:t>d) Revisar y proponer al Ministerio modificaciones a los mecanismos de control y rendición de cuentas existentes respecto de los recursos públicos que se entreguen a las IPSFL, así como medidas para prevenir los conflictos de intereses, y</a:t>
            </a:r>
          </a:p>
          <a:p>
            <a:pPr algn="l"/>
            <a:r>
              <a:rPr lang="es-MX" sz="1800" b="0" i="0" u="none" strike="noStrike" baseline="0" dirty="0">
                <a:latin typeface="Times New Roman" panose="02020603050405020304" pitchFamily="18" charset="0"/>
              </a:rPr>
              <a:t>e) Proponer al Ministerio modificaciones al régimen existente de sanciones por el mal uso de los recursos públicos que se entreguen a las IPSFL.</a:t>
            </a:r>
          </a:p>
          <a:p>
            <a:pPr algn="l"/>
            <a:endParaRPr lang="es-MX" sz="1800" b="0" i="0" u="none" strike="noStrike" baseline="0" dirty="0">
              <a:latin typeface="Times New Roman" panose="02020603050405020304" pitchFamily="18" charset="0"/>
            </a:endParaRPr>
          </a:p>
          <a:p>
            <a:pPr algn="l"/>
            <a:endParaRPr lang="es-MX" sz="1800" b="0" i="0" u="none" strike="noStrike" baseline="0" dirty="0">
              <a:latin typeface="Times New Roman" panose="02020603050405020304" pitchFamily="18" charset="0"/>
            </a:endParaRPr>
          </a:p>
          <a:p>
            <a:pPr marL="285750" indent="-285750" algn="l">
              <a:lnSpc>
                <a:spcPct val="107000"/>
              </a:lnSpc>
              <a:spcAft>
                <a:spcPts val="800"/>
              </a:spcAft>
              <a:buFont typeface="Arial" panose="020B0604020202020204" pitchFamily="34" charset="0"/>
              <a:buChar char="•"/>
            </a:pPr>
            <a:r>
              <a:rPr lang="es-CL" sz="1800" dirty="0">
                <a:solidFill>
                  <a:srgbClr val="002060"/>
                </a:solidFill>
                <a:latin typeface="Arial" panose="020B0604020202020204" pitchFamily="34" charset="0"/>
                <a:ea typeface="Arial" panose="020B0604020202020204" pitchFamily="34" charset="0"/>
              </a:rPr>
              <a:t>Comisión en cifras: 45 días, 30 sesiones, 42 audiencias, 58 propuestas ciudadanas, 46 recomendaciones de políticas públicas</a:t>
            </a:r>
            <a:endParaRPr lang="es-CL" sz="1800" dirty="0">
              <a:solidFill>
                <a:srgbClr val="002060"/>
              </a:solidFill>
              <a:effectLst/>
              <a:latin typeface="Arial" panose="020B0604020202020204" pitchFamily="34" charset="0"/>
              <a:ea typeface="Arial" panose="020B0604020202020204" pitchFamily="34" charset="0"/>
            </a:endParaRPr>
          </a:p>
          <a:p>
            <a:pPr marL="285750" indent="-285750" algn="l">
              <a:lnSpc>
                <a:spcPct val="107000"/>
              </a:lnSpc>
              <a:spcAft>
                <a:spcPts val="800"/>
              </a:spcAft>
              <a:buFont typeface="Arial" panose="020B0604020202020204" pitchFamily="34" charset="0"/>
              <a:buChar char="•"/>
            </a:pPr>
            <a:r>
              <a:rPr lang="es-CL" sz="1800" dirty="0">
                <a:solidFill>
                  <a:srgbClr val="002060"/>
                </a:solidFill>
                <a:latin typeface="Arial" panose="020B0604020202020204" pitchFamily="34" charset="0"/>
                <a:ea typeface="Arial" panose="020B0604020202020204" pitchFamily="34" charset="0"/>
              </a:rPr>
              <a:t>Falta de impulso de modernización del Estado permanente – más que proactividad, reacción</a:t>
            </a:r>
          </a:p>
          <a:p>
            <a:pPr marL="285750" indent="-285750" algn="l">
              <a:lnSpc>
                <a:spcPct val="107000"/>
              </a:lnSpc>
              <a:spcAft>
                <a:spcPts val="800"/>
              </a:spcAft>
              <a:buFont typeface="Arial" panose="020B0604020202020204" pitchFamily="34" charset="0"/>
              <a:buChar char="•"/>
            </a:pPr>
            <a:r>
              <a:rPr lang="es-CL" sz="1800" dirty="0">
                <a:solidFill>
                  <a:srgbClr val="002060"/>
                </a:solidFill>
                <a:effectLst/>
                <a:latin typeface="Arial" panose="020B0604020202020204" pitchFamily="34" charset="0"/>
                <a:ea typeface="Arial" panose="020B0604020202020204" pitchFamily="34" charset="0"/>
              </a:rPr>
              <a:t>Otras comisiones previas </a:t>
            </a:r>
            <a:r>
              <a:rPr lang="es-CL" sz="1800" dirty="0">
                <a:solidFill>
                  <a:srgbClr val="002060"/>
                </a:solidFill>
                <a:latin typeface="Arial" panose="020B0604020202020204" pitchFamily="34" charset="0"/>
                <a:ea typeface="Arial" panose="020B0604020202020204" pitchFamily="34" charset="0"/>
              </a:rPr>
              <a:t>sirvieron de antecedente y base de este informe</a:t>
            </a:r>
            <a:endParaRPr lang="es-CL" sz="1800" dirty="0">
              <a:solidFill>
                <a:srgbClr val="002060"/>
              </a:solidFill>
              <a:effectLst/>
              <a:latin typeface="Arial" panose="020B0604020202020204" pitchFamily="34" charset="0"/>
              <a:ea typeface="Arial" panose="020B0604020202020204" pitchFamily="34" charset="0"/>
            </a:endParaRPr>
          </a:p>
          <a:p>
            <a:pPr marL="285750" indent="-285750" algn="l">
              <a:lnSpc>
                <a:spcPct val="107000"/>
              </a:lnSpc>
              <a:spcAft>
                <a:spcPts val="800"/>
              </a:spcAft>
              <a:buFont typeface="Arial" panose="020B0604020202020204" pitchFamily="34" charset="0"/>
              <a:buChar char="•"/>
            </a:pPr>
            <a:r>
              <a:rPr lang="es-CL" sz="1800" dirty="0">
                <a:solidFill>
                  <a:srgbClr val="002060"/>
                </a:solidFill>
                <a:latin typeface="Arial" panose="020B0604020202020204" pitchFamily="34" charset="0"/>
                <a:ea typeface="Arial" panose="020B0604020202020204" pitchFamily="34" charset="0"/>
              </a:rPr>
              <a:t>Política de Estado y romper inercias</a:t>
            </a:r>
          </a:p>
          <a:p>
            <a:pPr marL="285750" indent="-285750" algn="l">
              <a:lnSpc>
                <a:spcPct val="107000"/>
              </a:lnSpc>
              <a:spcAft>
                <a:spcPts val="800"/>
              </a:spcAft>
              <a:buFont typeface="Arial" panose="020B0604020202020204" pitchFamily="34" charset="0"/>
              <a:buChar char="•"/>
            </a:pPr>
            <a:r>
              <a:rPr lang="es-CL" sz="1800" dirty="0">
                <a:solidFill>
                  <a:srgbClr val="002060"/>
                </a:solidFill>
                <a:latin typeface="Arial" panose="020B0604020202020204" pitchFamily="34" charset="0"/>
                <a:ea typeface="Arial" panose="020B0604020202020204" pitchFamily="34" charset="0"/>
              </a:rPr>
              <a:t>Equilibrar mayor y mejor regulación con evitar excesiva burocratización, carga para continuidad de servicios y eficacia y eficiencia de bienes y servicios públicos</a:t>
            </a:r>
          </a:p>
          <a:p>
            <a:pPr algn="l"/>
            <a:endParaRPr lang="es-MX" sz="1800" b="0" i="0" u="none" strike="noStrike" baseline="0" dirty="0">
              <a:latin typeface="Times New Roman" panose="02020603050405020304" pitchFamily="18" charset="0"/>
            </a:endParaRPr>
          </a:p>
        </p:txBody>
      </p:sp>
      <p:sp>
        <p:nvSpPr>
          <p:cNvPr id="98" name="Google Shape;9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113649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8" name="Google Shape;9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53869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6" name="Google Shape;11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169538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5"/>
        <p:cNvGrpSpPr/>
        <p:nvPr/>
      </p:nvGrpSpPr>
      <p:grpSpPr>
        <a:xfrm>
          <a:off x="0" y="0"/>
          <a:ext cx="0" cy="0"/>
          <a:chOff x="0" y="0"/>
          <a:chExt cx="0" cy="0"/>
        </a:xfrm>
      </p:grpSpPr>
      <p:sp>
        <p:nvSpPr>
          <p:cNvPr id="16" name="Google Shape;16;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8"/>
        <p:cNvGrpSpPr/>
        <p:nvPr/>
      </p:nvGrpSpPr>
      <p:grpSpPr>
        <a:xfrm>
          <a:off x="0" y="0"/>
          <a:ext cx="0" cy="0"/>
          <a:chOff x="0" y="0"/>
          <a:chExt cx="0" cy="0"/>
        </a:xfrm>
      </p:grpSpPr>
      <p:sp>
        <p:nvSpPr>
          <p:cNvPr id="79" name="Google Shape;79;p1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Diapositiva de título" type="title">
  <p:cSld name="Diapositiva de título">
    <p:spTree>
      <p:nvGrpSpPr>
        <p:cNvPr id="1" name="Shape 21"/>
        <p:cNvGrpSpPr/>
        <p:nvPr/>
      </p:nvGrpSpPr>
      <p:grpSpPr>
        <a:xfrm>
          <a:off x="0" y="0"/>
          <a:ext cx="0" cy="0"/>
          <a:chOff x="0" y="0"/>
          <a:chExt cx="0" cy="0"/>
        </a:xfrm>
      </p:grpSpPr>
      <p:sp>
        <p:nvSpPr>
          <p:cNvPr id="22" name="Google Shape;22;p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 name="Google Shape;24;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L"/>
              <a:t>‹Nº›</a:t>
            </a:fld>
            <a:endParaRPr/>
          </a:p>
        </p:txBody>
      </p:sp>
    </p:spTree>
    <p:extLst>
      <p:ext uri="{BB962C8B-B14F-4D97-AF65-F5344CB8AC3E}">
        <p14:creationId xmlns:p14="http://schemas.microsoft.com/office/powerpoint/2010/main" val="8501289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7"/>
        <p:cNvGrpSpPr/>
        <p:nvPr/>
      </p:nvGrpSpPr>
      <p:grpSpPr>
        <a:xfrm>
          <a:off x="0" y="0"/>
          <a:ext cx="0" cy="0"/>
          <a:chOff x="0" y="0"/>
          <a:chExt cx="0" cy="0"/>
        </a:xfrm>
      </p:grpSpPr>
      <p:sp>
        <p:nvSpPr>
          <p:cNvPr id="28" name="Google Shape;28;p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0"/>
        <p:cNvGrpSpPr/>
        <p:nvPr/>
      </p:nvGrpSpPr>
      <p:grpSpPr>
        <a:xfrm>
          <a:off x="0" y="0"/>
          <a:ext cx="0" cy="0"/>
          <a:chOff x="0" y="0"/>
          <a:chExt cx="0" cy="0"/>
        </a:xfrm>
      </p:grpSpPr>
      <p:sp>
        <p:nvSpPr>
          <p:cNvPr id="41" name="Google Shape;41;p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54"/>
        <p:cNvGrpSpPr/>
        <p:nvPr/>
      </p:nvGrpSpPr>
      <p:grpSpPr>
        <a:xfrm>
          <a:off x="0" y="0"/>
          <a:ext cx="0" cy="0"/>
          <a:chOff x="0" y="0"/>
          <a:chExt cx="0" cy="0"/>
        </a:xfrm>
      </p:grpSpPr>
      <p:sp>
        <p:nvSpPr>
          <p:cNvPr id="55" name="Google Shape;55;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8"/>
        <p:cNvGrpSpPr/>
        <p:nvPr/>
      </p:nvGrpSpPr>
      <p:grpSpPr>
        <a:xfrm>
          <a:off x="0" y="0"/>
          <a:ext cx="0" cy="0"/>
          <a:chOff x="0" y="0"/>
          <a:chExt cx="0" cy="0"/>
        </a:xfrm>
      </p:grpSpPr>
      <p:sp>
        <p:nvSpPr>
          <p:cNvPr id="59" name="Google Shape;59;p1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5"/>
        <p:cNvGrpSpPr/>
        <p:nvPr/>
      </p:nvGrpSpPr>
      <p:grpSpPr>
        <a:xfrm>
          <a:off x="0" y="0"/>
          <a:ext cx="0" cy="0"/>
          <a:chOff x="0" y="0"/>
          <a:chExt cx="0" cy="0"/>
        </a:xfrm>
      </p:grpSpPr>
      <p:sp>
        <p:nvSpPr>
          <p:cNvPr id="66" name="Google Shape;66;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3"/>
          <p:cNvSpPr>
            <a:spLocks noGrp="1"/>
          </p:cNvSpPr>
          <p:nvPr>
            <p:ph type="pic" idx="2"/>
          </p:nvPr>
        </p:nvSpPr>
        <p:spPr>
          <a:xfrm>
            <a:off x="5183188" y="987425"/>
            <a:ext cx="6172200" cy="4873625"/>
          </a:xfrm>
          <a:prstGeom prst="rect">
            <a:avLst/>
          </a:prstGeom>
          <a:noFill/>
          <a:ln>
            <a:noFill/>
          </a:ln>
        </p:spPr>
      </p:sp>
      <p:sp>
        <p:nvSpPr>
          <p:cNvPr id="68" name="Google Shape;68;p1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2"/>
        <p:cNvGrpSpPr/>
        <p:nvPr/>
      </p:nvGrpSpPr>
      <p:grpSpPr>
        <a:xfrm>
          <a:off x="0" y="0"/>
          <a:ext cx="0" cy="0"/>
          <a:chOff x="0" y="0"/>
          <a:chExt cx="0" cy="0"/>
        </a:xfrm>
      </p:grpSpPr>
      <p:sp>
        <p:nvSpPr>
          <p:cNvPr id="73" name="Google Shape;73;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L"/>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14.png"/><Relationship Id="rId7" Type="http://schemas.microsoft.com/office/2007/relationships/hdphoto" Target="../media/hdphoto1.wdp"/><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svg"/><Relationship Id="rId7" Type="http://schemas.openxmlformats.org/officeDocument/2006/relationships/image" Target="../media/image26.svg"/><Relationship Id="rId12" Type="http://schemas.openxmlformats.org/officeDocument/2006/relationships/image" Target="../media/image31.png"/><Relationship Id="rId2" Type="http://schemas.openxmlformats.org/officeDocument/2006/relationships/image" Target="../media/image21.png"/><Relationship Id="rId1" Type="http://schemas.openxmlformats.org/officeDocument/2006/relationships/slideLayout" Target="../slideLayouts/slideLayout11.xml"/><Relationship Id="rId6" Type="http://schemas.openxmlformats.org/officeDocument/2006/relationships/image" Target="../media/image25.png"/><Relationship Id="rId11" Type="http://schemas.openxmlformats.org/officeDocument/2006/relationships/image" Target="../media/image30.svg"/><Relationship Id="rId5" Type="http://schemas.openxmlformats.org/officeDocument/2006/relationships/image" Target="../media/image24.sv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sv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p:nvPr/>
        </p:nvSpPr>
        <p:spPr>
          <a:xfrm>
            <a:off x="0" y="6513095"/>
            <a:ext cx="12192000" cy="344905"/>
          </a:xfrm>
          <a:prstGeom prst="rect">
            <a:avLst/>
          </a:prstGeom>
          <a:solidFill>
            <a:srgbClr val="217DE2"/>
          </a:solidFill>
          <a:ln w="12700" cap="flat" cmpd="sng">
            <a:solidFill>
              <a:srgbClr val="217DE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0" name="Google Shape;90;p1"/>
          <p:cNvSpPr/>
          <p:nvPr/>
        </p:nvSpPr>
        <p:spPr>
          <a:xfrm>
            <a:off x="0" y="-51334"/>
            <a:ext cx="12192000" cy="344905"/>
          </a:xfrm>
          <a:prstGeom prst="rect">
            <a:avLst/>
          </a:prstGeom>
          <a:solidFill>
            <a:srgbClr val="217DE2"/>
          </a:solidFill>
          <a:ln w="12700" cap="flat" cmpd="sng">
            <a:solidFill>
              <a:srgbClr val="217DE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1" name="Google Shape;91;p1"/>
          <p:cNvSpPr/>
          <p:nvPr/>
        </p:nvSpPr>
        <p:spPr>
          <a:xfrm rot="-5400000">
            <a:off x="-3276200" y="3224863"/>
            <a:ext cx="6909337" cy="356937"/>
          </a:xfrm>
          <a:prstGeom prst="rect">
            <a:avLst/>
          </a:prstGeom>
          <a:solidFill>
            <a:srgbClr val="217DE2"/>
          </a:solidFill>
          <a:ln w="12700" cap="flat" cmpd="sng">
            <a:solidFill>
              <a:srgbClr val="217DE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2" name="Google Shape;92;p1"/>
          <p:cNvSpPr/>
          <p:nvPr/>
        </p:nvSpPr>
        <p:spPr>
          <a:xfrm rot="-5400000">
            <a:off x="8564881" y="3230880"/>
            <a:ext cx="6909335" cy="344906"/>
          </a:xfrm>
          <a:prstGeom prst="rect">
            <a:avLst/>
          </a:prstGeom>
          <a:solidFill>
            <a:srgbClr val="217DE2"/>
          </a:solidFill>
          <a:ln w="12700" cap="flat" cmpd="sng">
            <a:solidFill>
              <a:srgbClr val="217DE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3" name="Google Shape;93;p1"/>
          <p:cNvSpPr txBox="1"/>
          <p:nvPr/>
        </p:nvSpPr>
        <p:spPr>
          <a:xfrm>
            <a:off x="2413147" y="2276701"/>
            <a:ext cx="7197291" cy="1876985"/>
          </a:xfrm>
          <a:prstGeom prst="rect">
            <a:avLst/>
          </a:prstGeom>
          <a:noFill/>
          <a:ln>
            <a:noFill/>
          </a:ln>
        </p:spPr>
        <p:txBody>
          <a:bodyPr spcFirstLastPara="1" wrap="square" lIns="91425" tIns="91425" rIns="91425" bIns="91425" anchor="t" anchorCtr="0">
            <a:noAutofit/>
          </a:bodyPr>
          <a:lstStyle/>
          <a:p>
            <a:pPr algn="ctr">
              <a:lnSpc>
                <a:spcPct val="90000"/>
              </a:lnSpc>
              <a:spcBef>
                <a:spcPts val="1000"/>
              </a:spcBef>
              <a:buClr>
                <a:srgbClr val="FFFFFF"/>
              </a:buClr>
              <a:buSzPts val="2400"/>
            </a:pPr>
            <a:endParaRPr lang="es-ES" dirty="0">
              <a:latin typeface="Calibri" panose="020F0502020204030204" pitchFamily="34" charset="0"/>
              <a:cs typeface="Calibri" panose="020F0502020204030204" pitchFamily="34" charset="0"/>
            </a:endParaRPr>
          </a:p>
          <a:p>
            <a:pPr algn="ctr">
              <a:lnSpc>
                <a:spcPct val="90000"/>
              </a:lnSpc>
              <a:spcBef>
                <a:spcPts val="1000"/>
              </a:spcBef>
              <a:buSzPts val="2400"/>
            </a:pPr>
            <a:r>
              <a:rPr lang="es-ES" sz="4000" b="1" dirty="0">
                <a:solidFill>
                  <a:srgbClr val="217DE2"/>
                </a:solidFill>
                <a:latin typeface="Arial" panose="020B0604020202020204" pitchFamily="34" charset="0"/>
                <a:cs typeface="Arial" panose="020B0604020202020204" pitchFamily="34" charset="0"/>
              </a:rPr>
              <a:t>Mapa de las Organizaciones de la Sociedad Civil 2023</a:t>
            </a:r>
          </a:p>
        </p:txBody>
      </p:sp>
      <p:pic>
        <p:nvPicPr>
          <p:cNvPr id="4" name="Imagen 3">
            <a:extLst>
              <a:ext uri="{FF2B5EF4-FFF2-40B4-BE49-F238E27FC236}">
                <a16:creationId xmlns:a16="http://schemas.microsoft.com/office/drawing/2014/main" id="{0FE4BF92-09F8-32BF-D1A3-31989046E9A2}"/>
              </a:ext>
            </a:extLst>
          </p:cNvPr>
          <p:cNvPicPr>
            <a:picLocks noChangeAspect="1"/>
          </p:cNvPicPr>
          <p:nvPr/>
        </p:nvPicPr>
        <p:blipFill>
          <a:blip r:embed="rId3"/>
          <a:stretch>
            <a:fillRect/>
          </a:stretch>
        </p:blipFill>
        <p:spPr>
          <a:xfrm>
            <a:off x="9462655" y="784428"/>
            <a:ext cx="1967345" cy="656445"/>
          </a:xfrm>
          <a:prstGeom prst="rect">
            <a:avLst/>
          </a:prstGeom>
        </p:spPr>
      </p:pic>
      <p:pic>
        <p:nvPicPr>
          <p:cNvPr id="3" name="Imagen 2">
            <a:extLst>
              <a:ext uri="{FF2B5EF4-FFF2-40B4-BE49-F238E27FC236}">
                <a16:creationId xmlns:a16="http://schemas.microsoft.com/office/drawing/2014/main" id="{AC275898-ECFA-BB4A-9068-83387D7E1B07}"/>
              </a:ext>
            </a:extLst>
          </p:cNvPr>
          <p:cNvPicPr>
            <a:picLocks noChangeAspect="1"/>
          </p:cNvPicPr>
          <p:nvPr/>
        </p:nvPicPr>
        <p:blipFill>
          <a:blip r:embed="rId4"/>
          <a:stretch>
            <a:fillRect/>
          </a:stretch>
        </p:blipFill>
        <p:spPr>
          <a:xfrm>
            <a:off x="665571" y="4989514"/>
            <a:ext cx="2490608" cy="1129998"/>
          </a:xfrm>
          <a:prstGeom prst="rect">
            <a:avLst/>
          </a:prstGeom>
        </p:spPr>
      </p:pic>
      <p:cxnSp>
        <p:nvCxnSpPr>
          <p:cNvPr id="9" name="Google Shape;95;p1">
            <a:extLst>
              <a:ext uri="{FF2B5EF4-FFF2-40B4-BE49-F238E27FC236}">
                <a16:creationId xmlns:a16="http://schemas.microsoft.com/office/drawing/2014/main" id="{C2D101FF-6530-470A-99C9-69083634D7E7}"/>
              </a:ext>
            </a:extLst>
          </p:cNvPr>
          <p:cNvCxnSpPr/>
          <p:nvPr/>
        </p:nvCxnSpPr>
        <p:spPr>
          <a:xfrm>
            <a:off x="5219407" y="4168583"/>
            <a:ext cx="1857677" cy="0"/>
          </a:xfrm>
          <a:prstGeom prst="straightConnector1">
            <a:avLst/>
          </a:prstGeom>
          <a:noFill/>
          <a:ln w="9525" cap="flat" cmpd="sng">
            <a:solidFill>
              <a:srgbClr val="217DE3"/>
            </a:solidFill>
            <a:prstDash val="solid"/>
            <a:miter lim="800000"/>
            <a:headEnd type="none" w="sm" len="sm"/>
            <a:tailEnd type="none" w="sm" len="sm"/>
          </a:ln>
        </p:spPr>
      </p:cxnSp>
      <p:sp>
        <p:nvSpPr>
          <p:cNvPr id="11" name="CuadroTexto 10">
            <a:extLst>
              <a:ext uri="{FF2B5EF4-FFF2-40B4-BE49-F238E27FC236}">
                <a16:creationId xmlns:a16="http://schemas.microsoft.com/office/drawing/2014/main" id="{E3ED3C2C-E83A-42EB-B6D7-815994BD9E6D}"/>
              </a:ext>
            </a:extLst>
          </p:cNvPr>
          <p:cNvSpPr txBox="1"/>
          <p:nvPr/>
        </p:nvSpPr>
        <p:spPr>
          <a:xfrm>
            <a:off x="3058175" y="4369812"/>
            <a:ext cx="6101254" cy="286232"/>
          </a:xfrm>
          <a:prstGeom prst="rect">
            <a:avLst/>
          </a:prstGeom>
          <a:noFill/>
        </p:spPr>
        <p:txBody>
          <a:bodyPr wrap="square">
            <a:spAutoFit/>
          </a:bodyPr>
          <a:lstStyle/>
          <a:p>
            <a:pPr algn="ctr">
              <a:lnSpc>
                <a:spcPct val="90000"/>
              </a:lnSpc>
              <a:spcBef>
                <a:spcPts val="1000"/>
              </a:spcBef>
              <a:buSzPts val="2400"/>
            </a:pPr>
            <a:r>
              <a:rPr lang="es-ES" dirty="0">
                <a:latin typeface="Arial" panose="020B0604020202020204" pitchFamily="34" charset="0"/>
                <a:ea typeface="Calibri" panose="020F0502020204030204" pitchFamily="34" charset="0"/>
                <a:cs typeface="Arial" panose="020B0604020202020204" pitchFamily="34" charset="0"/>
              </a:rPr>
              <a:t>21</a:t>
            </a:r>
            <a:r>
              <a:rPr lang="es-ES" sz="1400" dirty="0">
                <a:effectLst/>
                <a:latin typeface="Arial" panose="020B0604020202020204" pitchFamily="34" charset="0"/>
                <a:ea typeface="Calibri" panose="020F0502020204030204" pitchFamily="34" charset="0"/>
                <a:cs typeface="Arial" panose="020B0604020202020204" pitchFamily="34" charset="0"/>
              </a:rPr>
              <a:t> de agosto 2024</a:t>
            </a:r>
            <a:endParaRPr lang="es-ES" sz="1800" i="0" u="none" strike="noStrike" cap="none" dirty="0">
              <a:solidFill>
                <a:srgbClr val="217DE2"/>
              </a:solidFill>
              <a:latin typeface="Arial" panose="020B0604020202020204" pitchFamily="34" charset="0"/>
              <a:ea typeface="Calibri" panose="020F0502020204030204" pitchFamily="34" charset="0"/>
              <a:cs typeface="Arial" panose="020B0604020202020204" pitchFamily="34" charset="0"/>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2" name="Google Shape;109;p3">
            <a:extLst>
              <a:ext uri="{FF2B5EF4-FFF2-40B4-BE49-F238E27FC236}">
                <a16:creationId xmlns:a16="http://schemas.microsoft.com/office/drawing/2014/main" id="{C964DFC0-E79B-6B5D-A1ED-A56F6E2B92DD}"/>
              </a:ext>
            </a:extLst>
          </p:cNvPr>
          <p:cNvSpPr/>
          <p:nvPr/>
        </p:nvSpPr>
        <p:spPr>
          <a:xfrm>
            <a:off x="397738" y="-242"/>
            <a:ext cx="2791797" cy="1920240"/>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0" name="Google Shape;110;p3"/>
          <p:cNvSpPr/>
          <p:nvPr/>
        </p:nvSpPr>
        <p:spPr>
          <a:xfrm>
            <a:off x="0" y="6513095"/>
            <a:ext cx="12192000" cy="344905"/>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3" name="Google Shape;113;p3"/>
          <p:cNvSpPr txBox="1"/>
          <p:nvPr/>
        </p:nvSpPr>
        <p:spPr>
          <a:xfrm>
            <a:off x="494000" y="744874"/>
            <a:ext cx="2599272" cy="95764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indent="0">
              <a:lnSpc>
                <a:spcPct val="90000"/>
              </a:lnSpc>
              <a:spcBef>
                <a:spcPts val="1000"/>
              </a:spcBef>
              <a:buClr>
                <a:srgbClr val="FFFFFF"/>
              </a:buClr>
              <a:buSzPts val="2400"/>
              <a:buFont typeface="Nunito Sans"/>
              <a:buNone/>
              <a:defRPr sz="2400" b="1">
                <a:solidFill>
                  <a:schemeClr val="lt1"/>
                </a:solidFill>
              </a:defRPr>
            </a:lvl1pPr>
          </a:lstStyle>
          <a:p>
            <a:pPr algn="ctr"/>
            <a:r>
              <a:rPr lang="es-ES" dirty="0">
                <a:solidFill>
                  <a:schemeClr val="bg1"/>
                </a:solidFill>
                <a:latin typeface="Arial" panose="020B0604020202020204" pitchFamily="34" charset="0"/>
                <a:cs typeface="Arial" panose="020B0604020202020204" pitchFamily="34" charset="0"/>
              </a:rPr>
              <a:t>Un aporte a la transparencia</a:t>
            </a:r>
          </a:p>
          <a:p>
            <a:endParaRPr lang="es-ES" dirty="0">
              <a:solidFill>
                <a:schemeClr val="bg1"/>
              </a:solidFill>
              <a:latin typeface="Calibri" panose="020F0502020204030204" pitchFamily="34" charset="0"/>
              <a:cs typeface="Calibri" panose="020F0502020204030204" pitchFamily="34" charset="0"/>
            </a:endParaRPr>
          </a:p>
        </p:txBody>
      </p:sp>
      <p:sp>
        <p:nvSpPr>
          <p:cNvPr id="5" name="CuadroTexto 4">
            <a:extLst>
              <a:ext uri="{FF2B5EF4-FFF2-40B4-BE49-F238E27FC236}">
                <a16:creationId xmlns:a16="http://schemas.microsoft.com/office/drawing/2014/main" id="{5124EB35-CFE1-49F1-AA9F-5CFC2CCAF079}"/>
              </a:ext>
            </a:extLst>
          </p:cNvPr>
          <p:cNvSpPr txBox="1"/>
          <p:nvPr/>
        </p:nvSpPr>
        <p:spPr>
          <a:xfrm>
            <a:off x="3675928" y="1059120"/>
            <a:ext cx="3500727" cy="5570756"/>
          </a:xfrm>
          <a:prstGeom prst="rect">
            <a:avLst/>
          </a:prstGeom>
          <a:noFill/>
        </p:spPr>
        <p:txBody>
          <a:bodyPr wrap="square" rtlCol="0">
            <a:spAutoFit/>
          </a:bodyPr>
          <a:lstStyle/>
          <a:p>
            <a:endParaRPr lang="es-CL" sz="1800" dirty="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endParaRPr>
          </a:p>
          <a:p>
            <a:r>
              <a:rPr lang="es-CL" sz="18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El Mapa de las Organizaciones de la Sociedad Civil busca </a:t>
            </a:r>
          </a:p>
          <a:p>
            <a:endParaRPr lang="es-CL" sz="1800" dirty="0">
              <a:effectLst/>
              <a:latin typeface="Arial" panose="020B0604020202020204" pitchFamily="34" charset="0"/>
              <a:ea typeface="Calibri" panose="020F0502020204030204" pitchFamily="34" charset="0"/>
              <a:cs typeface="Arial" panose="020B0604020202020204" pitchFamily="34" charset="0"/>
            </a:endParaRPr>
          </a:p>
          <a:p>
            <a:pPr marL="342900" indent="-342900">
              <a:buAutoNum type="arabicPeriod"/>
            </a:pPr>
            <a:r>
              <a:rPr lang="es-CL" sz="1800" dirty="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S</a:t>
            </a:r>
            <a:r>
              <a:rPr lang="es-CL" sz="18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er un </a:t>
            </a:r>
            <a:r>
              <a:rPr lang="es-CL" sz="1800" b="1" dirty="0">
                <a:solidFill>
                  <a:srgbClr val="217DE2"/>
                </a:solidFill>
                <a:effectLst/>
                <a:latin typeface="Arial" panose="020B0604020202020204" pitchFamily="34" charset="0"/>
                <a:ea typeface="Calibri" panose="020F0502020204030204" pitchFamily="34" charset="0"/>
                <a:cs typeface="Arial" panose="020B0604020202020204" pitchFamily="34" charset="0"/>
              </a:rPr>
              <a:t>aporte a la transparencia pública</a:t>
            </a:r>
            <a:r>
              <a:rPr lang="es-CL" sz="1800" dirty="0">
                <a:effectLst/>
                <a:latin typeface="Arial" panose="020B0604020202020204" pitchFamily="34" charset="0"/>
                <a:ea typeface="Calibri" panose="020F0502020204030204" pitchFamily="34" charset="0"/>
                <a:cs typeface="Arial" panose="020B0604020202020204" pitchFamily="34" charset="0"/>
              </a:rPr>
              <a:t>, </a:t>
            </a:r>
            <a:r>
              <a:rPr lang="es-CL" sz="18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proporcionando información actualizada sobre la existencia y actividad que desarrollan las OSC.</a:t>
            </a:r>
          </a:p>
          <a:p>
            <a:pPr marL="342900" indent="-342900">
              <a:buAutoNum type="arabicPeriod"/>
            </a:pPr>
            <a:endParaRPr lang="es-CL" sz="18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endParaRPr>
          </a:p>
          <a:p>
            <a:pPr marL="342900" indent="-342900">
              <a:buAutoNum type="arabicPeriod"/>
            </a:pPr>
            <a:r>
              <a:rPr lang="es-CL" sz="18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Proporcionar una herramienta concreta para </a:t>
            </a:r>
            <a:r>
              <a:rPr lang="es-CL" sz="1800" b="1" dirty="0">
                <a:solidFill>
                  <a:srgbClr val="217DE2"/>
                </a:solidFill>
                <a:effectLst/>
                <a:latin typeface="Arial" panose="020B0604020202020204" pitchFamily="34" charset="0"/>
                <a:ea typeface="Calibri" panose="020F0502020204030204" pitchFamily="34" charset="0"/>
                <a:cs typeface="Arial" panose="020B0604020202020204" pitchFamily="34" charset="0"/>
              </a:rPr>
              <a:t>promover la </a:t>
            </a:r>
            <a:r>
              <a:rPr lang="es-CL" sz="1800" b="1"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colaboración </a:t>
            </a:r>
            <a:r>
              <a:rPr lang="es-CL" sz="18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entre las organizaciones y entre el sector público con la sociedad civil.</a:t>
            </a:r>
          </a:p>
          <a:p>
            <a:endParaRPr lang="es-CL" sz="18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endParaRPr>
          </a:p>
          <a:p>
            <a:endParaRPr lang="es-CL" sz="1800" dirty="0">
              <a:latin typeface="Arial" panose="020B0604020202020204" pitchFamily="34" charset="0"/>
              <a:ea typeface="Calibri" panose="020F0502020204030204" pitchFamily="34" charset="0"/>
              <a:cs typeface="Arial" panose="020B0604020202020204" pitchFamily="34" charset="0"/>
            </a:endParaRPr>
          </a:p>
          <a:p>
            <a:endParaRPr lang="es-CL" dirty="0">
              <a:latin typeface="Arial" panose="020B0604020202020204" pitchFamily="34" charset="0"/>
              <a:cs typeface="Arial" panose="020B0604020202020204" pitchFamily="34" charset="0"/>
            </a:endParaRPr>
          </a:p>
        </p:txBody>
      </p:sp>
      <p:pic>
        <p:nvPicPr>
          <p:cNvPr id="7" name="Imagen 6">
            <a:extLst>
              <a:ext uri="{FF2B5EF4-FFF2-40B4-BE49-F238E27FC236}">
                <a16:creationId xmlns:a16="http://schemas.microsoft.com/office/drawing/2014/main" id="{D0358DF3-D181-4BDA-90C8-B5C8A128C801}"/>
              </a:ext>
            </a:extLst>
          </p:cNvPr>
          <p:cNvPicPr>
            <a:picLocks noChangeAspect="1"/>
          </p:cNvPicPr>
          <p:nvPr/>
        </p:nvPicPr>
        <p:blipFill>
          <a:blip r:embed="rId3"/>
          <a:stretch>
            <a:fillRect/>
          </a:stretch>
        </p:blipFill>
        <p:spPr>
          <a:xfrm>
            <a:off x="7701258" y="1223695"/>
            <a:ext cx="3804375" cy="47122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Google Shape;89;p1">
            <a:extLst>
              <a:ext uri="{FF2B5EF4-FFF2-40B4-BE49-F238E27FC236}">
                <a16:creationId xmlns:a16="http://schemas.microsoft.com/office/drawing/2014/main" id="{4AAFCD52-E962-0C6C-9F3B-1E9FE5F08E6A}"/>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l="38130"/>
          <a:stretch/>
        </p:blipFill>
        <p:spPr>
          <a:xfrm>
            <a:off x="686367" y="5208079"/>
            <a:ext cx="1812215" cy="1087534"/>
          </a:xfrm>
          <a:prstGeom prst="rect">
            <a:avLst/>
          </a:prstGeom>
          <a:noFill/>
          <a:ln>
            <a:noFill/>
          </a:ln>
        </p:spPr>
      </p:pic>
    </p:spTree>
    <p:extLst>
      <p:ext uri="{BB962C8B-B14F-4D97-AF65-F5344CB8AC3E}">
        <p14:creationId xmlns:p14="http://schemas.microsoft.com/office/powerpoint/2010/main" val="35609360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7"/>
          <p:cNvSpPr/>
          <p:nvPr/>
        </p:nvSpPr>
        <p:spPr>
          <a:xfrm rot="16200000">
            <a:off x="2981062" y="-2309804"/>
            <a:ext cx="6219526" cy="11483785"/>
          </a:xfrm>
          <a:prstGeom prst="rect">
            <a:avLst/>
          </a:prstGeom>
          <a:solidFill>
            <a:srgbClr val="217DE2"/>
          </a:solidFill>
          <a:ln w="12700" cap="flat" cmpd="sng">
            <a:solidFill>
              <a:srgbClr val="217DE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21" name="Google Shape;121;p17"/>
          <p:cNvCxnSpPr/>
          <p:nvPr/>
        </p:nvCxnSpPr>
        <p:spPr>
          <a:xfrm>
            <a:off x="1479440" y="4015412"/>
            <a:ext cx="1857677" cy="0"/>
          </a:xfrm>
          <a:prstGeom prst="straightConnector1">
            <a:avLst/>
          </a:prstGeom>
          <a:noFill/>
          <a:ln w="9525" cap="flat" cmpd="sng">
            <a:solidFill>
              <a:srgbClr val="217DE3"/>
            </a:solidFill>
            <a:prstDash val="solid"/>
            <a:miter lim="800000"/>
            <a:headEnd type="none" w="sm" len="sm"/>
            <a:tailEnd type="none" w="sm" len="sm"/>
          </a:ln>
        </p:spPr>
      </p:cxnSp>
      <p:sp>
        <p:nvSpPr>
          <p:cNvPr id="123" name="Google Shape;123;p17"/>
          <p:cNvSpPr txBox="1"/>
          <p:nvPr/>
        </p:nvSpPr>
        <p:spPr>
          <a:xfrm>
            <a:off x="1341140" y="2828731"/>
            <a:ext cx="9220029" cy="1052845"/>
          </a:xfrm>
          <a:prstGeom prst="rect">
            <a:avLst/>
          </a:prstGeom>
          <a:noFill/>
          <a:ln>
            <a:noFill/>
          </a:ln>
        </p:spPr>
        <p:txBody>
          <a:bodyPr spcFirstLastPara="1" wrap="square" lIns="91425" tIns="91425" rIns="91425" bIns="91425" anchor="t" anchorCtr="0">
            <a:noAutofit/>
          </a:bodyPr>
          <a:lstStyle/>
          <a:p>
            <a:pPr>
              <a:lnSpc>
                <a:spcPct val="90000"/>
              </a:lnSpc>
              <a:spcBef>
                <a:spcPts val="1000"/>
              </a:spcBef>
              <a:buClr>
                <a:srgbClr val="FFFFFF"/>
              </a:buClr>
              <a:buSzPts val="2400"/>
            </a:pPr>
            <a:r>
              <a:rPr lang="es-CL" sz="4000" b="1" dirty="0">
                <a:solidFill>
                  <a:schemeClr val="lt1"/>
                </a:solidFill>
              </a:rPr>
              <a:t>Metodología</a:t>
            </a:r>
          </a:p>
        </p:txBody>
      </p:sp>
      <p:pic>
        <p:nvPicPr>
          <p:cNvPr id="4" name="Imagen 3">
            <a:extLst>
              <a:ext uri="{FF2B5EF4-FFF2-40B4-BE49-F238E27FC236}">
                <a16:creationId xmlns:a16="http://schemas.microsoft.com/office/drawing/2014/main" id="{B8D6F29E-950E-1C16-DD3E-1190DD928D3D}"/>
              </a:ext>
            </a:extLst>
          </p:cNvPr>
          <p:cNvPicPr>
            <a:picLocks noChangeAspect="1"/>
          </p:cNvPicPr>
          <p:nvPr/>
        </p:nvPicPr>
        <p:blipFill>
          <a:blip r:embed="rId3"/>
          <a:stretch>
            <a:fillRect/>
          </a:stretch>
        </p:blipFill>
        <p:spPr>
          <a:xfrm>
            <a:off x="9594937" y="778981"/>
            <a:ext cx="1947797" cy="649922"/>
          </a:xfrm>
          <a:prstGeom prst="rect">
            <a:avLst/>
          </a:prstGeom>
        </p:spPr>
      </p:pic>
    </p:spTree>
    <p:extLst>
      <p:ext uri="{BB962C8B-B14F-4D97-AF65-F5344CB8AC3E}">
        <p14:creationId xmlns:p14="http://schemas.microsoft.com/office/powerpoint/2010/main" val="35853061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3" name="Google Shape;109;p3">
            <a:extLst>
              <a:ext uri="{FF2B5EF4-FFF2-40B4-BE49-F238E27FC236}">
                <a16:creationId xmlns:a16="http://schemas.microsoft.com/office/drawing/2014/main" id="{5B8B0859-C8FA-3BB6-37C9-65B152CAF424}"/>
              </a:ext>
            </a:extLst>
          </p:cNvPr>
          <p:cNvSpPr/>
          <p:nvPr/>
        </p:nvSpPr>
        <p:spPr>
          <a:xfrm>
            <a:off x="397738" y="-242"/>
            <a:ext cx="2791797" cy="1920240"/>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0" name="Google Shape;110;p3"/>
          <p:cNvSpPr/>
          <p:nvPr/>
        </p:nvSpPr>
        <p:spPr>
          <a:xfrm>
            <a:off x="0" y="6513095"/>
            <a:ext cx="12192000" cy="344905"/>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3" name="Google Shape;113;p3"/>
          <p:cNvSpPr txBox="1"/>
          <p:nvPr/>
        </p:nvSpPr>
        <p:spPr>
          <a:xfrm>
            <a:off x="767293" y="702111"/>
            <a:ext cx="2052686" cy="95764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indent="0">
              <a:lnSpc>
                <a:spcPct val="90000"/>
              </a:lnSpc>
              <a:spcBef>
                <a:spcPts val="1000"/>
              </a:spcBef>
              <a:buClr>
                <a:srgbClr val="FFFFFF"/>
              </a:buClr>
              <a:buSzPts val="2400"/>
              <a:buFont typeface="Nunito Sans"/>
              <a:buNone/>
              <a:defRPr sz="2400" b="1">
                <a:solidFill>
                  <a:schemeClr val="lt1"/>
                </a:solidFill>
              </a:defRPr>
            </a:lvl1pPr>
          </a:lstStyle>
          <a:p>
            <a:pPr algn="ctr"/>
            <a:r>
              <a:rPr lang="es-ES" dirty="0">
                <a:solidFill>
                  <a:schemeClr val="bg1"/>
                </a:solidFill>
                <a:latin typeface="Arial" panose="020B0604020202020204" pitchFamily="34" charset="0"/>
                <a:cs typeface="Arial" panose="020B0604020202020204" pitchFamily="34" charset="0"/>
              </a:rPr>
              <a:t>Definición de OSC</a:t>
            </a:r>
          </a:p>
          <a:p>
            <a:endParaRPr lang="es-ES" dirty="0">
              <a:solidFill>
                <a:schemeClr val="bg1"/>
              </a:solidFill>
              <a:latin typeface="Calibri" panose="020F0502020204030204" pitchFamily="34" charset="0"/>
              <a:cs typeface="Calibri" panose="020F0502020204030204" pitchFamily="34" charset="0"/>
            </a:endParaRPr>
          </a:p>
        </p:txBody>
      </p:sp>
      <p:sp>
        <p:nvSpPr>
          <p:cNvPr id="8" name="Google Shape;116;p17">
            <a:extLst>
              <a:ext uri="{FF2B5EF4-FFF2-40B4-BE49-F238E27FC236}">
                <a16:creationId xmlns:a16="http://schemas.microsoft.com/office/drawing/2014/main" id="{E3BB2326-7E47-4AF2-8EFC-DC40E735111D}"/>
              </a:ext>
            </a:extLst>
          </p:cNvPr>
          <p:cNvSpPr txBox="1">
            <a:spLocks/>
          </p:cNvSpPr>
          <p:nvPr/>
        </p:nvSpPr>
        <p:spPr>
          <a:xfrm>
            <a:off x="6374163" y="1907863"/>
            <a:ext cx="4203660" cy="3823818"/>
          </a:xfrm>
          <a:prstGeom prst="rect">
            <a:avLst/>
          </a:prstGeom>
        </p:spPr>
        <p:txBody>
          <a:bodyPr spcFirstLastPara="1" wrap="square" lIns="68569" tIns="68569" rIns="68569" bIns="68569"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fontAlgn="base">
              <a:buClrTx/>
              <a:defRPr/>
            </a:pPr>
            <a:r>
              <a:rPr lang="es-CL" sz="2000" dirty="0">
                <a:solidFill>
                  <a:schemeClr val="tx1">
                    <a:lumMod val="75000"/>
                    <a:lumOff val="25000"/>
                  </a:schemeClr>
                </a:solidFill>
                <a:latin typeface="Arial" panose="020B0604020202020204" pitchFamily="34" charset="0"/>
                <a:cs typeface="Arial" panose="020B0604020202020204" pitchFamily="34" charset="0"/>
              </a:rPr>
              <a:t>Se toma como base la definición hecha por el Centro de Estudios de la Sociedad Civil de la Universidad John Hopkins, que establece cinco requisitos:</a:t>
            </a:r>
          </a:p>
          <a:p>
            <a:pPr fontAlgn="base">
              <a:buClrTx/>
              <a:defRPr/>
            </a:pPr>
            <a:endParaRPr lang="es-CL" sz="2000" dirty="0">
              <a:solidFill>
                <a:schemeClr val="tx1">
                  <a:lumMod val="65000"/>
                  <a:lumOff val="35000"/>
                </a:schemeClr>
              </a:solidFill>
              <a:latin typeface="Arial" panose="020B0604020202020204" pitchFamily="34" charset="0"/>
              <a:cs typeface="Arial" panose="020B0604020202020204" pitchFamily="34" charset="0"/>
            </a:endParaRPr>
          </a:p>
          <a:p>
            <a:pPr marL="457200" indent="-457200" fontAlgn="base">
              <a:buClrTx/>
              <a:buFont typeface="+mj-lt"/>
              <a:buAutoNum type="arabicPeriod"/>
              <a:defRPr/>
            </a:pPr>
            <a:r>
              <a:rPr lang="es-CL" sz="2000" b="1" dirty="0">
                <a:solidFill>
                  <a:srgbClr val="217DE2"/>
                </a:solidFill>
                <a:latin typeface="Arial" panose="020B0604020202020204" pitchFamily="34" charset="0"/>
                <a:cs typeface="Arial" panose="020B0604020202020204" pitchFamily="34" charset="0"/>
              </a:rPr>
              <a:t>Ser una organización</a:t>
            </a:r>
          </a:p>
          <a:p>
            <a:pPr marL="457200" indent="-457200" fontAlgn="base">
              <a:buClrTx/>
              <a:buFont typeface="+mj-lt"/>
              <a:buAutoNum type="arabicPeriod"/>
              <a:defRPr/>
            </a:pPr>
            <a:r>
              <a:rPr lang="es-CL" sz="2000" b="1" dirty="0">
                <a:solidFill>
                  <a:srgbClr val="217DE2"/>
                </a:solidFill>
                <a:latin typeface="Arial" panose="020B0604020202020204" pitchFamily="34" charset="0"/>
                <a:cs typeface="Arial" panose="020B0604020202020204" pitchFamily="34" charset="0"/>
              </a:rPr>
              <a:t>No distribuir utilidades entre los miembros</a:t>
            </a:r>
          </a:p>
          <a:p>
            <a:pPr marL="457200" indent="-457200" fontAlgn="base">
              <a:buClrTx/>
              <a:buFont typeface="+mj-lt"/>
              <a:buAutoNum type="arabicPeriod"/>
              <a:defRPr/>
            </a:pPr>
            <a:r>
              <a:rPr lang="es-CL" sz="2000" b="1" dirty="0">
                <a:solidFill>
                  <a:srgbClr val="217DE2"/>
                </a:solidFill>
                <a:latin typeface="Arial" panose="020B0604020202020204" pitchFamily="34" charset="0"/>
                <a:cs typeface="Arial" panose="020B0604020202020204" pitchFamily="34" charset="0"/>
              </a:rPr>
              <a:t>Son autónomas</a:t>
            </a:r>
          </a:p>
          <a:p>
            <a:pPr marL="457200" indent="-457200" fontAlgn="base">
              <a:buClrTx/>
              <a:buFont typeface="+mj-lt"/>
              <a:buAutoNum type="arabicPeriod"/>
              <a:defRPr/>
            </a:pPr>
            <a:r>
              <a:rPr lang="es-CL" sz="2000" b="1" dirty="0">
                <a:solidFill>
                  <a:srgbClr val="217DE2"/>
                </a:solidFill>
                <a:latin typeface="Arial" panose="020B0604020202020204" pitchFamily="34" charset="0"/>
                <a:cs typeface="Arial" panose="020B0604020202020204" pitchFamily="34" charset="0"/>
              </a:rPr>
              <a:t>Ser voluntarias</a:t>
            </a:r>
          </a:p>
          <a:p>
            <a:pPr marL="457200" indent="-457200" fontAlgn="base">
              <a:buClrTx/>
              <a:buFont typeface="+mj-lt"/>
              <a:buAutoNum type="arabicPeriod"/>
              <a:defRPr/>
            </a:pPr>
            <a:r>
              <a:rPr lang="es-CL" sz="2000" b="1" dirty="0">
                <a:solidFill>
                  <a:srgbClr val="217DE2"/>
                </a:solidFill>
                <a:latin typeface="Arial" panose="020B0604020202020204" pitchFamily="34" charset="0"/>
                <a:cs typeface="Arial" panose="020B0604020202020204" pitchFamily="34" charset="0"/>
              </a:rPr>
              <a:t>Ser privadas</a:t>
            </a:r>
            <a:endParaRPr lang="es-MX" sz="1800" dirty="0">
              <a:solidFill>
                <a:schemeClr val="tx1">
                  <a:lumMod val="65000"/>
                  <a:lumOff val="35000"/>
                </a:schemeClr>
              </a:solidFill>
              <a:latin typeface="Arial" panose="020B0604020202020204" pitchFamily="34" charset="0"/>
              <a:cs typeface="Arial" panose="020B0604020202020204" pitchFamily="34" charset="0"/>
            </a:endParaRPr>
          </a:p>
          <a:p>
            <a:pPr fontAlgn="base">
              <a:buClrTx/>
              <a:defRPr/>
            </a:pPr>
            <a:endParaRPr lang="es-MX" sz="1800" kern="1200" dirty="0">
              <a:solidFill>
                <a:schemeClr val="tx1">
                  <a:lumMod val="65000"/>
                  <a:lumOff val="35000"/>
                </a:schemeClr>
              </a:solidFill>
              <a:latin typeface="Arial" panose="020B0604020202020204" pitchFamily="34" charset="0"/>
              <a:cs typeface="Arial" panose="020B0604020202020204" pitchFamily="34" charset="0"/>
            </a:endParaRPr>
          </a:p>
          <a:p>
            <a:pPr fontAlgn="base">
              <a:buClrTx/>
              <a:defRPr/>
            </a:pPr>
            <a:endParaRPr lang="es-MX" sz="1800" kern="1200" dirty="0">
              <a:solidFill>
                <a:prstClr val="black">
                  <a:lumMod val="75000"/>
                  <a:lumOff val="25000"/>
                </a:prstClr>
              </a:solidFill>
              <a:latin typeface="Arial" panose="020B0604020202020204" pitchFamily="34" charset="0"/>
              <a:cs typeface="Arial" panose="020B0604020202020204" pitchFamily="34" charset="0"/>
            </a:endParaRPr>
          </a:p>
          <a:p>
            <a:pPr>
              <a:lnSpc>
                <a:spcPct val="140000"/>
              </a:lnSpc>
            </a:pPr>
            <a:endParaRPr lang="es-CL" sz="18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9" name="CuadroTexto 8">
            <a:extLst>
              <a:ext uri="{FF2B5EF4-FFF2-40B4-BE49-F238E27FC236}">
                <a16:creationId xmlns:a16="http://schemas.microsoft.com/office/drawing/2014/main" id="{EDBDE7DB-6F32-4174-B23B-2495911AA864}"/>
              </a:ext>
            </a:extLst>
          </p:cNvPr>
          <p:cNvSpPr txBox="1"/>
          <p:nvPr/>
        </p:nvSpPr>
        <p:spPr>
          <a:xfrm>
            <a:off x="3324135" y="1907863"/>
            <a:ext cx="2771865" cy="1384995"/>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lang="es-ES" sz="2800" b="1" dirty="0">
                <a:solidFill>
                  <a:srgbClr val="217DE2"/>
                </a:solidFill>
              </a:rPr>
              <a:t>¿Qué entendemos por OSC?</a:t>
            </a:r>
          </a:p>
        </p:txBody>
      </p:sp>
      <p:pic>
        <p:nvPicPr>
          <p:cNvPr id="4" name="Imagen 3">
            <a:extLst>
              <a:ext uri="{FF2B5EF4-FFF2-40B4-BE49-F238E27FC236}">
                <a16:creationId xmlns:a16="http://schemas.microsoft.com/office/drawing/2014/main" id="{BC79C966-143A-0F99-1F6B-5AD66DB8DC8E}"/>
              </a:ext>
            </a:extLst>
          </p:cNvPr>
          <p:cNvPicPr>
            <a:picLocks noChangeAspect="1"/>
          </p:cNvPicPr>
          <p:nvPr/>
        </p:nvPicPr>
        <p:blipFill>
          <a:blip r:embed="rId3"/>
          <a:stretch>
            <a:fillRect/>
          </a:stretch>
        </p:blipFill>
        <p:spPr>
          <a:xfrm>
            <a:off x="9791366" y="608676"/>
            <a:ext cx="1771650" cy="591147"/>
          </a:xfrm>
          <a:prstGeom prst="rect">
            <a:avLst/>
          </a:prstGeom>
        </p:spPr>
      </p:pic>
    </p:spTree>
    <p:extLst>
      <p:ext uri="{BB962C8B-B14F-4D97-AF65-F5344CB8AC3E}">
        <p14:creationId xmlns:p14="http://schemas.microsoft.com/office/powerpoint/2010/main" val="42350968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2" name="Google Shape;109;p3">
            <a:extLst>
              <a:ext uri="{FF2B5EF4-FFF2-40B4-BE49-F238E27FC236}">
                <a16:creationId xmlns:a16="http://schemas.microsoft.com/office/drawing/2014/main" id="{9FA75A62-646D-F061-D430-E0D0D1CE1AA5}"/>
              </a:ext>
            </a:extLst>
          </p:cNvPr>
          <p:cNvSpPr/>
          <p:nvPr/>
        </p:nvSpPr>
        <p:spPr>
          <a:xfrm>
            <a:off x="397738" y="-242"/>
            <a:ext cx="2791797" cy="1920240"/>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0" name="Google Shape;110;p3"/>
          <p:cNvSpPr/>
          <p:nvPr/>
        </p:nvSpPr>
        <p:spPr>
          <a:xfrm>
            <a:off x="0" y="6513095"/>
            <a:ext cx="12192000" cy="344905"/>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3" name="Google Shape;113;p3"/>
          <p:cNvSpPr txBox="1"/>
          <p:nvPr/>
        </p:nvSpPr>
        <p:spPr>
          <a:xfrm>
            <a:off x="462729" y="595591"/>
            <a:ext cx="2599272" cy="95764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indent="0">
              <a:lnSpc>
                <a:spcPct val="90000"/>
              </a:lnSpc>
              <a:spcBef>
                <a:spcPts val="1000"/>
              </a:spcBef>
              <a:buClr>
                <a:srgbClr val="FFFFFF"/>
              </a:buClr>
              <a:buSzPts val="2400"/>
              <a:buFont typeface="Nunito Sans"/>
              <a:buNone/>
              <a:defRPr sz="2400" b="1">
                <a:solidFill>
                  <a:schemeClr val="lt1"/>
                </a:solidFill>
              </a:defRPr>
            </a:lvl1pPr>
          </a:lstStyle>
          <a:p>
            <a:pPr algn="ctr"/>
            <a:r>
              <a:rPr lang="es-ES" dirty="0">
                <a:solidFill>
                  <a:schemeClr val="bg1"/>
                </a:solidFill>
                <a:latin typeface="Arial" panose="020B0604020202020204" pitchFamily="34" charset="0"/>
                <a:cs typeface="Arial" panose="020B0604020202020204" pitchFamily="34" charset="0"/>
              </a:rPr>
              <a:t>Registros utilizados</a:t>
            </a:r>
          </a:p>
          <a:p>
            <a:endParaRPr lang="es-ES" dirty="0">
              <a:solidFill>
                <a:schemeClr val="bg1"/>
              </a:solidFill>
              <a:latin typeface="Calibri" panose="020F0502020204030204" pitchFamily="34" charset="0"/>
              <a:cs typeface="Calibri" panose="020F0502020204030204" pitchFamily="34" charset="0"/>
            </a:endParaRPr>
          </a:p>
        </p:txBody>
      </p:sp>
      <p:pic>
        <p:nvPicPr>
          <p:cNvPr id="4" name="Imagen 3">
            <a:extLst>
              <a:ext uri="{FF2B5EF4-FFF2-40B4-BE49-F238E27FC236}">
                <a16:creationId xmlns:a16="http://schemas.microsoft.com/office/drawing/2014/main" id="{43256141-2DBD-62A8-B9F5-CEACD10AD011}"/>
              </a:ext>
            </a:extLst>
          </p:cNvPr>
          <p:cNvPicPr>
            <a:picLocks noChangeAspect="1"/>
          </p:cNvPicPr>
          <p:nvPr/>
        </p:nvPicPr>
        <p:blipFill>
          <a:blip r:embed="rId3"/>
          <a:stretch>
            <a:fillRect/>
          </a:stretch>
        </p:blipFill>
        <p:spPr>
          <a:xfrm>
            <a:off x="9791366" y="608676"/>
            <a:ext cx="1771650" cy="591147"/>
          </a:xfrm>
          <a:prstGeom prst="rect">
            <a:avLst/>
          </a:prstGeom>
        </p:spPr>
      </p:pic>
      <p:graphicFrame>
        <p:nvGraphicFramePr>
          <p:cNvPr id="10" name="Diagrama 9">
            <a:extLst>
              <a:ext uri="{FF2B5EF4-FFF2-40B4-BE49-F238E27FC236}">
                <a16:creationId xmlns:a16="http://schemas.microsoft.com/office/drawing/2014/main" id="{F166D409-7C59-46D4-9486-A65A74FA0332}"/>
              </a:ext>
            </a:extLst>
          </p:cNvPr>
          <p:cNvGraphicFramePr/>
          <p:nvPr>
            <p:extLst>
              <p:ext uri="{D42A27DB-BD31-4B8C-83A1-F6EECF244321}">
                <p14:modId xmlns:p14="http://schemas.microsoft.com/office/powerpoint/2010/main" val="1723696605"/>
              </p:ext>
            </p:extLst>
          </p:nvPr>
        </p:nvGraphicFramePr>
        <p:xfrm>
          <a:off x="512618" y="2152107"/>
          <a:ext cx="11300262" cy="399422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040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2" name="Google Shape;109;p3">
            <a:extLst>
              <a:ext uri="{FF2B5EF4-FFF2-40B4-BE49-F238E27FC236}">
                <a16:creationId xmlns:a16="http://schemas.microsoft.com/office/drawing/2014/main" id="{A15CB4CF-4242-71E2-260C-C510066998AA}"/>
              </a:ext>
            </a:extLst>
          </p:cNvPr>
          <p:cNvSpPr/>
          <p:nvPr/>
        </p:nvSpPr>
        <p:spPr>
          <a:xfrm>
            <a:off x="397738" y="-242"/>
            <a:ext cx="2791797" cy="1920240"/>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0" name="Google Shape;110;p3"/>
          <p:cNvSpPr/>
          <p:nvPr/>
        </p:nvSpPr>
        <p:spPr>
          <a:xfrm>
            <a:off x="0" y="6513095"/>
            <a:ext cx="12192000" cy="344905"/>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3" name="Google Shape;113;p3"/>
          <p:cNvSpPr txBox="1"/>
          <p:nvPr/>
        </p:nvSpPr>
        <p:spPr>
          <a:xfrm>
            <a:off x="704358" y="479106"/>
            <a:ext cx="2178555" cy="95764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indent="0">
              <a:lnSpc>
                <a:spcPct val="90000"/>
              </a:lnSpc>
              <a:spcBef>
                <a:spcPts val="1000"/>
              </a:spcBef>
              <a:buClr>
                <a:srgbClr val="FFFFFF"/>
              </a:buClr>
              <a:buSzPts val="2400"/>
              <a:buFont typeface="Nunito Sans"/>
              <a:buNone/>
              <a:defRPr sz="2400" b="1">
                <a:solidFill>
                  <a:schemeClr val="lt1"/>
                </a:solidFill>
              </a:defRPr>
            </a:lvl1pPr>
          </a:lstStyle>
          <a:p>
            <a:pPr algn="ctr"/>
            <a:r>
              <a:rPr lang="es-ES" dirty="0">
                <a:solidFill>
                  <a:schemeClr val="bg1"/>
                </a:solidFill>
                <a:latin typeface="Arial" panose="020B0604020202020204" pitchFamily="34" charset="0"/>
                <a:cs typeface="Arial" panose="020B0604020202020204" pitchFamily="34" charset="0"/>
              </a:rPr>
              <a:t>Construcción de la base de datos</a:t>
            </a:r>
          </a:p>
          <a:p>
            <a:endParaRPr lang="es-ES" dirty="0">
              <a:solidFill>
                <a:schemeClr val="bg1"/>
              </a:solidFill>
              <a:latin typeface="Arial" panose="020B0604020202020204" pitchFamily="34" charset="0"/>
              <a:cs typeface="Arial" panose="020B0604020202020204" pitchFamily="34" charset="0"/>
            </a:endParaRPr>
          </a:p>
        </p:txBody>
      </p:sp>
      <p:graphicFrame>
        <p:nvGraphicFramePr>
          <p:cNvPr id="3" name="Diagrama 2">
            <a:extLst>
              <a:ext uri="{FF2B5EF4-FFF2-40B4-BE49-F238E27FC236}">
                <a16:creationId xmlns:a16="http://schemas.microsoft.com/office/drawing/2014/main" id="{47BE3326-6800-40B0-9DD3-92F5710575C7}"/>
              </a:ext>
            </a:extLst>
          </p:cNvPr>
          <p:cNvGraphicFramePr/>
          <p:nvPr>
            <p:extLst>
              <p:ext uri="{D42A27DB-BD31-4B8C-83A1-F6EECF244321}">
                <p14:modId xmlns:p14="http://schemas.microsoft.com/office/powerpoint/2010/main" val="286241028"/>
              </p:ext>
            </p:extLst>
          </p:nvPr>
        </p:nvGraphicFramePr>
        <p:xfrm>
          <a:off x="531377" y="1505921"/>
          <a:ext cx="11129245" cy="54212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id="{A6AD1AA7-2B60-C930-55E4-DACFCFB1EE22}"/>
              </a:ext>
            </a:extLst>
          </p:cNvPr>
          <p:cNvPicPr>
            <a:picLocks noChangeAspect="1"/>
          </p:cNvPicPr>
          <p:nvPr/>
        </p:nvPicPr>
        <p:blipFill>
          <a:blip r:embed="rId8"/>
          <a:stretch>
            <a:fillRect/>
          </a:stretch>
        </p:blipFill>
        <p:spPr>
          <a:xfrm>
            <a:off x="9791366" y="608676"/>
            <a:ext cx="1771650" cy="591147"/>
          </a:xfrm>
          <a:prstGeom prst="rect">
            <a:avLst/>
          </a:prstGeom>
        </p:spPr>
      </p:pic>
    </p:spTree>
    <p:extLst>
      <p:ext uri="{BB962C8B-B14F-4D97-AF65-F5344CB8AC3E}">
        <p14:creationId xmlns:p14="http://schemas.microsoft.com/office/powerpoint/2010/main" val="17126615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7"/>
          <p:cNvSpPr/>
          <p:nvPr/>
        </p:nvSpPr>
        <p:spPr>
          <a:xfrm rot="16200000">
            <a:off x="2981062" y="-2309804"/>
            <a:ext cx="6219526" cy="11483785"/>
          </a:xfrm>
          <a:prstGeom prst="rect">
            <a:avLst/>
          </a:prstGeom>
          <a:solidFill>
            <a:srgbClr val="217DE2"/>
          </a:solidFill>
          <a:ln w="12700" cap="flat" cmpd="sng">
            <a:solidFill>
              <a:srgbClr val="217DE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21" name="Google Shape;121;p17"/>
          <p:cNvCxnSpPr/>
          <p:nvPr/>
        </p:nvCxnSpPr>
        <p:spPr>
          <a:xfrm>
            <a:off x="1479440" y="4015412"/>
            <a:ext cx="1857677" cy="0"/>
          </a:xfrm>
          <a:prstGeom prst="straightConnector1">
            <a:avLst/>
          </a:prstGeom>
          <a:noFill/>
          <a:ln w="9525" cap="flat" cmpd="sng">
            <a:solidFill>
              <a:srgbClr val="217DE3"/>
            </a:solidFill>
            <a:prstDash val="solid"/>
            <a:miter lim="800000"/>
            <a:headEnd type="none" w="sm" len="sm"/>
            <a:tailEnd type="none" w="sm" len="sm"/>
          </a:ln>
        </p:spPr>
      </p:cxnSp>
      <p:sp>
        <p:nvSpPr>
          <p:cNvPr id="123" name="Google Shape;123;p17"/>
          <p:cNvSpPr txBox="1"/>
          <p:nvPr/>
        </p:nvSpPr>
        <p:spPr>
          <a:xfrm>
            <a:off x="1341140" y="2839509"/>
            <a:ext cx="9220029" cy="1178982"/>
          </a:xfrm>
          <a:prstGeom prst="rect">
            <a:avLst/>
          </a:prstGeom>
          <a:noFill/>
          <a:ln>
            <a:noFill/>
          </a:ln>
        </p:spPr>
        <p:txBody>
          <a:bodyPr spcFirstLastPara="1" wrap="square" lIns="91425" tIns="91425" rIns="91425" bIns="91425" anchor="t" anchorCtr="0">
            <a:noAutofit/>
          </a:bodyPr>
          <a:lstStyle/>
          <a:p>
            <a:pPr>
              <a:lnSpc>
                <a:spcPct val="90000"/>
              </a:lnSpc>
              <a:spcBef>
                <a:spcPts val="1000"/>
              </a:spcBef>
              <a:buClr>
                <a:srgbClr val="FFFFFF"/>
              </a:buClr>
              <a:buSzPts val="2400"/>
            </a:pPr>
            <a:r>
              <a:rPr lang="es-CL" sz="4000" b="1" dirty="0">
                <a:solidFill>
                  <a:schemeClr val="lt1"/>
                </a:solidFill>
              </a:rPr>
              <a:t>Principales Resultados</a:t>
            </a:r>
          </a:p>
        </p:txBody>
      </p:sp>
      <p:pic>
        <p:nvPicPr>
          <p:cNvPr id="4" name="Imagen 3">
            <a:extLst>
              <a:ext uri="{FF2B5EF4-FFF2-40B4-BE49-F238E27FC236}">
                <a16:creationId xmlns:a16="http://schemas.microsoft.com/office/drawing/2014/main" id="{B8D6F29E-950E-1C16-DD3E-1190DD928D3D}"/>
              </a:ext>
            </a:extLst>
          </p:cNvPr>
          <p:cNvPicPr>
            <a:picLocks noChangeAspect="1"/>
          </p:cNvPicPr>
          <p:nvPr/>
        </p:nvPicPr>
        <p:blipFill>
          <a:blip r:embed="rId3"/>
          <a:stretch>
            <a:fillRect/>
          </a:stretch>
        </p:blipFill>
        <p:spPr>
          <a:xfrm>
            <a:off x="9594937" y="778981"/>
            <a:ext cx="1947797" cy="649922"/>
          </a:xfrm>
          <a:prstGeom prst="rect">
            <a:avLst/>
          </a:prstGeom>
        </p:spPr>
      </p:pic>
    </p:spTree>
    <p:extLst>
      <p:ext uri="{BB962C8B-B14F-4D97-AF65-F5344CB8AC3E}">
        <p14:creationId xmlns:p14="http://schemas.microsoft.com/office/powerpoint/2010/main" val="6130456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8" name="Rectángulo 7">
            <a:extLst>
              <a:ext uri="{FF2B5EF4-FFF2-40B4-BE49-F238E27FC236}">
                <a16:creationId xmlns:a16="http://schemas.microsoft.com/office/drawing/2014/main" id="{CE6D1681-391D-AB52-CC91-6B60705743B4}"/>
              </a:ext>
            </a:extLst>
          </p:cNvPr>
          <p:cNvSpPr/>
          <p:nvPr/>
        </p:nvSpPr>
        <p:spPr>
          <a:xfrm>
            <a:off x="7840201" y="1792317"/>
            <a:ext cx="3846927" cy="4356361"/>
          </a:xfrm>
          <a:prstGeom prst="rect">
            <a:avLst/>
          </a:prstGeom>
          <a:noFill/>
          <a:ln>
            <a:solidFill>
              <a:srgbClr val="217DE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2" name="Google Shape;109;p3">
            <a:extLst>
              <a:ext uri="{FF2B5EF4-FFF2-40B4-BE49-F238E27FC236}">
                <a16:creationId xmlns:a16="http://schemas.microsoft.com/office/drawing/2014/main" id="{9EDE5961-C853-1952-384E-832F70848711}"/>
              </a:ext>
            </a:extLst>
          </p:cNvPr>
          <p:cNvSpPr/>
          <p:nvPr/>
        </p:nvSpPr>
        <p:spPr>
          <a:xfrm>
            <a:off x="397738" y="-242"/>
            <a:ext cx="2791797" cy="1920240"/>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0" name="Google Shape;110;p3"/>
          <p:cNvSpPr/>
          <p:nvPr/>
        </p:nvSpPr>
        <p:spPr>
          <a:xfrm>
            <a:off x="0" y="6513095"/>
            <a:ext cx="12192000" cy="344905"/>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chemeClr val="lt1"/>
              </a:solidFill>
              <a:latin typeface="Calibri"/>
              <a:ea typeface="Calibri"/>
              <a:cs typeface="Calibri"/>
              <a:sym typeface="Calibri"/>
            </a:endParaRPr>
          </a:p>
        </p:txBody>
      </p:sp>
      <p:sp>
        <p:nvSpPr>
          <p:cNvPr id="113" name="Google Shape;113;p3"/>
          <p:cNvSpPr txBox="1"/>
          <p:nvPr/>
        </p:nvSpPr>
        <p:spPr>
          <a:xfrm>
            <a:off x="932958" y="698870"/>
            <a:ext cx="1721355" cy="95764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indent="0">
              <a:lnSpc>
                <a:spcPct val="90000"/>
              </a:lnSpc>
              <a:spcBef>
                <a:spcPts val="1000"/>
              </a:spcBef>
              <a:buClr>
                <a:srgbClr val="FFFFFF"/>
              </a:buClr>
              <a:buSzPts val="2400"/>
              <a:buFont typeface="Nunito Sans"/>
              <a:buNone/>
              <a:defRPr sz="2400" b="1">
                <a:solidFill>
                  <a:schemeClr val="lt1"/>
                </a:solidFill>
              </a:defRPr>
            </a:lvl1pPr>
          </a:lstStyle>
          <a:p>
            <a:pPr algn="ctr"/>
            <a:r>
              <a:rPr lang="es-ES" dirty="0">
                <a:solidFill>
                  <a:schemeClr val="bg1"/>
                </a:solidFill>
                <a:latin typeface="Arial" panose="020B0604020202020204" pitchFamily="34" charset="0"/>
                <a:cs typeface="Arial" panose="020B0604020202020204" pitchFamily="34" charset="0"/>
              </a:rPr>
              <a:t>Número de OSC</a:t>
            </a:r>
          </a:p>
          <a:p>
            <a:endParaRPr lang="es-ES" dirty="0">
              <a:solidFill>
                <a:schemeClr val="bg1"/>
              </a:solidFill>
              <a:latin typeface="Calibri" panose="020F0502020204030204" pitchFamily="34" charset="0"/>
              <a:cs typeface="Calibri" panose="020F0502020204030204" pitchFamily="34" charset="0"/>
            </a:endParaRPr>
          </a:p>
        </p:txBody>
      </p:sp>
      <p:pic>
        <p:nvPicPr>
          <p:cNvPr id="3" name="Imagen 2">
            <a:extLst>
              <a:ext uri="{FF2B5EF4-FFF2-40B4-BE49-F238E27FC236}">
                <a16:creationId xmlns:a16="http://schemas.microsoft.com/office/drawing/2014/main" id="{64FA7A02-4C1E-4DA6-8A50-D89C9D538E37}"/>
              </a:ext>
            </a:extLst>
          </p:cNvPr>
          <p:cNvPicPr>
            <a:picLocks noChangeAspect="1"/>
          </p:cNvPicPr>
          <p:nvPr/>
        </p:nvPicPr>
        <p:blipFill>
          <a:blip r:embed="rId3"/>
          <a:stretch>
            <a:fillRect/>
          </a:stretch>
        </p:blipFill>
        <p:spPr>
          <a:xfrm>
            <a:off x="504871" y="3184875"/>
            <a:ext cx="7076572" cy="2963804"/>
          </a:xfrm>
          <a:prstGeom prst="rect">
            <a:avLst/>
          </a:prstGeom>
        </p:spPr>
      </p:pic>
      <p:sp>
        <p:nvSpPr>
          <p:cNvPr id="6" name="CuadroTexto 5">
            <a:extLst>
              <a:ext uri="{FF2B5EF4-FFF2-40B4-BE49-F238E27FC236}">
                <a16:creationId xmlns:a16="http://schemas.microsoft.com/office/drawing/2014/main" id="{8D3A3D04-C52A-41FA-BD08-32BB36DE53EB}"/>
              </a:ext>
            </a:extLst>
          </p:cNvPr>
          <p:cNvSpPr txBox="1"/>
          <p:nvPr/>
        </p:nvSpPr>
        <p:spPr>
          <a:xfrm>
            <a:off x="7926562" y="3022309"/>
            <a:ext cx="3760566" cy="3046988"/>
          </a:xfrm>
          <a:prstGeom prst="rect">
            <a:avLst/>
          </a:prstGeom>
          <a:noFill/>
        </p:spPr>
        <p:txBody>
          <a:bodyPr wrap="square" rtlCol="0">
            <a:spAutoFit/>
          </a:bodyPr>
          <a:lstStyle/>
          <a:p>
            <a:pPr marL="285750" indent="-285750">
              <a:buFont typeface="Wingdings" panose="05000000000000000000" pitchFamily="2" charset="2"/>
              <a:buChar char="ü"/>
            </a:pPr>
            <a:r>
              <a:rPr lang="es-CL" sz="1600" dirty="0">
                <a:solidFill>
                  <a:schemeClr val="tx1">
                    <a:lumMod val="75000"/>
                    <a:lumOff val="25000"/>
                  </a:schemeClr>
                </a:solidFill>
              </a:rPr>
              <a:t>Se mantiene la tendencia observada en 2020 de un crecimiento exponencial.</a:t>
            </a:r>
          </a:p>
          <a:p>
            <a:pPr marL="285750" indent="-285750">
              <a:buFont typeface="Wingdings" panose="05000000000000000000" pitchFamily="2" charset="2"/>
              <a:buChar char="ü"/>
            </a:pPr>
            <a:endParaRPr lang="es-CL" sz="1600" dirty="0">
              <a:solidFill>
                <a:schemeClr val="tx1">
                  <a:lumMod val="75000"/>
                  <a:lumOff val="25000"/>
                </a:schemeClr>
              </a:solidFill>
            </a:endParaRPr>
          </a:p>
          <a:p>
            <a:pPr marL="285750" indent="-285750">
              <a:buFont typeface="Wingdings" panose="05000000000000000000" pitchFamily="2" charset="2"/>
              <a:buChar char="ü"/>
            </a:pPr>
            <a:r>
              <a:rPr lang="es-CL" sz="1600" dirty="0">
                <a:solidFill>
                  <a:schemeClr val="tx1">
                    <a:lumMod val="75000"/>
                    <a:lumOff val="25000"/>
                  </a:schemeClr>
                </a:solidFill>
              </a:rPr>
              <a:t>Entre el Mapa de las OSC del año 2020 y el actual se han creado más de 83.000 nuevas organizaciones.</a:t>
            </a:r>
          </a:p>
          <a:p>
            <a:pPr marL="285750" indent="-285750">
              <a:buFont typeface="Wingdings" panose="05000000000000000000" pitchFamily="2" charset="2"/>
              <a:buChar char="ü"/>
            </a:pPr>
            <a:endParaRPr lang="es-CL" sz="1600" dirty="0">
              <a:solidFill>
                <a:schemeClr val="tx1">
                  <a:lumMod val="75000"/>
                  <a:lumOff val="25000"/>
                </a:schemeClr>
              </a:solidFill>
            </a:endParaRPr>
          </a:p>
          <a:p>
            <a:pPr marL="285750" indent="-285750">
              <a:buFont typeface="Wingdings" panose="05000000000000000000" pitchFamily="2" charset="2"/>
              <a:buChar char="ü"/>
            </a:pPr>
            <a:r>
              <a:rPr lang="es-CL" sz="1600" dirty="0">
                <a:solidFill>
                  <a:schemeClr val="tx1">
                    <a:lumMod val="75000"/>
                    <a:lumOff val="25000"/>
                  </a:schemeClr>
                </a:solidFill>
                <a:effectLst/>
                <a:latin typeface="+mn-lt"/>
                <a:ea typeface="Calibri" panose="020F0502020204030204" pitchFamily="34" charset="0"/>
                <a:cs typeface="Times New Roman" panose="02020603050405020304" pitchFamily="18" charset="0"/>
              </a:rPr>
              <a:t>La tasa de crecimiento de las OSC es 2,25 veces mayor que la de las empresas y 6,75 veces superior a la de la población.</a:t>
            </a:r>
          </a:p>
        </p:txBody>
      </p:sp>
      <p:sp>
        <p:nvSpPr>
          <p:cNvPr id="13" name="CuadroTexto 12">
            <a:extLst>
              <a:ext uri="{FF2B5EF4-FFF2-40B4-BE49-F238E27FC236}">
                <a16:creationId xmlns:a16="http://schemas.microsoft.com/office/drawing/2014/main" id="{8674AF54-6506-43B4-82D5-EE333A53DFF2}"/>
              </a:ext>
            </a:extLst>
          </p:cNvPr>
          <p:cNvSpPr txBox="1"/>
          <p:nvPr/>
        </p:nvSpPr>
        <p:spPr>
          <a:xfrm>
            <a:off x="504870" y="2797404"/>
            <a:ext cx="6102416" cy="307777"/>
          </a:xfrm>
          <a:prstGeom prst="rect">
            <a:avLst/>
          </a:prstGeom>
          <a:noFill/>
        </p:spPr>
        <p:txBody>
          <a:bodyPr wrap="square">
            <a:spAutoFit/>
          </a:bodyPr>
          <a:lstStyle/>
          <a:p>
            <a:r>
              <a:rPr lang="es-ES" sz="1400" b="1" i="0" u="none" strike="noStrike" baseline="0" dirty="0">
                <a:solidFill>
                  <a:schemeClr val="tx1">
                    <a:lumMod val="75000"/>
                    <a:lumOff val="25000"/>
                  </a:schemeClr>
                </a:solidFill>
                <a:latin typeface="Minion Pro"/>
              </a:rPr>
              <a:t>Número acumulado de OSC por año de inscripción. </a:t>
            </a:r>
            <a:endParaRPr lang="es-CL" dirty="0">
              <a:solidFill>
                <a:schemeClr val="tx1">
                  <a:lumMod val="75000"/>
                  <a:lumOff val="25000"/>
                </a:schemeClr>
              </a:solidFill>
            </a:endParaRPr>
          </a:p>
        </p:txBody>
      </p:sp>
      <p:pic>
        <p:nvPicPr>
          <p:cNvPr id="7" name="Imagen 6">
            <a:extLst>
              <a:ext uri="{FF2B5EF4-FFF2-40B4-BE49-F238E27FC236}">
                <a16:creationId xmlns:a16="http://schemas.microsoft.com/office/drawing/2014/main" id="{8CFC47DB-5194-4893-6C06-E72446F10152}"/>
              </a:ext>
            </a:extLst>
          </p:cNvPr>
          <p:cNvPicPr>
            <a:picLocks noChangeAspect="1"/>
          </p:cNvPicPr>
          <p:nvPr/>
        </p:nvPicPr>
        <p:blipFill>
          <a:blip r:embed="rId4"/>
          <a:stretch>
            <a:fillRect/>
          </a:stretch>
        </p:blipFill>
        <p:spPr>
          <a:xfrm>
            <a:off x="9791366" y="608676"/>
            <a:ext cx="1771650" cy="591147"/>
          </a:xfrm>
          <a:prstGeom prst="rect">
            <a:avLst/>
          </a:prstGeom>
        </p:spPr>
      </p:pic>
      <p:sp>
        <p:nvSpPr>
          <p:cNvPr id="5" name="CuadroTexto 4">
            <a:extLst>
              <a:ext uri="{FF2B5EF4-FFF2-40B4-BE49-F238E27FC236}">
                <a16:creationId xmlns:a16="http://schemas.microsoft.com/office/drawing/2014/main" id="{EF77CB55-DD40-426D-A800-931F02355F74}"/>
              </a:ext>
            </a:extLst>
          </p:cNvPr>
          <p:cNvSpPr txBox="1"/>
          <p:nvPr/>
        </p:nvSpPr>
        <p:spPr>
          <a:xfrm>
            <a:off x="8077583" y="1835786"/>
            <a:ext cx="3372162" cy="1077218"/>
          </a:xfrm>
          <a:prstGeom prst="rect">
            <a:avLst/>
          </a:prstGeom>
          <a:noFill/>
        </p:spPr>
        <p:txBody>
          <a:bodyPr wrap="square" rtlCol="0">
            <a:spAutoFit/>
          </a:bodyPr>
          <a:lstStyle/>
          <a:p>
            <a:pPr algn="ctr"/>
            <a:r>
              <a:rPr lang="es-CL" sz="3200" dirty="0">
                <a:solidFill>
                  <a:srgbClr val="217DE2"/>
                </a:solidFill>
              </a:rPr>
              <a:t>En Chile hay </a:t>
            </a:r>
            <a:r>
              <a:rPr lang="es-CL" sz="3200" b="1" dirty="0">
                <a:solidFill>
                  <a:srgbClr val="217DE2"/>
                </a:solidFill>
              </a:rPr>
              <a:t>403.159 OSC</a:t>
            </a:r>
          </a:p>
        </p:txBody>
      </p:sp>
      <p:cxnSp>
        <p:nvCxnSpPr>
          <p:cNvPr id="11" name="Conector recto 10">
            <a:extLst>
              <a:ext uri="{FF2B5EF4-FFF2-40B4-BE49-F238E27FC236}">
                <a16:creationId xmlns:a16="http://schemas.microsoft.com/office/drawing/2014/main" id="{2CD6B30A-8B18-66FB-A850-963D14ED874A}"/>
              </a:ext>
            </a:extLst>
          </p:cNvPr>
          <p:cNvCxnSpPr/>
          <p:nvPr/>
        </p:nvCxnSpPr>
        <p:spPr>
          <a:xfrm>
            <a:off x="8077583" y="2913004"/>
            <a:ext cx="3485433" cy="0"/>
          </a:xfrm>
          <a:prstGeom prst="line">
            <a:avLst/>
          </a:prstGeom>
          <a:ln w="28575">
            <a:solidFill>
              <a:srgbClr val="217DE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40246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2" name="Google Shape;109;p3">
            <a:extLst>
              <a:ext uri="{FF2B5EF4-FFF2-40B4-BE49-F238E27FC236}">
                <a16:creationId xmlns:a16="http://schemas.microsoft.com/office/drawing/2014/main" id="{B9E64120-7ABE-245A-87B6-DA7209CEF2D2}"/>
              </a:ext>
            </a:extLst>
          </p:cNvPr>
          <p:cNvSpPr/>
          <p:nvPr/>
        </p:nvSpPr>
        <p:spPr>
          <a:xfrm>
            <a:off x="397738" y="-242"/>
            <a:ext cx="2791797" cy="1920240"/>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0" name="Google Shape;110;p3"/>
          <p:cNvSpPr/>
          <p:nvPr/>
        </p:nvSpPr>
        <p:spPr>
          <a:xfrm>
            <a:off x="0" y="6513095"/>
            <a:ext cx="12192000" cy="344905"/>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3" name="Google Shape;113;p3"/>
          <p:cNvSpPr txBox="1"/>
          <p:nvPr/>
        </p:nvSpPr>
        <p:spPr>
          <a:xfrm>
            <a:off x="494000" y="608676"/>
            <a:ext cx="2599272" cy="95764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indent="0">
              <a:lnSpc>
                <a:spcPct val="90000"/>
              </a:lnSpc>
              <a:spcBef>
                <a:spcPts val="1000"/>
              </a:spcBef>
              <a:buClr>
                <a:srgbClr val="FFFFFF"/>
              </a:buClr>
              <a:buSzPts val="2400"/>
              <a:buFont typeface="Nunito Sans"/>
              <a:buNone/>
              <a:defRPr sz="2400" b="1">
                <a:solidFill>
                  <a:schemeClr val="lt1"/>
                </a:solidFill>
              </a:defRPr>
            </a:lvl1pPr>
          </a:lstStyle>
          <a:p>
            <a:pPr algn="ctr"/>
            <a:r>
              <a:rPr lang="es-ES" dirty="0">
                <a:solidFill>
                  <a:schemeClr val="bg1"/>
                </a:solidFill>
                <a:latin typeface="Arial" panose="020B0604020202020204" pitchFamily="34" charset="0"/>
                <a:cs typeface="Arial" panose="020B0604020202020204" pitchFamily="34" charset="0"/>
              </a:rPr>
              <a:t>Categorías y enfoques</a:t>
            </a:r>
          </a:p>
        </p:txBody>
      </p:sp>
      <p:sp>
        <p:nvSpPr>
          <p:cNvPr id="6" name="CuadroTexto 5">
            <a:extLst>
              <a:ext uri="{FF2B5EF4-FFF2-40B4-BE49-F238E27FC236}">
                <a16:creationId xmlns:a16="http://schemas.microsoft.com/office/drawing/2014/main" id="{8D3A3D04-C52A-41FA-BD08-32BB36DE53EB}"/>
              </a:ext>
            </a:extLst>
          </p:cNvPr>
          <p:cNvSpPr txBox="1"/>
          <p:nvPr/>
        </p:nvSpPr>
        <p:spPr>
          <a:xfrm>
            <a:off x="629699" y="2391049"/>
            <a:ext cx="3505201" cy="3539430"/>
          </a:xfrm>
          <a:prstGeom prst="rect">
            <a:avLst/>
          </a:prstGeom>
          <a:noFill/>
        </p:spPr>
        <p:txBody>
          <a:bodyPr wrap="square" rtlCol="0">
            <a:spAutoFit/>
          </a:bodyPr>
          <a:lstStyle/>
          <a:p>
            <a:pPr marL="285750" indent="-285750">
              <a:buFont typeface="Wingdings" panose="05000000000000000000" pitchFamily="2" charset="2"/>
              <a:buChar char="ü"/>
            </a:pPr>
            <a:r>
              <a:rPr lang="es-CL" sz="1600" dirty="0">
                <a:solidFill>
                  <a:schemeClr val="tx1">
                    <a:lumMod val="75000"/>
                    <a:lumOff val="25000"/>
                  </a:schemeClr>
                </a:solidFill>
                <a:latin typeface="+mn-lt"/>
                <a:ea typeface="Calibri" panose="020F0502020204030204" pitchFamily="34" charset="0"/>
                <a:cs typeface="Times New Roman" panose="02020603050405020304" pitchFamily="18" charset="0"/>
              </a:rPr>
              <a:t>I</a:t>
            </a:r>
            <a:r>
              <a:rPr lang="es-CL" sz="1600" dirty="0">
                <a:solidFill>
                  <a:schemeClr val="tx1">
                    <a:lumMod val="75000"/>
                    <a:lumOff val="25000"/>
                  </a:schemeClr>
                </a:solidFill>
                <a:effectLst/>
                <a:latin typeface="+mn-lt"/>
                <a:ea typeface="Calibri" panose="020F0502020204030204" pitchFamily="34" charset="0"/>
                <a:cs typeface="Times New Roman" panose="02020603050405020304" pitchFamily="18" charset="0"/>
              </a:rPr>
              <a:t>mportante concentración de las organizaciones en actividades vinculadas al Desarrollo comunitario, económico y de vivienda, y Cultura, comunicaciones y recreación.</a:t>
            </a:r>
          </a:p>
          <a:p>
            <a:endParaRPr lang="es-CL" sz="1600" dirty="0">
              <a:solidFill>
                <a:schemeClr val="tx1">
                  <a:lumMod val="75000"/>
                  <a:lumOff val="25000"/>
                </a:schemeClr>
              </a:solidFill>
              <a:effectLst/>
              <a:latin typeface="+mn-lt"/>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ü"/>
            </a:pPr>
            <a:r>
              <a:rPr lang="es-CL" sz="1600" dirty="0">
                <a:solidFill>
                  <a:schemeClr val="tx1">
                    <a:lumMod val="75000"/>
                    <a:lumOff val="25000"/>
                  </a:schemeClr>
                </a:solidFill>
                <a:latin typeface="+mn-lt"/>
                <a:ea typeface="Calibri" panose="020F0502020204030204" pitchFamily="34" charset="0"/>
                <a:cs typeface="Times New Roman" panose="02020603050405020304" pitchFamily="18" charset="0"/>
              </a:rPr>
              <a:t>E</a:t>
            </a:r>
            <a:r>
              <a:rPr lang="es-CL" sz="1600" dirty="0">
                <a:solidFill>
                  <a:schemeClr val="tx1">
                    <a:lumMod val="75000"/>
                    <a:lumOff val="25000"/>
                  </a:schemeClr>
                </a:solidFill>
                <a:effectLst/>
                <a:latin typeface="+mn-lt"/>
                <a:ea typeface="Calibri" panose="020F0502020204030204" pitchFamily="34" charset="0"/>
                <a:cs typeface="Times New Roman" panose="02020603050405020304" pitchFamily="18" charset="0"/>
              </a:rPr>
              <a:t>n los últimos cinco años ha habido un incremento significativo en organizaciones que se enfocan en problemas emergentes como el medio ambiente, el bienestar animal, la innovación y la salud mental.</a:t>
            </a:r>
            <a:endParaRPr lang="es-CL" sz="1100" dirty="0">
              <a:solidFill>
                <a:schemeClr val="tx1">
                  <a:lumMod val="75000"/>
                  <a:lumOff val="25000"/>
                </a:schemeClr>
              </a:solidFill>
              <a:latin typeface="+mn-lt"/>
            </a:endParaRPr>
          </a:p>
        </p:txBody>
      </p:sp>
      <p:pic>
        <p:nvPicPr>
          <p:cNvPr id="7" name="Imagen 6">
            <a:extLst>
              <a:ext uri="{FF2B5EF4-FFF2-40B4-BE49-F238E27FC236}">
                <a16:creationId xmlns:a16="http://schemas.microsoft.com/office/drawing/2014/main" id="{78A30909-29F9-4851-9886-49F3A4C82215}"/>
              </a:ext>
            </a:extLst>
          </p:cNvPr>
          <p:cNvPicPr>
            <a:picLocks noChangeAspect="1"/>
          </p:cNvPicPr>
          <p:nvPr/>
        </p:nvPicPr>
        <p:blipFill>
          <a:blip r:embed="rId3"/>
          <a:stretch>
            <a:fillRect/>
          </a:stretch>
        </p:blipFill>
        <p:spPr>
          <a:xfrm>
            <a:off x="4546142" y="2156735"/>
            <a:ext cx="7016874" cy="3967416"/>
          </a:xfrm>
          <a:prstGeom prst="rect">
            <a:avLst/>
          </a:prstGeom>
        </p:spPr>
      </p:pic>
      <p:sp>
        <p:nvSpPr>
          <p:cNvPr id="12" name="CuadroTexto 11">
            <a:extLst>
              <a:ext uri="{FF2B5EF4-FFF2-40B4-BE49-F238E27FC236}">
                <a16:creationId xmlns:a16="http://schemas.microsoft.com/office/drawing/2014/main" id="{92988C7D-6ED4-45F2-9EF0-DC9FDF82648E}"/>
              </a:ext>
            </a:extLst>
          </p:cNvPr>
          <p:cNvSpPr txBox="1"/>
          <p:nvPr/>
        </p:nvSpPr>
        <p:spPr>
          <a:xfrm>
            <a:off x="4546142" y="1816446"/>
            <a:ext cx="6102416" cy="307777"/>
          </a:xfrm>
          <a:prstGeom prst="rect">
            <a:avLst/>
          </a:prstGeom>
          <a:noFill/>
        </p:spPr>
        <p:txBody>
          <a:bodyPr wrap="square">
            <a:spAutoFit/>
          </a:bodyPr>
          <a:lstStyle/>
          <a:p>
            <a:r>
              <a:rPr lang="es-ES" sz="1400" b="1" i="0" u="none" strike="noStrike" baseline="0" dirty="0">
                <a:solidFill>
                  <a:schemeClr val="tx1">
                    <a:lumMod val="75000"/>
                    <a:lumOff val="25000"/>
                  </a:schemeClr>
                </a:solidFill>
                <a:latin typeface="Minion Pro"/>
              </a:rPr>
              <a:t>Distribución de las OSC según ICNP/TSO </a:t>
            </a:r>
            <a:endParaRPr lang="es-CL" dirty="0">
              <a:solidFill>
                <a:schemeClr val="tx1">
                  <a:lumMod val="75000"/>
                  <a:lumOff val="25000"/>
                </a:schemeClr>
              </a:solidFill>
            </a:endParaRPr>
          </a:p>
        </p:txBody>
      </p:sp>
      <p:pic>
        <p:nvPicPr>
          <p:cNvPr id="3" name="Imagen 2">
            <a:extLst>
              <a:ext uri="{FF2B5EF4-FFF2-40B4-BE49-F238E27FC236}">
                <a16:creationId xmlns:a16="http://schemas.microsoft.com/office/drawing/2014/main" id="{6EBB5DA1-0203-0685-BCFE-C38FCCFBBB60}"/>
              </a:ext>
            </a:extLst>
          </p:cNvPr>
          <p:cNvPicPr>
            <a:picLocks noChangeAspect="1"/>
          </p:cNvPicPr>
          <p:nvPr/>
        </p:nvPicPr>
        <p:blipFill>
          <a:blip r:embed="rId4"/>
          <a:stretch>
            <a:fillRect/>
          </a:stretch>
        </p:blipFill>
        <p:spPr>
          <a:xfrm>
            <a:off x="9791366" y="608676"/>
            <a:ext cx="1771650" cy="591147"/>
          </a:xfrm>
          <a:prstGeom prst="rect">
            <a:avLst/>
          </a:prstGeom>
        </p:spPr>
      </p:pic>
      <p:sp>
        <p:nvSpPr>
          <p:cNvPr id="5" name="Rectángulo 4">
            <a:extLst>
              <a:ext uri="{FF2B5EF4-FFF2-40B4-BE49-F238E27FC236}">
                <a16:creationId xmlns:a16="http://schemas.microsoft.com/office/drawing/2014/main" id="{3580EE17-6788-13C6-9248-B44CE5E6D9E2}"/>
              </a:ext>
            </a:extLst>
          </p:cNvPr>
          <p:cNvSpPr/>
          <p:nvPr/>
        </p:nvSpPr>
        <p:spPr>
          <a:xfrm>
            <a:off x="400416" y="2156735"/>
            <a:ext cx="3908348" cy="3952638"/>
          </a:xfrm>
          <a:prstGeom prst="rect">
            <a:avLst/>
          </a:prstGeom>
          <a:noFill/>
          <a:ln>
            <a:solidFill>
              <a:srgbClr val="217DE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12752933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10" name="Google Shape;110;p3"/>
          <p:cNvSpPr/>
          <p:nvPr/>
        </p:nvSpPr>
        <p:spPr>
          <a:xfrm>
            <a:off x="0" y="6513095"/>
            <a:ext cx="12192000" cy="344905"/>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 name="CuadroTexto 5">
            <a:extLst>
              <a:ext uri="{FF2B5EF4-FFF2-40B4-BE49-F238E27FC236}">
                <a16:creationId xmlns:a16="http://schemas.microsoft.com/office/drawing/2014/main" id="{8D3A3D04-C52A-41FA-BD08-32BB36DE53EB}"/>
              </a:ext>
            </a:extLst>
          </p:cNvPr>
          <p:cNvSpPr txBox="1"/>
          <p:nvPr/>
        </p:nvSpPr>
        <p:spPr>
          <a:xfrm>
            <a:off x="8950930" y="2771091"/>
            <a:ext cx="2895426" cy="3046988"/>
          </a:xfrm>
          <a:prstGeom prst="rect">
            <a:avLst/>
          </a:prstGeom>
          <a:noFill/>
        </p:spPr>
        <p:txBody>
          <a:bodyPr wrap="square" rtlCol="0">
            <a:spAutoFit/>
          </a:bodyPr>
          <a:lstStyle/>
          <a:p>
            <a:pPr marL="285750" indent="-285750">
              <a:buFont typeface="Wingdings" panose="05000000000000000000" pitchFamily="2" charset="2"/>
              <a:buChar char="ü"/>
            </a:pPr>
            <a:r>
              <a:rPr lang="es-CL" sz="1600" dirty="0">
                <a:solidFill>
                  <a:schemeClr val="tx1">
                    <a:lumMod val="75000"/>
                    <a:lumOff val="25000"/>
                  </a:schemeClr>
                </a:solidFill>
                <a:latin typeface="+mn-lt"/>
                <a:ea typeface="Calibri" panose="020F0502020204030204" pitchFamily="34" charset="0"/>
                <a:cs typeface="Times New Roman" panose="02020603050405020304" pitchFamily="18" charset="0"/>
              </a:rPr>
              <a:t>Las organizaciones comunitarias funcionales, juntas de vecinos y uniones comunales constituyen la amplia mayoría de las OSC en Chile</a:t>
            </a:r>
            <a:r>
              <a:rPr lang="es-CL" sz="1600" dirty="0">
                <a:solidFill>
                  <a:schemeClr val="tx1">
                    <a:lumMod val="75000"/>
                    <a:lumOff val="25000"/>
                  </a:schemeClr>
                </a:solidFill>
                <a:effectLst/>
                <a:latin typeface="+mn-lt"/>
                <a:ea typeface="Calibri" panose="020F0502020204030204" pitchFamily="34" charset="0"/>
                <a:cs typeface="Times New Roman" panose="02020603050405020304" pitchFamily="18" charset="0"/>
              </a:rPr>
              <a:t>.</a:t>
            </a:r>
          </a:p>
          <a:p>
            <a:endParaRPr lang="es-CL" sz="1600" dirty="0">
              <a:solidFill>
                <a:schemeClr val="tx1">
                  <a:lumMod val="75000"/>
                  <a:lumOff val="25000"/>
                </a:schemeClr>
              </a:solidFill>
              <a:effectLst/>
              <a:latin typeface="+mn-lt"/>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ü"/>
            </a:pPr>
            <a:r>
              <a:rPr lang="es-CL" sz="1600" dirty="0">
                <a:solidFill>
                  <a:schemeClr val="tx1">
                    <a:lumMod val="75000"/>
                    <a:lumOff val="25000"/>
                  </a:schemeClr>
                </a:solidFill>
                <a:latin typeface="+mn-lt"/>
                <a:ea typeface="Calibri" panose="020F0502020204030204" pitchFamily="34" charset="0"/>
                <a:cs typeface="Times New Roman" panose="02020603050405020304" pitchFamily="18" charset="0"/>
              </a:rPr>
              <a:t>Las fundaciones, asociaciones y corporaciones le siguen en orden de importancia</a:t>
            </a:r>
            <a:endParaRPr lang="es-CL" sz="1100" dirty="0">
              <a:solidFill>
                <a:schemeClr val="tx1">
                  <a:lumMod val="75000"/>
                  <a:lumOff val="25000"/>
                </a:schemeClr>
              </a:solidFill>
              <a:latin typeface="+mn-lt"/>
            </a:endParaRPr>
          </a:p>
        </p:txBody>
      </p:sp>
      <p:sp>
        <p:nvSpPr>
          <p:cNvPr id="12" name="CuadroTexto 11">
            <a:extLst>
              <a:ext uri="{FF2B5EF4-FFF2-40B4-BE49-F238E27FC236}">
                <a16:creationId xmlns:a16="http://schemas.microsoft.com/office/drawing/2014/main" id="{92988C7D-6ED4-45F2-9EF0-DC9FDF82648E}"/>
              </a:ext>
            </a:extLst>
          </p:cNvPr>
          <p:cNvSpPr txBox="1"/>
          <p:nvPr/>
        </p:nvSpPr>
        <p:spPr>
          <a:xfrm>
            <a:off x="397738" y="2375027"/>
            <a:ext cx="6102416" cy="307777"/>
          </a:xfrm>
          <a:prstGeom prst="rect">
            <a:avLst/>
          </a:prstGeom>
          <a:noFill/>
        </p:spPr>
        <p:txBody>
          <a:bodyPr wrap="square">
            <a:spAutoFit/>
          </a:bodyPr>
          <a:lstStyle/>
          <a:p>
            <a:r>
              <a:rPr lang="es-ES" sz="1400" b="1" i="0" u="none" strike="noStrike" baseline="0" dirty="0">
                <a:solidFill>
                  <a:schemeClr val="tx1">
                    <a:lumMod val="75000"/>
                    <a:lumOff val="25000"/>
                  </a:schemeClr>
                </a:solidFill>
                <a:latin typeface="Minion Pro"/>
              </a:rPr>
              <a:t>Distribución de las OSC según estatus jurídico/institucional</a:t>
            </a:r>
            <a:endParaRPr lang="es-CL" dirty="0">
              <a:solidFill>
                <a:schemeClr val="tx1">
                  <a:lumMod val="75000"/>
                  <a:lumOff val="25000"/>
                </a:schemeClr>
              </a:solidFill>
            </a:endParaRPr>
          </a:p>
        </p:txBody>
      </p:sp>
      <p:graphicFrame>
        <p:nvGraphicFramePr>
          <p:cNvPr id="2" name="Gráfico 1">
            <a:extLst>
              <a:ext uri="{FF2B5EF4-FFF2-40B4-BE49-F238E27FC236}">
                <a16:creationId xmlns:a16="http://schemas.microsoft.com/office/drawing/2014/main" id="{FC5A631A-4DAA-39F3-61F0-657EC21DBD16}"/>
              </a:ext>
            </a:extLst>
          </p:cNvPr>
          <p:cNvGraphicFramePr>
            <a:graphicFrameLocks/>
          </p:cNvGraphicFramePr>
          <p:nvPr>
            <p:extLst>
              <p:ext uri="{D42A27DB-BD31-4B8C-83A1-F6EECF244321}">
                <p14:modId xmlns:p14="http://schemas.microsoft.com/office/powerpoint/2010/main" val="3695718785"/>
              </p:ext>
            </p:extLst>
          </p:nvPr>
        </p:nvGraphicFramePr>
        <p:xfrm>
          <a:off x="249382" y="2682804"/>
          <a:ext cx="8456930" cy="3462988"/>
        </p:xfrm>
        <a:graphic>
          <a:graphicData uri="http://schemas.openxmlformats.org/drawingml/2006/chart">
            <c:chart xmlns:c="http://schemas.openxmlformats.org/drawingml/2006/chart" xmlns:r="http://schemas.openxmlformats.org/officeDocument/2006/relationships" r:id="rId3"/>
          </a:graphicData>
        </a:graphic>
      </p:graphicFrame>
      <p:sp>
        <p:nvSpPr>
          <p:cNvPr id="3" name="Google Shape;109;p3">
            <a:extLst>
              <a:ext uri="{FF2B5EF4-FFF2-40B4-BE49-F238E27FC236}">
                <a16:creationId xmlns:a16="http://schemas.microsoft.com/office/drawing/2014/main" id="{02DD0FE1-6C6D-735F-8082-E93FD5E1251A}"/>
              </a:ext>
            </a:extLst>
          </p:cNvPr>
          <p:cNvSpPr/>
          <p:nvPr/>
        </p:nvSpPr>
        <p:spPr>
          <a:xfrm>
            <a:off x="397738" y="0"/>
            <a:ext cx="2791797" cy="1920240"/>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 name="Google Shape;113;p3">
            <a:extLst>
              <a:ext uri="{FF2B5EF4-FFF2-40B4-BE49-F238E27FC236}">
                <a16:creationId xmlns:a16="http://schemas.microsoft.com/office/drawing/2014/main" id="{571C32BE-3C41-AD32-8C97-CB3C6DD77935}"/>
              </a:ext>
            </a:extLst>
          </p:cNvPr>
          <p:cNvSpPr txBox="1"/>
          <p:nvPr/>
        </p:nvSpPr>
        <p:spPr>
          <a:xfrm>
            <a:off x="494000" y="608676"/>
            <a:ext cx="2599272" cy="95764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indent="0">
              <a:lnSpc>
                <a:spcPct val="90000"/>
              </a:lnSpc>
              <a:spcBef>
                <a:spcPts val="1000"/>
              </a:spcBef>
              <a:buClr>
                <a:srgbClr val="FFFFFF"/>
              </a:buClr>
              <a:buSzPts val="2400"/>
              <a:buFont typeface="Nunito Sans"/>
              <a:buNone/>
              <a:defRPr sz="2400" b="1">
                <a:solidFill>
                  <a:schemeClr val="lt1"/>
                </a:solidFill>
              </a:defRPr>
            </a:lvl1pPr>
          </a:lstStyle>
          <a:p>
            <a:pPr algn="ctr"/>
            <a:r>
              <a:rPr lang="es-ES" dirty="0">
                <a:solidFill>
                  <a:schemeClr val="bg1"/>
                </a:solidFill>
                <a:latin typeface="Arial" panose="020B0604020202020204" pitchFamily="34" charset="0"/>
                <a:cs typeface="Arial" panose="020B0604020202020204" pitchFamily="34" charset="0"/>
              </a:rPr>
              <a:t>Categorías y enfoques</a:t>
            </a:r>
          </a:p>
        </p:txBody>
      </p:sp>
      <p:pic>
        <p:nvPicPr>
          <p:cNvPr id="7" name="Imagen 6">
            <a:extLst>
              <a:ext uri="{FF2B5EF4-FFF2-40B4-BE49-F238E27FC236}">
                <a16:creationId xmlns:a16="http://schemas.microsoft.com/office/drawing/2014/main" id="{4DFB23C3-480F-49F1-1621-AC7B39E686BA}"/>
              </a:ext>
            </a:extLst>
          </p:cNvPr>
          <p:cNvPicPr>
            <a:picLocks noChangeAspect="1"/>
          </p:cNvPicPr>
          <p:nvPr/>
        </p:nvPicPr>
        <p:blipFill>
          <a:blip r:embed="rId4"/>
          <a:stretch>
            <a:fillRect/>
          </a:stretch>
        </p:blipFill>
        <p:spPr>
          <a:xfrm>
            <a:off x="9791366" y="608676"/>
            <a:ext cx="1771650" cy="591147"/>
          </a:xfrm>
          <a:prstGeom prst="rect">
            <a:avLst/>
          </a:prstGeom>
        </p:spPr>
      </p:pic>
      <p:sp>
        <p:nvSpPr>
          <p:cNvPr id="8" name="Rectángulo 7">
            <a:extLst>
              <a:ext uri="{FF2B5EF4-FFF2-40B4-BE49-F238E27FC236}">
                <a16:creationId xmlns:a16="http://schemas.microsoft.com/office/drawing/2014/main" id="{C771F79F-2D67-4175-0AC1-32138620F058}"/>
              </a:ext>
            </a:extLst>
          </p:cNvPr>
          <p:cNvSpPr/>
          <p:nvPr/>
        </p:nvSpPr>
        <p:spPr>
          <a:xfrm>
            <a:off x="8854668" y="2563091"/>
            <a:ext cx="3087950" cy="3462988"/>
          </a:xfrm>
          <a:prstGeom prst="rect">
            <a:avLst/>
          </a:prstGeom>
          <a:noFill/>
          <a:ln>
            <a:solidFill>
              <a:srgbClr val="217DE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12381092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2" name="Google Shape;109;p3">
            <a:extLst>
              <a:ext uri="{FF2B5EF4-FFF2-40B4-BE49-F238E27FC236}">
                <a16:creationId xmlns:a16="http://schemas.microsoft.com/office/drawing/2014/main" id="{11578975-4E47-A0A3-A532-C321ED37AD58}"/>
              </a:ext>
            </a:extLst>
          </p:cNvPr>
          <p:cNvSpPr/>
          <p:nvPr/>
        </p:nvSpPr>
        <p:spPr>
          <a:xfrm>
            <a:off x="397738" y="0"/>
            <a:ext cx="2791797" cy="1920240"/>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0" name="Google Shape;110;p3"/>
          <p:cNvSpPr/>
          <p:nvPr/>
        </p:nvSpPr>
        <p:spPr>
          <a:xfrm>
            <a:off x="0" y="6513095"/>
            <a:ext cx="12192000" cy="344905"/>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3" name="Google Shape;113;p3"/>
          <p:cNvSpPr txBox="1"/>
          <p:nvPr/>
        </p:nvSpPr>
        <p:spPr>
          <a:xfrm>
            <a:off x="494000" y="603154"/>
            <a:ext cx="2599272" cy="95764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indent="0">
              <a:lnSpc>
                <a:spcPct val="90000"/>
              </a:lnSpc>
              <a:spcBef>
                <a:spcPts val="1000"/>
              </a:spcBef>
              <a:buClr>
                <a:srgbClr val="FFFFFF"/>
              </a:buClr>
              <a:buSzPts val="2400"/>
              <a:buFont typeface="Nunito Sans"/>
              <a:buNone/>
              <a:defRPr sz="2400" b="1">
                <a:solidFill>
                  <a:schemeClr val="lt1"/>
                </a:solidFill>
              </a:defRPr>
            </a:lvl1pPr>
          </a:lstStyle>
          <a:p>
            <a:pPr algn="ctr"/>
            <a:r>
              <a:rPr lang="es-ES" dirty="0">
                <a:solidFill>
                  <a:schemeClr val="bg1"/>
                </a:solidFill>
                <a:latin typeface="Arial" panose="020B0604020202020204" pitchFamily="34" charset="0"/>
                <a:cs typeface="Arial" panose="020B0604020202020204" pitchFamily="34" charset="0"/>
              </a:rPr>
              <a:t>Estado de actividad</a:t>
            </a:r>
          </a:p>
          <a:p>
            <a:endParaRPr lang="es-ES" dirty="0">
              <a:solidFill>
                <a:schemeClr val="bg1"/>
              </a:solidFill>
              <a:latin typeface="Calibri" panose="020F0502020204030204" pitchFamily="34" charset="0"/>
              <a:cs typeface="Calibri" panose="020F0502020204030204" pitchFamily="34" charset="0"/>
            </a:endParaRPr>
          </a:p>
        </p:txBody>
      </p:sp>
      <p:pic>
        <p:nvPicPr>
          <p:cNvPr id="3" name="Imagen 2">
            <a:extLst>
              <a:ext uri="{FF2B5EF4-FFF2-40B4-BE49-F238E27FC236}">
                <a16:creationId xmlns:a16="http://schemas.microsoft.com/office/drawing/2014/main" id="{1EF0FAA8-CF97-9086-97E4-EBAB7AC2074B}"/>
              </a:ext>
            </a:extLst>
          </p:cNvPr>
          <p:cNvPicPr>
            <a:picLocks noChangeAspect="1"/>
          </p:cNvPicPr>
          <p:nvPr/>
        </p:nvPicPr>
        <p:blipFill>
          <a:blip r:embed="rId3"/>
          <a:stretch>
            <a:fillRect/>
          </a:stretch>
        </p:blipFill>
        <p:spPr>
          <a:xfrm>
            <a:off x="9791366" y="608676"/>
            <a:ext cx="1771650" cy="591147"/>
          </a:xfrm>
          <a:prstGeom prst="rect">
            <a:avLst/>
          </a:prstGeom>
        </p:spPr>
      </p:pic>
      <p:graphicFrame>
        <p:nvGraphicFramePr>
          <p:cNvPr id="5" name="Tabla 4">
            <a:extLst>
              <a:ext uri="{FF2B5EF4-FFF2-40B4-BE49-F238E27FC236}">
                <a16:creationId xmlns:a16="http://schemas.microsoft.com/office/drawing/2014/main" id="{A6F7CA54-4DF2-BB07-67E3-D6EA7A424041}"/>
              </a:ext>
            </a:extLst>
          </p:cNvPr>
          <p:cNvGraphicFramePr>
            <a:graphicFrameLocks noGrp="1"/>
          </p:cNvGraphicFramePr>
          <p:nvPr>
            <p:extLst>
              <p:ext uri="{D42A27DB-BD31-4B8C-83A1-F6EECF244321}">
                <p14:modId xmlns:p14="http://schemas.microsoft.com/office/powerpoint/2010/main" val="3488900853"/>
              </p:ext>
            </p:extLst>
          </p:nvPr>
        </p:nvGraphicFramePr>
        <p:xfrm>
          <a:off x="774159" y="2996405"/>
          <a:ext cx="10643682" cy="2440525"/>
        </p:xfrm>
        <a:graphic>
          <a:graphicData uri="http://schemas.openxmlformats.org/drawingml/2006/table">
            <a:tbl>
              <a:tblPr>
                <a:tableStyleId>{5C22544A-7EE6-4342-B048-85BDC9FD1C3A}</a:tableStyleId>
              </a:tblPr>
              <a:tblGrid>
                <a:gridCol w="1520526">
                  <a:extLst>
                    <a:ext uri="{9D8B030D-6E8A-4147-A177-3AD203B41FA5}">
                      <a16:colId xmlns:a16="http://schemas.microsoft.com/office/drawing/2014/main" val="3854854991"/>
                    </a:ext>
                  </a:extLst>
                </a:gridCol>
                <a:gridCol w="1520526">
                  <a:extLst>
                    <a:ext uri="{9D8B030D-6E8A-4147-A177-3AD203B41FA5}">
                      <a16:colId xmlns:a16="http://schemas.microsoft.com/office/drawing/2014/main" val="645323439"/>
                    </a:ext>
                  </a:extLst>
                </a:gridCol>
                <a:gridCol w="1520526">
                  <a:extLst>
                    <a:ext uri="{9D8B030D-6E8A-4147-A177-3AD203B41FA5}">
                      <a16:colId xmlns:a16="http://schemas.microsoft.com/office/drawing/2014/main" val="3257417236"/>
                    </a:ext>
                  </a:extLst>
                </a:gridCol>
                <a:gridCol w="1520526">
                  <a:extLst>
                    <a:ext uri="{9D8B030D-6E8A-4147-A177-3AD203B41FA5}">
                      <a16:colId xmlns:a16="http://schemas.microsoft.com/office/drawing/2014/main" val="672565855"/>
                    </a:ext>
                  </a:extLst>
                </a:gridCol>
                <a:gridCol w="1520526">
                  <a:extLst>
                    <a:ext uri="{9D8B030D-6E8A-4147-A177-3AD203B41FA5}">
                      <a16:colId xmlns:a16="http://schemas.microsoft.com/office/drawing/2014/main" val="2337916104"/>
                    </a:ext>
                  </a:extLst>
                </a:gridCol>
                <a:gridCol w="1520526">
                  <a:extLst>
                    <a:ext uri="{9D8B030D-6E8A-4147-A177-3AD203B41FA5}">
                      <a16:colId xmlns:a16="http://schemas.microsoft.com/office/drawing/2014/main" val="3480833049"/>
                    </a:ext>
                  </a:extLst>
                </a:gridCol>
                <a:gridCol w="1520526">
                  <a:extLst>
                    <a:ext uri="{9D8B030D-6E8A-4147-A177-3AD203B41FA5}">
                      <a16:colId xmlns:a16="http://schemas.microsoft.com/office/drawing/2014/main" val="2299690956"/>
                    </a:ext>
                  </a:extLst>
                </a:gridCol>
              </a:tblGrid>
              <a:tr h="488105">
                <a:tc>
                  <a:txBody>
                    <a:bodyPr/>
                    <a:lstStyle/>
                    <a:p>
                      <a:pPr algn="just" fontAlgn="ctr"/>
                      <a:r>
                        <a:rPr lang="es-CL" sz="1600" b="1" u="none" strike="noStrike" dirty="0">
                          <a:effectLst/>
                        </a:rPr>
                        <a:t> </a:t>
                      </a:r>
                      <a:endParaRPr lang="es-CL" sz="1600" b="1" i="0" u="none" strike="noStrike" dirty="0">
                        <a:solidFill>
                          <a:srgbClr val="FFFFFF"/>
                        </a:solidFill>
                        <a:effectLst/>
                        <a:latin typeface="Arial" panose="020B0604020202020204" pitchFamily="34" charset="0"/>
                      </a:endParaRPr>
                    </a:p>
                  </a:txBody>
                  <a:tcPr marL="9525" marR="9525" marT="9525" marB="0" anchor="ctr">
                    <a:solidFill>
                      <a:schemeClr val="bg1"/>
                    </a:solidFill>
                  </a:tcPr>
                </a:tc>
                <a:tc gridSpan="2">
                  <a:txBody>
                    <a:bodyPr/>
                    <a:lstStyle/>
                    <a:p>
                      <a:pPr algn="ctr" fontAlgn="ctr"/>
                      <a:r>
                        <a:rPr lang="es-CL" sz="1600" b="1" u="none" strike="noStrike" dirty="0">
                          <a:solidFill>
                            <a:schemeClr val="bg1"/>
                          </a:solidFill>
                          <a:effectLst/>
                        </a:rPr>
                        <a:t>Criterio estricto</a:t>
                      </a:r>
                      <a:endParaRPr lang="es-CL" sz="1600" b="1" i="0" u="none" strike="noStrike" dirty="0">
                        <a:solidFill>
                          <a:schemeClr val="bg1"/>
                        </a:solidFill>
                        <a:effectLst/>
                        <a:latin typeface="Arial" panose="020B0604020202020204" pitchFamily="34" charset="0"/>
                      </a:endParaRPr>
                    </a:p>
                  </a:txBody>
                  <a:tcPr marL="9525" marR="9525" marT="9525" marB="0" anchor="ctr">
                    <a:solidFill>
                      <a:srgbClr val="217DE2"/>
                    </a:solidFill>
                  </a:tcPr>
                </a:tc>
                <a:tc hMerge="1">
                  <a:txBody>
                    <a:bodyPr/>
                    <a:lstStyle/>
                    <a:p>
                      <a:endParaRPr lang="es-ES_tradnl"/>
                    </a:p>
                  </a:txBody>
                  <a:tcPr/>
                </a:tc>
                <a:tc gridSpan="2">
                  <a:txBody>
                    <a:bodyPr/>
                    <a:lstStyle/>
                    <a:p>
                      <a:pPr algn="ctr" fontAlgn="ctr"/>
                      <a:r>
                        <a:rPr lang="es-CL" sz="1600" b="1" u="none" strike="noStrike" dirty="0">
                          <a:solidFill>
                            <a:schemeClr val="bg1"/>
                          </a:solidFill>
                          <a:effectLst/>
                        </a:rPr>
                        <a:t>Criterio 5 años</a:t>
                      </a:r>
                      <a:endParaRPr lang="es-CL" sz="1600" b="1" i="0" u="none" strike="noStrike" dirty="0">
                        <a:solidFill>
                          <a:schemeClr val="bg1"/>
                        </a:solidFill>
                        <a:effectLst/>
                        <a:latin typeface="Arial" panose="020B0604020202020204" pitchFamily="34" charset="0"/>
                      </a:endParaRPr>
                    </a:p>
                  </a:txBody>
                  <a:tcPr marL="9525" marR="9525" marT="9525" marB="0" anchor="ctr">
                    <a:solidFill>
                      <a:srgbClr val="217DE2"/>
                    </a:solidFill>
                  </a:tcPr>
                </a:tc>
                <a:tc hMerge="1">
                  <a:txBody>
                    <a:bodyPr/>
                    <a:lstStyle/>
                    <a:p>
                      <a:endParaRPr lang="es-ES_tradnl"/>
                    </a:p>
                  </a:txBody>
                  <a:tcPr/>
                </a:tc>
                <a:tc gridSpan="2">
                  <a:txBody>
                    <a:bodyPr/>
                    <a:lstStyle/>
                    <a:p>
                      <a:pPr algn="ctr" fontAlgn="ctr"/>
                      <a:r>
                        <a:rPr lang="es-CL" sz="1600" b="1" u="none" strike="noStrike" dirty="0">
                          <a:solidFill>
                            <a:schemeClr val="bg1"/>
                          </a:solidFill>
                          <a:effectLst/>
                        </a:rPr>
                        <a:t>Criterio 10 años</a:t>
                      </a:r>
                      <a:endParaRPr lang="es-CL" sz="1600" b="1" i="0" u="none" strike="noStrike" dirty="0">
                        <a:solidFill>
                          <a:schemeClr val="bg1"/>
                        </a:solidFill>
                        <a:effectLst/>
                        <a:latin typeface="Arial" panose="020B0604020202020204" pitchFamily="34" charset="0"/>
                      </a:endParaRPr>
                    </a:p>
                  </a:txBody>
                  <a:tcPr marL="9525" marR="9525" marT="9525" marB="0" anchor="ctr">
                    <a:solidFill>
                      <a:srgbClr val="217DE2"/>
                    </a:solidFill>
                  </a:tcPr>
                </a:tc>
                <a:tc hMerge="1">
                  <a:txBody>
                    <a:bodyPr/>
                    <a:lstStyle/>
                    <a:p>
                      <a:endParaRPr lang="es-ES_tradnl"/>
                    </a:p>
                  </a:txBody>
                  <a:tcPr/>
                </a:tc>
                <a:extLst>
                  <a:ext uri="{0D108BD9-81ED-4DB2-BD59-A6C34878D82A}">
                    <a16:rowId xmlns:a16="http://schemas.microsoft.com/office/drawing/2014/main" val="3588562753"/>
                  </a:ext>
                </a:extLst>
              </a:tr>
              <a:tr h="488105">
                <a:tc>
                  <a:txBody>
                    <a:bodyPr/>
                    <a:lstStyle/>
                    <a:p>
                      <a:pPr algn="just" fontAlgn="ctr"/>
                      <a:r>
                        <a:rPr lang="es-CL" sz="1600" b="1" u="none" strike="noStrike" dirty="0">
                          <a:effectLst/>
                        </a:rPr>
                        <a:t> </a:t>
                      </a:r>
                      <a:endParaRPr lang="es-CL" sz="1600" b="1" i="0" u="none" strike="noStrike" dirty="0">
                        <a:solidFill>
                          <a:srgbClr val="FFFFFF"/>
                        </a:solidFill>
                        <a:effectLst/>
                        <a:latin typeface="Arial" panose="020B0604020202020204" pitchFamily="34" charset="0"/>
                      </a:endParaRPr>
                    </a:p>
                  </a:txBody>
                  <a:tcPr marL="9525" marR="9525" marT="9525" marB="0" anchor="ctr">
                    <a:solidFill>
                      <a:schemeClr val="bg1"/>
                    </a:solidFill>
                  </a:tcPr>
                </a:tc>
                <a:tc>
                  <a:txBody>
                    <a:bodyPr/>
                    <a:lstStyle/>
                    <a:p>
                      <a:pPr algn="ctr" fontAlgn="ctr"/>
                      <a:r>
                        <a:rPr lang="es-CL" sz="1600" b="1" u="none" strike="noStrike" dirty="0" err="1">
                          <a:solidFill>
                            <a:schemeClr val="tx1">
                              <a:lumMod val="75000"/>
                              <a:lumOff val="25000"/>
                            </a:schemeClr>
                          </a:solidFill>
                          <a:effectLst/>
                        </a:rPr>
                        <a:t>N°</a:t>
                      </a:r>
                      <a:endParaRPr lang="es-CL" sz="1600" b="1" i="0" u="none" strike="noStrike" dirty="0">
                        <a:solidFill>
                          <a:schemeClr val="tx1">
                            <a:lumMod val="75000"/>
                            <a:lumOff val="25000"/>
                          </a:schemeClr>
                        </a:solidFill>
                        <a:effectLst/>
                        <a:latin typeface="Arial" panose="020B0604020202020204" pitchFamily="34" charset="0"/>
                      </a:endParaRPr>
                    </a:p>
                  </a:txBody>
                  <a:tcPr marL="9525" marR="9525" marT="9525" marB="0" anchor="ctr">
                    <a:solidFill>
                      <a:srgbClr val="217DE2">
                        <a:alpha val="30000"/>
                      </a:srgbClr>
                    </a:solidFill>
                  </a:tcPr>
                </a:tc>
                <a:tc>
                  <a:txBody>
                    <a:bodyPr/>
                    <a:lstStyle/>
                    <a:p>
                      <a:pPr algn="ctr" fontAlgn="ctr"/>
                      <a:r>
                        <a:rPr lang="es-CL" sz="1600" b="1" u="none" strike="noStrike" dirty="0">
                          <a:solidFill>
                            <a:schemeClr val="tx1">
                              <a:lumMod val="75000"/>
                              <a:lumOff val="25000"/>
                            </a:schemeClr>
                          </a:solidFill>
                          <a:effectLst/>
                        </a:rPr>
                        <a:t>%</a:t>
                      </a:r>
                      <a:endParaRPr lang="es-CL" sz="1600" b="1" i="0" u="none" strike="noStrike" dirty="0">
                        <a:solidFill>
                          <a:schemeClr val="tx1">
                            <a:lumMod val="75000"/>
                            <a:lumOff val="25000"/>
                          </a:schemeClr>
                        </a:solidFill>
                        <a:effectLst/>
                        <a:latin typeface="Arial" panose="020B0604020202020204" pitchFamily="34" charset="0"/>
                      </a:endParaRPr>
                    </a:p>
                  </a:txBody>
                  <a:tcPr marL="9525" marR="9525" marT="9525" marB="0" anchor="ctr">
                    <a:solidFill>
                      <a:srgbClr val="217DE2">
                        <a:alpha val="30000"/>
                      </a:srgbClr>
                    </a:solidFill>
                  </a:tcPr>
                </a:tc>
                <a:tc>
                  <a:txBody>
                    <a:bodyPr/>
                    <a:lstStyle/>
                    <a:p>
                      <a:pPr algn="ctr" fontAlgn="ctr"/>
                      <a:r>
                        <a:rPr lang="es-CL" sz="1600" b="1" u="none" strike="noStrike" dirty="0" err="1">
                          <a:solidFill>
                            <a:schemeClr val="tx1">
                              <a:lumMod val="75000"/>
                              <a:lumOff val="25000"/>
                            </a:schemeClr>
                          </a:solidFill>
                          <a:effectLst/>
                        </a:rPr>
                        <a:t>N°</a:t>
                      </a:r>
                      <a:endParaRPr lang="es-CL" sz="1600" b="1" i="0" u="none" strike="noStrike" dirty="0">
                        <a:solidFill>
                          <a:schemeClr val="tx1">
                            <a:lumMod val="75000"/>
                            <a:lumOff val="25000"/>
                          </a:schemeClr>
                        </a:solidFill>
                        <a:effectLst/>
                        <a:latin typeface="Arial" panose="020B0604020202020204" pitchFamily="34" charset="0"/>
                      </a:endParaRPr>
                    </a:p>
                  </a:txBody>
                  <a:tcPr marL="9525" marR="9525" marT="9525" marB="0" anchor="ctr">
                    <a:solidFill>
                      <a:srgbClr val="217DE2">
                        <a:alpha val="30000"/>
                      </a:srgbClr>
                    </a:solidFill>
                  </a:tcPr>
                </a:tc>
                <a:tc>
                  <a:txBody>
                    <a:bodyPr/>
                    <a:lstStyle/>
                    <a:p>
                      <a:pPr algn="ctr" fontAlgn="ctr"/>
                      <a:r>
                        <a:rPr lang="es-CL" sz="1600" b="1" u="none" strike="noStrike" dirty="0">
                          <a:solidFill>
                            <a:schemeClr val="tx1">
                              <a:lumMod val="75000"/>
                              <a:lumOff val="25000"/>
                            </a:schemeClr>
                          </a:solidFill>
                          <a:effectLst/>
                        </a:rPr>
                        <a:t>%</a:t>
                      </a:r>
                      <a:endParaRPr lang="es-CL" sz="1600" b="1" i="0" u="none" strike="noStrike" dirty="0">
                        <a:solidFill>
                          <a:schemeClr val="tx1">
                            <a:lumMod val="75000"/>
                            <a:lumOff val="25000"/>
                          </a:schemeClr>
                        </a:solidFill>
                        <a:effectLst/>
                        <a:latin typeface="Arial" panose="020B0604020202020204" pitchFamily="34" charset="0"/>
                      </a:endParaRPr>
                    </a:p>
                  </a:txBody>
                  <a:tcPr marL="9525" marR="9525" marT="9525" marB="0" anchor="ctr">
                    <a:solidFill>
                      <a:srgbClr val="217DE2">
                        <a:alpha val="30000"/>
                      </a:srgbClr>
                    </a:solidFill>
                  </a:tcPr>
                </a:tc>
                <a:tc>
                  <a:txBody>
                    <a:bodyPr/>
                    <a:lstStyle/>
                    <a:p>
                      <a:pPr algn="ctr" fontAlgn="ctr"/>
                      <a:r>
                        <a:rPr lang="es-CL" sz="1600" b="1" u="none" strike="noStrike" dirty="0" err="1">
                          <a:solidFill>
                            <a:schemeClr val="tx1">
                              <a:lumMod val="75000"/>
                              <a:lumOff val="25000"/>
                            </a:schemeClr>
                          </a:solidFill>
                          <a:effectLst/>
                        </a:rPr>
                        <a:t>N°</a:t>
                      </a:r>
                      <a:endParaRPr lang="es-CL" sz="1600" b="1" i="0" u="none" strike="noStrike" dirty="0">
                        <a:solidFill>
                          <a:schemeClr val="tx1">
                            <a:lumMod val="75000"/>
                            <a:lumOff val="25000"/>
                          </a:schemeClr>
                        </a:solidFill>
                        <a:effectLst/>
                        <a:latin typeface="Arial" panose="020B0604020202020204" pitchFamily="34" charset="0"/>
                      </a:endParaRPr>
                    </a:p>
                  </a:txBody>
                  <a:tcPr marL="9525" marR="9525" marT="9525" marB="0" anchor="ctr">
                    <a:solidFill>
                      <a:srgbClr val="217DE2">
                        <a:alpha val="30000"/>
                      </a:srgbClr>
                    </a:solidFill>
                  </a:tcPr>
                </a:tc>
                <a:tc>
                  <a:txBody>
                    <a:bodyPr/>
                    <a:lstStyle/>
                    <a:p>
                      <a:pPr algn="ctr" fontAlgn="ctr"/>
                      <a:r>
                        <a:rPr lang="es-CL" sz="1600" b="1" u="none" strike="noStrike" dirty="0">
                          <a:solidFill>
                            <a:schemeClr val="tx1">
                              <a:lumMod val="75000"/>
                              <a:lumOff val="25000"/>
                            </a:schemeClr>
                          </a:solidFill>
                          <a:effectLst/>
                        </a:rPr>
                        <a:t>%</a:t>
                      </a:r>
                      <a:endParaRPr lang="es-CL" sz="1600" b="1" i="0" u="none" strike="noStrike" dirty="0">
                        <a:solidFill>
                          <a:schemeClr val="tx1">
                            <a:lumMod val="75000"/>
                            <a:lumOff val="25000"/>
                          </a:schemeClr>
                        </a:solidFill>
                        <a:effectLst/>
                        <a:latin typeface="Arial" panose="020B0604020202020204" pitchFamily="34" charset="0"/>
                      </a:endParaRPr>
                    </a:p>
                  </a:txBody>
                  <a:tcPr marL="9525" marR="9525" marT="9525" marB="0" anchor="ctr">
                    <a:solidFill>
                      <a:srgbClr val="217DE2">
                        <a:alpha val="30000"/>
                      </a:srgbClr>
                    </a:solidFill>
                  </a:tcPr>
                </a:tc>
                <a:extLst>
                  <a:ext uri="{0D108BD9-81ED-4DB2-BD59-A6C34878D82A}">
                    <a16:rowId xmlns:a16="http://schemas.microsoft.com/office/drawing/2014/main" val="705518994"/>
                  </a:ext>
                </a:extLst>
              </a:tr>
              <a:tr h="488105">
                <a:tc>
                  <a:txBody>
                    <a:bodyPr/>
                    <a:lstStyle/>
                    <a:p>
                      <a:pPr algn="ctr" fontAlgn="ctr"/>
                      <a:r>
                        <a:rPr lang="es-CL" sz="1600" b="0" u="none" strike="noStrike" dirty="0">
                          <a:solidFill>
                            <a:schemeClr val="tx1">
                              <a:lumMod val="75000"/>
                              <a:lumOff val="25000"/>
                            </a:schemeClr>
                          </a:solidFill>
                          <a:effectLst/>
                        </a:rPr>
                        <a:t>Activas</a:t>
                      </a:r>
                      <a:endParaRPr lang="es-CL" sz="1600" b="0" i="0" u="none" strike="noStrike" dirty="0">
                        <a:solidFill>
                          <a:schemeClr val="tx1">
                            <a:lumMod val="75000"/>
                            <a:lumOff val="25000"/>
                          </a:schemeClr>
                        </a:solidFill>
                        <a:effectLst/>
                        <a:latin typeface="Arial" panose="020B0604020202020204" pitchFamily="34" charset="0"/>
                      </a:endParaRPr>
                    </a:p>
                  </a:txBody>
                  <a:tcPr marL="9525" marR="9525" marT="9525" marB="0" anchor="ctr">
                    <a:solidFill>
                      <a:srgbClr val="217DE2">
                        <a:alpha val="10000"/>
                      </a:srgbClr>
                    </a:solidFill>
                  </a:tcPr>
                </a:tc>
                <a:tc>
                  <a:txBody>
                    <a:bodyPr/>
                    <a:lstStyle/>
                    <a:p>
                      <a:pPr algn="ctr" fontAlgn="ctr"/>
                      <a:r>
                        <a:rPr lang="es-CL" sz="1600" b="0" u="none" strike="noStrike" dirty="0">
                          <a:solidFill>
                            <a:schemeClr val="tx1">
                              <a:lumMod val="75000"/>
                              <a:lumOff val="25000"/>
                            </a:schemeClr>
                          </a:solidFill>
                          <a:effectLst/>
                        </a:rPr>
                        <a:t>146.040</a:t>
                      </a:r>
                      <a:endParaRPr lang="es-CL" sz="1600" b="0" i="0" u="none" strike="noStrike" dirty="0">
                        <a:solidFill>
                          <a:schemeClr val="tx1">
                            <a:lumMod val="75000"/>
                            <a:lumOff val="25000"/>
                          </a:schemeClr>
                        </a:solidFill>
                        <a:effectLst/>
                        <a:latin typeface="Arial" panose="020B0604020202020204" pitchFamily="34" charset="0"/>
                      </a:endParaRPr>
                    </a:p>
                  </a:txBody>
                  <a:tcPr marL="9525" marR="9525" marT="9525" marB="0" anchor="ctr">
                    <a:solidFill>
                      <a:srgbClr val="217DE2">
                        <a:alpha val="10000"/>
                      </a:srgbClr>
                    </a:solidFill>
                  </a:tcPr>
                </a:tc>
                <a:tc>
                  <a:txBody>
                    <a:bodyPr/>
                    <a:lstStyle/>
                    <a:p>
                      <a:pPr algn="ctr" fontAlgn="ctr"/>
                      <a:r>
                        <a:rPr lang="es-CL" sz="1600" b="0" u="none" strike="noStrike">
                          <a:solidFill>
                            <a:schemeClr val="tx1">
                              <a:lumMod val="75000"/>
                              <a:lumOff val="25000"/>
                            </a:schemeClr>
                          </a:solidFill>
                          <a:effectLst/>
                        </a:rPr>
                        <a:t>36,20%</a:t>
                      </a:r>
                      <a:endParaRPr lang="es-CL" sz="1600" b="0" i="0" u="none" strike="noStrike">
                        <a:solidFill>
                          <a:schemeClr val="tx1">
                            <a:lumMod val="75000"/>
                            <a:lumOff val="25000"/>
                          </a:schemeClr>
                        </a:solidFill>
                        <a:effectLst/>
                        <a:latin typeface="Arial" panose="020B0604020202020204" pitchFamily="34" charset="0"/>
                      </a:endParaRPr>
                    </a:p>
                  </a:txBody>
                  <a:tcPr marL="9525" marR="9525" marT="9525" marB="0" anchor="ctr">
                    <a:solidFill>
                      <a:srgbClr val="217DE2">
                        <a:alpha val="10000"/>
                      </a:srgbClr>
                    </a:solidFill>
                  </a:tcPr>
                </a:tc>
                <a:tc>
                  <a:txBody>
                    <a:bodyPr/>
                    <a:lstStyle/>
                    <a:p>
                      <a:pPr algn="ctr" fontAlgn="ctr"/>
                      <a:r>
                        <a:rPr lang="es-CL" sz="1600" b="0" u="none" strike="noStrike" dirty="0">
                          <a:solidFill>
                            <a:schemeClr val="tx1">
                              <a:lumMod val="75000"/>
                              <a:lumOff val="25000"/>
                            </a:schemeClr>
                          </a:solidFill>
                          <a:effectLst/>
                        </a:rPr>
                        <a:t>211.109</a:t>
                      </a:r>
                      <a:endParaRPr lang="es-CL" sz="1600" b="0" i="0" u="none" strike="noStrike" dirty="0">
                        <a:solidFill>
                          <a:schemeClr val="tx1">
                            <a:lumMod val="75000"/>
                            <a:lumOff val="25000"/>
                          </a:schemeClr>
                        </a:solidFill>
                        <a:effectLst/>
                        <a:latin typeface="Arial" panose="020B0604020202020204" pitchFamily="34" charset="0"/>
                      </a:endParaRPr>
                    </a:p>
                  </a:txBody>
                  <a:tcPr marL="9525" marR="9525" marT="9525" marB="0" anchor="ctr">
                    <a:solidFill>
                      <a:srgbClr val="217DE2">
                        <a:alpha val="10000"/>
                      </a:srgbClr>
                    </a:solidFill>
                  </a:tcPr>
                </a:tc>
                <a:tc>
                  <a:txBody>
                    <a:bodyPr/>
                    <a:lstStyle/>
                    <a:p>
                      <a:pPr algn="ctr" fontAlgn="ctr"/>
                      <a:r>
                        <a:rPr lang="es-CL" sz="1600" b="0" u="none" strike="noStrike" dirty="0">
                          <a:solidFill>
                            <a:schemeClr val="tx1">
                              <a:lumMod val="75000"/>
                              <a:lumOff val="25000"/>
                            </a:schemeClr>
                          </a:solidFill>
                          <a:effectLst/>
                        </a:rPr>
                        <a:t>52,40%</a:t>
                      </a:r>
                      <a:endParaRPr lang="es-CL" sz="1600" b="0" i="0" u="none" strike="noStrike" dirty="0">
                        <a:solidFill>
                          <a:schemeClr val="tx1">
                            <a:lumMod val="75000"/>
                            <a:lumOff val="25000"/>
                          </a:schemeClr>
                        </a:solidFill>
                        <a:effectLst/>
                        <a:latin typeface="Arial" panose="020B0604020202020204" pitchFamily="34" charset="0"/>
                      </a:endParaRPr>
                    </a:p>
                  </a:txBody>
                  <a:tcPr marL="9525" marR="9525" marT="9525" marB="0" anchor="ctr">
                    <a:solidFill>
                      <a:srgbClr val="217DE2">
                        <a:alpha val="10000"/>
                      </a:srgbClr>
                    </a:solidFill>
                  </a:tcPr>
                </a:tc>
                <a:tc>
                  <a:txBody>
                    <a:bodyPr/>
                    <a:lstStyle/>
                    <a:p>
                      <a:pPr algn="ctr" fontAlgn="ctr"/>
                      <a:r>
                        <a:rPr lang="es-CL" sz="1600" b="0" u="none" strike="noStrike" dirty="0">
                          <a:solidFill>
                            <a:schemeClr val="tx1">
                              <a:lumMod val="75000"/>
                              <a:lumOff val="25000"/>
                            </a:schemeClr>
                          </a:solidFill>
                          <a:effectLst/>
                        </a:rPr>
                        <a:t>279.169</a:t>
                      </a:r>
                      <a:endParaRPr lang="es-CL" sz="1600" b="0" i="0" u="none" strike="noStrike" dirty="0">
                        <a:solidFill>
                          <a:schemeClr val="tx1">
                            <a:lumMod val="75000"/>
                            <a:lumOff val="25000"/>
                          </a:schemeClr>
                        </a:solidFill>
                        <a:effectLst/>
                        <a:latin typeface="Arial" panose="020B0604020202020204" pitchFamily="34" charset="0"/>
                      </a:endParaRPr>
                    </a:p>
                  </a:txBody>
                  <a:tcPr marL="9525" marR="9525" marT="9525" marB="0" anchor="ctr">
                    <a:solidFill>
                      <a:srgbClr val="217DE2">
                        <a:alpha val="10000"/>
                      </a:srgbClr>
                    </a:solidFill>
                  </a:tcPr>
                </a:tc>
                <a:tc>
                  <a:txBody>
                    <a:bodyPr/>
                    <a:lstStyle/>
                    <a:p>
                      <a:pPr algn="ctr" fontAlgn="ctr"/>
                      <a:r>
                        <a:rPr lang="es-CL" sz="1600" b="0" u="none" strike="noStrike" dirty="0">
                          <a:solidFill>
                            <a:schemeClr val="tx1">
                              <a:lumMod val="75000"/>
                              <a:lumOff val="25000"/>
                            </a:schemeClr>
                          </a:solidFill>
                          <a:effectLst/>
                        </a:rPr>
                        <a:t>69,20%</a:t>
                      </a:r>
                      <a:endParaRPr lang="es-CL" sz="1600" b="0" i="0" u="none" strike="noStrike" dirty="0">
                        <a:solidFill>
                          <a:schemeClr val="tx1">
                            <a:lumMod val="75000"/>
                            <a:lumOff val="25000"/>
                          </a:schemeClr>
                        </a:solidFill>
                        <a:effectLst/>
                        <a:latin typeface="Arial" panose="020B0604020202020204" pitchFamily="34" charset="0"/>
                      </a:endParaRPr>
                    </a:p>
                  </a:txBody>
                  <a:tcPr marL="9525" marR="9525" marT="9525" marB="0" anchor="ctr">
                    <a:solidFill>
                      <a:srgbClr val="217DE2">
                        <a:alpha val="10000"/>
                      </a:srgbClr>
                    </a:solidFill>
                  </a:tcPr>
                </a:tc>
                <a:extLst>
                  <a:ext uri="{0D108BD9-81ED-4DB2-BD59-A6C34878D82A}">
                    <a16:rowId xmlns:a16="http://schemas.microsoft.com/office/drawing/2014/main" val="3867207611"/>
                  </a:ext>
                </a:extLst>
              </a:tr>
              <a:tr h="488105">
                <a:tc>
                  <a:txBody>
                    <a:bodyPr/>
                    <a:lstStyle/>
                    <a:p>
                      <a:pPr algn="ctr" fontAlgn="ctr"/>
                      <a:r>
                        <a:rPr lang="es-CL" sz="1600" b="0" u="none" strike="noStrike">
                          <a:solidFill>
                            <a:schemeClr val="tx1">
                              <a:lumMod val="75000"/>
                              <a:lumOff val="25000"/>
                            </a:schemeClr>
                          </a:solidFill>
                          <a:effectLst/>
                        </a:rPr>
                        <a:t>Inactivas</a:t>
                      </a:r>
                      <a:endParaRPr lang="es-CL" sz="1600" b="0" i="0" u="none" strike="noStrike">
                        <a:solidFill>
                          <a:schemeClr val="tx1">
                            <a:lumMod val="75000"/>
                            <a:lumOff val="25000"/>
                          </a:schemeClr>
                        </a:solidFill>
                        <a:effectLst/>
                        <a:latin typeface="Arial" panose="020B0604020202020204" pitchFamily="34" charset="0"/>
                      </a:endParaRPr>
                    </a:p>
                  </a:txBody>
                  <a:tcPr marL="9525" marR="9525" marT="9525" marB="0" anchor="ctr">
                    <a:solidFill>
                      <a:srgbClr val="217DE2">
                        <a:alpha val="10000"/>
                      </a:srgbClr>
                    </a:solidFill>
                  </a:tcPr>
                </a:tc>
                <a:tc>
                  <a:txBody>
                    <a:bodyPr/>
                    <a:lstStyle/>
                    <a:p>
                      <a:pPr algn="ctr" fontAlgn="ctr"/>
                      <a:r>
                        <a:rPr lang="es-CL" sz="1600" b="0" u="none" strike="noStrike">
                          <a:solidFill>
                            <a:schemeClr val="tx1">
                              <a:lumMod val="75000"/>
                              <a:lumOff val="25000"/>
                            </a:schemeClr>
                          </a:solidFill>
                          <a:effectLst/>
                        </a:rPr>
                        <a:t>257.119</a:t>
                      </a:r>
                      <a:endParaRPr lang="es-CL" sz="1600" b="0" i="0" u="none" strike="noStrike">
                        <a:solidFill>
                          <a:schemeClr val="tx1">
                            <a:lumMod val="75000"/>
                            <a:lumOff val="25000"/>
                          </a:schemeClr>
                        </a:solidFill>
                        <a:effectLst/>
                        <a:latin typeface="Arial" panose="020B0604020202020204" pitchFamily="34" charset="0"/>
                      </a:endParaRPr>
                    </a:p>
                  </a:txBody>
                  <a:tcPr marL="9525" marR="9525" marT="9525" marB="0" anchor="ctr">
                    <a:solidFill>
                      <a:srgbClr val="217DE2">
                        <a:alpha val="10000"/>
                      </a:srgbClr>
                    </a:solidFill>
                  </a:tcPr>
                </a:tc>
                <a:tc>
                  <a:txBody>
                    <a:bodyPr/>
                    <a:lstStyle/>
                    <a:p>
                      <a:pPr algn="ctr" fontAlgn="ctr"/>
                      <a:r>
                        <a:rPr lang="es-CL" sz="1600" b="0" u="none" strike="noStrike">
                          <a:solidFill>
                            <a:schemeClr val="tx1">
                              <a:lumMod val="75000"/>
                              <a:lumOff val="25000"/>
                            </a:schemeClr>
                          </a:solidFill>
                          <a:effectLst/>
                        </a:rPr>
                        <a:t>63,80%</a:t>
                      </a:r>
                      <a:endParaRPr lang="es-CL" sz="1600" b="0" i="0" u="none" strike="noStrike">
                        <a:solidFill>
                          <a:schemeClr val="tx1">
                            <a:lumMod val="75000"/>
                            <a:lumOff val="25000"/>
                          </a:schemeClr>
                        </a:solidFill>
                        <a:effectLst/>
                        <a:latin typeface="Arial" panose="020B0604020202020204" pitchFamily="34" charset="0"/>
                      </a:endParaRPr>
                    </a:p>
                  </a:txBody>
                  <a:tcPr marL="9525" marR="9525" marT="9525" marB="0" anchor="ctr">
                    <a:solidFill>
                      <a:srgbClr val="217DE2">
                        <a:alpha val="10000"/>
                      </a:srgbClr>
                    </a:solidFill>
                  </a:tcPr>
                </a:tc>
                <a:tc>
                  <a:txBody>
                    <a:bodyPr/>
                    <a:lstStyle/>
                    <a:p>
                      <a:pPr algn="ctr" fontAlgn="ctr"/>
                      <a:r>
                        <a:rPr lang="es-CL" sz="1600" b="0" u="none" strike="noStrike" dirty="0">
                          <a:solidFill>
                            <a:schemeClr val="tx1">
                              <a:lumMod val="75000"/>
                              <a:lumOff val="25000"/>
                            </a:schemeClr>
                          </a:solidFill>
                          <a:effectLst/>
                        </a:rPr>
                        <a:t>192.050</a:t>
                      </a:r>
                      <a:endParaRPr lang="es-CL" sz="1600" b="0" i="0" u="none" strike="noStrike" dirty="0">
                        <a:solidFill>
                          <a:schemeClr val="tx1">
                            <a:lumMod val="75000"/>
                            <a:lumOff val="25000"/>
                          </a:schemeClr>
                        </a:solidFill>
                        <a:effectLst/>
                        <a:latin typeface="Arial" panose="020B0604020202020204" pitchFamily="34" charset="0"/>
                      </a:endParaRPr>
                    </a:p>
                  </a:txBody>
                  <a:tcPr marL="9525" marR="9525" marT="9525" marB="0" anchor="ctr">
                    <a:solidFill>
                      <a:srgbClr val="217DE2">
                        <a:alpha val="10000"/>
                      </a:srgbClr>
                    </a:solidFill>
                  </a:tcPr>
                </a:tc>
                <a:tc>
                  <a:txBody>
                    <a:bodyPr/>
                    <a:lstStyle/>
                    <a:p>
                      <a:pPr algn="ctr" fontAlgn="ctr"/>
                      <a:r>
                        <a:rPr lang="es-CL" sz="1600" b="0" u="none" strike="noStrike">
                          <a:solidFill>
                            <a:schemeClr val="tx1">
                              <a:lumMod val="75000"/>
                              <a:lumOff val="25000"/>
                            </a:schemeClr>
                          </a:solidFill>
                          <a:effectLst/>
                        </a:rPr>
                        <a:t>47,60%</a:t>
                      </a:r>
                      <a:endParaRPr lang="es-CL" sz="1600" b="0" i="0" u="none" strike="noStrike">
                        <a:solidFill>
                          <a:schemeClr val="tx1">
                            <a:lumMod val="75000"/>
                            <a:lumOff val="25000"/>
                          </a:schemeClr>
                        </a:solidFill>
                        <a:effectLst/>
                        <a:latin typeface="Arial" panose="020B0604020202020204" pitchFamily="34" charset="0"/>
                      </a:endParaRPr>
                    </a:p>
                  </a:txBody>
                  <a:tcPr marL="9525" marR="9525" marT="9525" marB="0" anchor="ctr">
                    <a:solidFill>
                      <a:srgbClr val="217DE2">
                        <a:alpha val="10000"/>
                      </a:srgbClr>
                    </a:solidFill>
                  </a:tcPr>
                </a:tc>
                <a:tc>
                  <a:txBody>
                    <a:bodyPr/>
                    <a:lstStyle/>
                    <a:p>
                      <a:pPr algn="ctr" fontAlgn="ctr"/>
                      <a:r>
                        <a:rPr lang="es-CL" sz="1600" b="0" u="none" strike="noStrike" dirty="0">
                          <a:solidFill>
                            <a:schemeClr val="tx1">
                              <a:lumMod val="75000"/>
                              <a:lumOff val="25000"/>
                            </a:schemeClr>
                          </a:solidFill>
                          <a:effectLst/>
                        </a:rPr>
                        <a:t>123.990</a:t>
                      </a:r>
                      <a:endParaRPr lang="es-CL" sz="1600" b="0" i="0" u="none" strike="noStrike" dirty="0">
                        <a:solidFill>
                          <a:schemeClr val="tx1">
                            <a:lumMod val="75000"/>
                            <a:lumOff val="25000"/>
                          </a:schemeClr>
                        </a:solidFill>
                        <a:effectLst/>
                        <a:latin typeface="Arial" panose="020B0604020202020204" pitchFamily="34" charset="0"/>
                      </a:endParaRPr>
                    </a:p>
                  </a:txBody>
                  <a:tcPr marL="9525" marR="9525" marT="9525" marB="0" anchor="ctr">
                    <a:solidFill>
                      <a:srgbClr val="217DE2">
                        <a:alpha val="10000"/>
                      </a:srgbClr>
                    </a:solidFill>
                  </a:tcPr>
                </a:tc>
                <a:tc>
                  <a:txBody>
                    <a:bodyPr/>
                    <a:lstStyle/>
                    <a:p>
                      <a:pPr algn="ctr" fontAlgn="ctr"/>
                      <a:r>
                        <a:rPr lang="es-CL" sz="1600" b="0" u="none" strike="noStrike" dirty="0">
                          <a:solidFill>
                            <a:schemeClr val="tx1">
                              <a:lumMod val="75000"/>
                              <a:lumOff val="25000"/>
                            </a:schemeClr>
                          </a:solidFill>
                          <a:effectLst/>
                        </a:rPr>
                        <a:t>30,80%</a:t>
                      </a:r>
                      <a:endParaRPr lang="es-CL" sz="1600" b="0" i="0" u="none" strike="noStrike" dirty="0">
                        <a:solidFill>
                          <a:schemeClr val="tx1">
                            <a:lumMod val="75000"/>
                            <a:lumOff val="25000"/>
                          </a:schemeClr>
                        </a:solidFill>
                        <a:effectLst/>
                        <a:latin typeface="Arial" panose="020B0604020202020204" pitchFamily="34" charset="0"/>
                      </a:endParaRPr>
                    </a:p>
                  </a:txBody>
                  <a:tcPr marL="9525" marR="9525" marT="9525" marB="0" anchor="ctr">
                    <a:solidFill>
                      <a:srgbClr val="217DE2">
                        <a:alpha val="10000"/>
                      </a:srgbClr>
                    </a:solidFill>
                  </a:tcPr>
                </a:tc>
                <a:extLst>
                  <a:ext uri="{0D108BD9-81ED-4DB2-BD59-A6C34878D82A}">
                    <a16:rowId xmlns:a16="http://schemas.microsoft.com/office/drawing/2014/main" val="1449747911"/>
                  </a:ext>
                </a:extLst>
              </a:tr>
              <a:tr h="488105">
                <a:tc>
                  <a:txBody>
                    <a:bodyPr/>
                    <a:lstStyle/>
                    <a:p>
                      <a:pPr algn="ctr" fontAlgn="ctr"/>
                      <a:r>
                        <a:rPr lang="es-CL" sz="1600" b="1" u="none" strike="noStrike">
                          <a:solidFill>
                            <a:schemeClr val="tx1">
                              <a:lumMod val="75000"/>
                              <a:lumOff val="25000"/>
                            </a:schemeClr>
                          </a:solidFill>
                          <a:effectLst/>
                        </a:rPr>
                        <a:t>Total</a:t>
                      </a:r>
                      <a:endParaRPr lang="es-CL" sz="1600" b="1" i="0" u="none" strike="noStrike">
                        <a:solidFill>
                          <a:schemeClr val="tx1">
                            <a:lumMod val="75000"/>
                            <a:lumOff val="25000"/>
                          </a:schemeClr>
                        </a:solidFill>
                        <a:effectLst/>
                        <a:latin typeface="Arial" panose="020B0604020202020204" pitchFamily="34" charset="0"/>
                      </a:endParaRPr>
                    </a:p>
                  </a:txBody>
                  <a:tcPr marL="9525" marR="9525" marT="9525" marB="0" anchor="ctr">
                    <a:solidFill>
                      <a:srgbClr val="217DE2">
                        <a:alpha val="10000"/>
                      </a:srgbClr>
                    </a:solidFill>
                  </a:tcPr>
                </a:tc>
                <a:tc>
                  <a:txBody>
                    <a:bodyPr/>
                    <a:lstStyle/>
                    <a:p>
                      <a:pPr algn="ctr" fontAlgn="ctr"/>
                      <a:r>
                        <a:rPr lang="es-CL" sz="1600" b="1" u="none" strike="noStrike">
                          <a:solidFill>
                            <a:schemeClr val="tx1">
                              <a:lumMod val="75000"/>
                              <a:lumOff val="25000"/>
                            </a:schemeClr>
                          </a:solidFill>
                          <a:effectLst/>
                        </a:rPr>
                        <a:t>403.159</a:t>
                      </a:r>
                      <a:endParaRPr lang="es-CL" sz="1600" b="1" i="0" u="none" strike="noStrike">
                        <a:solidFill>
                          <a:schemeClr val="tx1">
                            <a:lumMod val="75000"/>
                            <a:lumOff val="25000"/>
                          </a:schemeClr>
                        </a:solidFill>
                        <a:effectLst/>
                        <a:latin typeface="Arial" panose="020B0604020202020204" pitchFamily="34" charset="0"/>
                      </a:endParaRPr>
                    </a:p>
                  </a:txBody>
                  <a:tcPr marL="9525" marR="9525" marT="9525" marB="0" anchor="ctr">
                    <a:solidFill>
                      <a:srgbClr val="217DE2">
                        <a:alpha val="10000"/>
                      </a:srgbClr>
                    </a:solidFill>
                  </a:tcPr>
                </a:tc>
                <a:tc>
                  <a:txBody>
                    <a:bodyPr/>
                    <a:lstStyle/>
                    <a:p>
                      <a:pPr algn="ctr" fontAlgn="ctr"/>
                      <a:r>
                        <a:rPr lang="es-CL" sz="1600" b="1" u="none" strike="noStrike">
                          <a:solidFill>
                            <a:schemeClr val="tx1">
                              <a:lumMod val="75000"/>
                              <a:lumOff val="25000"/>
                            </a:schemeClr>
                          </a:solidFill>
                          <a:effectLst/>
                        </a:rPr>
                        <a:t>100%</a:t>
                      </a:r>
                      <a:endParaRPr lang="es-CL" sz="1600" b="1" i="0" u="none" strike="noStrike">
                        <a:solidFill>
                          <a:schemeClr val="tx1">
                            <a:lumMod val="75000"/>
                            <a:lumOff val="25000"/>
                          </a:schemeClr>
                        </a:solidFill>
                        <a:effectLst/>
                        <a:latin typeface="Arial" panose="020B0604020202020204" pitchFamily="34" charset="0"/>
                      </a:endParaRPr>
                    </a:p>
                  </a:txBody>
                  <a:tcPr marL="9525" marR="9525" marT="9525" marB="0" anchor="ctr">
                    <a:solidFill>
                      <a:srgbClr val="217DE2">
                        <a:alpha val="10000"/>
                      </a:srgbClr>
                    </a:solidFill>
                  </a:tcPr>
                </a:tc>
                <a:tc>
                  <a:txBody>
                    <a:bodyPr/>
                    <a:lstStyle/>
                    <a:p>
                      <a:pPr algn="ctr" fontAlgn="ctr"/>
                      <a:r>
                        <a:rPr lang="es-CL" sz="1600" b="1" u="none" strike="noStrike">
                          <a:solidFill>
                            <a:schemeClr val="tx1">
                              <a:lumMod val="75000"/>
                              <a:lumOff val="25000"/>
                            </a:schemeClr>
                          </a:solidFill>
                          <a:effectLst/>
                        </a:rPr>
                        <a:t>403.159</a:t>
                      </a:r>
                      <a:endParaRPr lang="es-CL" sz="1600" b="1" i="0" u="none" strike="noStrike">
                        <a:solidFill>
                          <a:schemeClr val="tx1">
                            <a:lumMod val="75000"/>
                            <a:lumOff val="25000"/>
                          </a:schemeClr>
                        </a:solidFill>
                        <a:effectLst/>
                        <a:latin typeface="Arial" panose="020B0604020202020204" pitchFamily="34" charset="0"/>
                      </a:endParaRPr>
                    </a:p>
                  </a:txBody>
                  <a:tcPr marL="9525" marR="9525" marT="9525" marB="0" anchor="ctr">
                    <a:solidFill>
                      <a:srgbClr val="217DE2">
                        <a:alpha val="10000"/>
                      </a:srgbClr>
                    </a:solidFill>
                  </a:tcPr>
                </a:tc>
                <a:tc>
                  <a:txBody>
                    <a:bodyPr/>
                    <a:lstStyle/>
                    <a:p>
                      <a:pPr algn="ctr" fontAlgn="ctr"/>
                      <a:r>
                        <a:rPr lang="es-CL" sz="1600" b="1" u="none" strike="noStrike">
                          <a:solidFill>
                            <a:schemeClr val="tx1">
                              <a:lumMod val="75000"/>
                              <a:lumOff val="25000"/>
                            </a:schemeClr>
                          </a:solidFill>
                          <a:effectLst/>
                        </a:rPr>
                        <a:t>100%</a:t>
                      </a:r>
                      <a:endParaRPr lang="es-CL" sz="1600" b="1" i="0" u="none" strike="noStrike">
                        <a:solidFill>
                          <a:schemeClr val="tx1">
                            <a:lumMod val="75000"/>
                            <a:lumOff val="25000"/>
                          </a:schemeClr>
                        </a:solidFill>
                        <a:effectLst/>
                        <a:latin typeface="Arial" panose="020B0604020202020204" pitchFamily="34" charset="0"/>
                      </a:endParaRPr>
                    </a:p>
                  </a:txBody>
                  <a:tcPr marL="9525" marR="9525" marT="9525" marB="0" anchor="ctr">
                    <a:solidFill>
                      <a:srgbClr val="217DE2">
                        <a:alpha val="10000"/>
                      </a:srgbClr>
                    </a:solidFill>
                  </a:tcPr>
                </a:tc>
                <a:tc>
                  <a:txBody>
                    <a:bodyPr/>
                    <a:lstStyle/>
                    <a:p>
                      <a:pPr algn="ctr" fontAlgn="ctr"/>
                      <a:r>
                        <a:rPr lang="es-CL" sz="1600" b="1" u="none" strike="noStrike" dirty="0">
                          <a:solidFill>
                            <a:schemeClr val="tx1">
                              <a:lumMod val="75000"/>
                              <a:lumOff val="25000"/>
                            </a:schemeClr>
                          </a:solidFill>
                          <a:effectLst/>
                        </a:rPr>
                        <a:t>403.159</a:t>
                      </a:r>
                      <a:endParaRPr lang="es-CL" sz="1600" b="1" i="0" u="none" strike="noStrike" dirty="0">
                        <a:solidFill>
                          <a:schemeClr val="tx1">
                            <a:lumMod val="75000"/>
                            <a:lumOff val="25000"/>
                          </a:schemeClr>
                        </a:solidFill>
                        <a:effectLst/>
                        <a:latin typeface="Arial" panose="020B0604020202020204" pitchFamily="34" charset="0"/>
                      </a:endParaRPr>
                    </a:p>
                  </a:txBody>
                  <a:tcPr marL="9525" marR="9525" marT="9525" marB="0" anchor="ctr">
                    <a:solidFill>
                      <a:srgbClr val="217DE2">
                        <a:alpha val="10000"/>
                      </a:srgbClr>
                    </a:solidFill>
                  </a:tcPr>
                </a:tc>
                <a:tc>
                  <a:txBody>
                    <a:bodyPr/>
                    <a:lstStyle/>
                    <a:p>
                      <a:pPr algn="ctr" fontAlgn="ctr"/>
                      <a:r>
                        <a:rPr lang="es-CL" sz="1600" b="1" u="none" strike="noStrike" dirty="0">
                          <a:solidFill>
                            <a:schemeClr val="tx1">
                              <a:lumMod val="75000"/>
                              <a:lumOff val="25000"/>
                            </a:schemeClr>
                          </a:solidFill>
                          <a:effectLst/>
                        </a:rPr>
                        <a:t>100%</a:t>
                      </a:r>
                      <a:endParaRPr lang="es-CL" sz="1600" b="1" i="0" u="none" strike="noStrike" dirty="0">
                        <a:solidFill>
                          <a:schemeClr val="tx1">
                            <a:lumMod val="75000"/>
                            <a:lumOff val="25000"/>
                          </a:schemeClr>
                        </a:solidFill>
                        <a:effectLst/>
                        <a:latin typeface="Arial" panose="020B0604020202020204" pitchFamily="34" charset="0"/>
                      </a:endParaRPr>
                    </a:p>
                  </a:txBody>
                  <a:tcPr marL="9525" marR="9525" marT="9525" marB="0" anchor="ctr">
                    <a:solidFill>
                      <a:srgbClr val="217DE2">
                        <a:alpha val="10000"/>
                      </a:srgbClr>
                    </a:solidFill>
                  </a:tcPr>
                </a:tc>
                <a:extLst>
                  <a:ext uri="{0D108BD9-81ED-4DB2-BD59-A6C34878D82A}">
                    <a16:rowId xmlns:a16="http://schemas.microsoft.com/office/drawing/2014/main" val="2826478912"/>
                  </a:ext>
                </a:extLst>
              </a:tr>
            </a:tbl>
          </a:graphicData>
        </a:graphic>
      </p:graphicFrame>
      <p:sp>
        <p:nvSpPr>
          <p:cNvPr id="6" name="CuadroTexto 5">
            <a:extLst>
              <a:ext uri="{FF2B5EF4-FFF2-40B4-BE49-F238E27FC236}">
                <a16:creationId xmlns:a16="http://schemas.microsoft.com/office/drawing/2014/main" id="{C0E3B633-D17D-527B-C408-E1062ED7D1CD}"/>
              </a:ext>
            </a:extLst>
          </p:cNvPr>
          <p:cNvSpPr txBox="1"/>
          <p:nvPr/>
        </p:nvSpPr>
        <p:spPr>
          <a:xfrm>
            <a:off x="2286173" y="2441041"/>
            <a:ext cx="6331353" cy="338554"/>
          </a:xfrm>
          <a:prstGeom prst="rect">
            <a:avLst/>
          </a:prstGeom>
          <a:noFill/>
        </p:spPr>
        <p:txBody>
          <a:bodyPr wrap="square" rtlCol="0">
            <a:spAutoFit/>
          </a:bodyPr>
          <a:lstStyle/>
          <a:p>
            <a:r>
              <a:rPr lang="es-CL" sz="1600" b="1" dirty="0">
                <a:solidFill>
                  <a:schemeClr val="tx1">
                    <a:lumMod val="75000"/>
                    <a:lumOff val="25000"/>
                  </a:schemeClr>
                </a:solidFill>
                <a:latin typeface="+mn-lt"/>
                <a:ea typeface="Calibri" panose="020F0502020204030204" pitchFamily="34" charset="0"/>
                <a:cs typeface="Times New Roman" panose="02020603050405020304" pitchFamily="18" charset="0"/>
              </a:rPr>
              <a:t>Frecuencia de OSC según estado y criterios de actividad</a:t>
            </a:r>
            <a:endParaRPr lang="es-CL" sz="1100" b="1" dirty="0">
              <a:solidFill>
                <a:schemeClr val="tx1">
                  <a:lumMod val="75000"/>
                  <a:lumOff val="25000"/>
                </a:schemeClr>
              </a:solidFill>
              <a:latin typeface="+mn-lt"/>
            </a:endParaRPr>
          </a:p>
        </p:txBody>
      </p:sp>
    </p:spTree>
    <p:extLst>
      <p:ext uri="{BB962C8B-B14F-4D97-AF65-F5344CB8AC3E}">
        <p14:creationId xmlns:p14="http://schemas.microsoft.com/office/powerpoint/2010/main" val="3005805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2"/>
          <p:cNvSpPr/>
          <p:nvPr/>
        </p:nvSpPr>
        <p:spPr>
          <a:xfrm>
            <a:off x="0" y="6513095"/>
            <a:ext cx="12192000" cy="344905"/>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2"/>
          <p:cNvSpPr txBox="1"/>
          <p:nvPr/>
        </p:nvSpPr>
        <p:spPr>
          <a:xfrm>
            <a:off x="914686" y="1123658"/>
            <a:ext cx="2274856" cy="957642"/>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1000"/>
              </a:spcBef>
              <a:spcAft>
                <a:spcPts val="0"/>
              </a:spcAft>
              <a:buClr>
                <a:srgbClr val="FFFFFF"/>
              </a:buClr>
              <a:buSzPts val="2400"/>
              <a:buFont typeface="Nunito Sans"/>
              <a:buNone/>
            </a:pPr>
            <a:r>
              <a:rPr lang="es-CL" sz="2800" b="1" dirty="0">
                <a:solidFill>
                  <a:srgbClr val="217DE2"/>
                </a:solidFill>
              </a:rPr>
              <a:t>Agenda</a:t>
            </a:r>
            <a:endParaRPr lang="es-CL" sz="2400" b="1" dirty="0">
              <a:solidFill>
                <a:srgbClr val="217DE2"/>
              </a:solidFill>
            </a:endParaRPr>
          </a:p>
        </p:txBody>
      </p:sp>
      <p:cxnSp>
        <p:nvCxnSpPr>
          <p:cNvPr id="103" name="Google Shape;103;p2"/>
          <p:cNvCxnSpPr/>
          <p:nvPr/>
        </p:nvCxnSpPr>
        <p:spPr>
          <a:xfrm>
            <a:off x="3189542" y="0"/>
            <a:ext cx="0" cy="1920240"/>
          </a:xfrm>
          <a:prstGeom prst="straightConnector1">
            <a:avLst/>
          </a:prstGeom>
          <a:noFill/>
          <a:ln w="9525" cap="flat" cmpd="sng">
            <a:solidFill>
              <a:srgbClr val="217DE3"/>
            </a:solidFill>
            <a:prstDash val="solid"/>
            <a:miter lim="800000"/>
            <a:headEnd type="none" w="sm" len="sm"/>
            <a:tailEnd type="none" w="sm" len="sm"/>
          </a:ln>
        </p:spPr>
      </p:cxnSp>
      <p:pic>
        <p:nvPicPr>
          <p:cNvPr id="2" name="Imagen 1">
            <a:extLst>
              <a:ext uri="{FF2B5EF4-FFF2-40B4-BE49-F238E27FC236}">
                <a16:creationId xmlns:a16="http://schemas.microsoft.com/office/drawing/2014/main" id="{B85B7CAE-9656-E0C5-9E6C-46A8F35B8F83}"/>
              </a:ext>
            </a:extLst>
          </p:cNvPr>
          <p:cNvPicPr>
            <a:picLocks noChangeAspect="1"/>
          </p:cNvPicPr>
          <p:nvPr/>
        </p:nvPicPr>
        <p:blipFill>
          <a:blip r:embed="rId3"/>
          <a:stretch>
            <a:fillRect/>
          </a:stretch>
        </p:blipFill>
        <p:spPr>
          <a:xfrm>
            <a:off x="714767" y="5599828"/>
            <a:ext cx="1771650" cy="591147"/>
          </a:xfrm>
          <a:prstGeom prst="rect">
            <a:avLst/>
          </a:prstGeom>
        </p:spPr>
      </p:pic>
      <p:sp>
        <p:nvSpPr>
          <p:cNvPr id="3" name="Google Shape;102;p2">
            <a:extLst>
              <a:ext uri="{FF2B5EF4-FFF2-40B4-BE49-F238E27FC236}">
                <a16:creationId xmlns:a16="http://schemas.microsoft.com/office/drawing/2014/main" id="{B0233D6E-2B69-D2EB-FFEF-CBCD50DDDD48}"/>
              </a:ext>
            </a:extLst>
          </p:cNvPr>
          <p:cNvSpPr txBox="1"/>
          <p:nvPr/>
        </p:nvSpPr>
        <p:spPr>
          <a:xfrm>
            <a:off x="3189542" y="2279262"/>
            <a:ext cx="8620634" cy="1938952"/>
          </a:xfrm>
          <a:prstGeom prst="rect">
            <a:avLst/>
          </a:prstGeom>
          <a:noFill/>
          <a:ln>
            <a:noFill/>
          </a:ln>
        </p:spPr>
        <p:txBody>
          <a:bodyPr spcFirstLastPara="1" wrap="square" lIns="91425" tIns="45700" rIns="91425" bIns="45700" anchor="t" anchorCtr="0">
            <a:spAutoFit/>
          </a:bodyPr>
          <a:lstStyle/>
          <a:p>
            <a:pPr marL="285750" indent="-285750">
              <a:buClr>
                <a:schemeClr val="tx1">
                  <a:lumMod val="65000"/>
                  <a:lumOff val="35000"/>
                </a:schemeClr>
              </a:buClr>
              <a:buFont typeface="Arial" panose="020B0604020202020204" pitchFamily="34" charset="0"/>
              <a:buChar char="•"/>
            </a:pPr>
            <a:r>
              <a:rPr lang="es-ES" sz="2400" dirty="0">
                <a:solidFill>
                  <a:srgbClr val="217DE2"/>
                </a:solidFill>
              </a:rPr>
              <a:t>Contexto: Sociedad Civil y fundaciones.</a:t>
            </a:r>
          </a:p>
          <a:p>
            <a:pPr marL="285750" indent="-285750">
              <a:buClr>
                <a:schemeClr val="tx1">
                  <a:lumMod val="65000"/>
                  <a:lumOff val="35000"/>
                </a:schemeClr>
              </a:buClr>
              <a:buFont typeface="Arial" panose="020B0604020202020204" pitchFamily="34" charset="0"/>
              <a:buChar char="•"/>
            </a:pPr>
            <a:r>
              <a:rPr lang="es-ES" sz="2400" dirty="0">
                <a:solidFill>
                  <a:srgbClr val="217DE2"/>
                </a:solidFill>
              </a:rPr>
              <a:t>Necesidad de actualización del Mapa de las OSC</a:t>
            </a:r>
          </a:p>
          <a:p>
            <a:pPr marL="285750" indent="-285750">
              <a:buClr>
                <a:schemeClr val="tx1">
                  <a:lumMod val="65000"/>
                  <a:lumOff val="35000"/>
                </a:schemeClr>
              </a:buClr>
              <a:buFont typeface="Arial" panose="020B0604020202020204" pitchFamily="34" charset="0"/>
              <a:buChar char="•"/>
            </a:pPr>
            <a:r>
              <a:rPr lang="es-ES" sz="2400" dirty="0">
                <a:solidFill>
                  <a:srgbClr val="217DE2"/>
                </a:solidFill>
              </a:rPr>
              <a:t>Metodología</a:t>
            </a:r>
          </a:p>
          <a:p>
            <a:pPr marL="285750" indent="-285750">
              <a:buClr>
                <a:schemeClr val="tx1">
                  <a:lumMod val="65000"/>
                  <a:lumOff val="35000"/>
                </a:schemeClr>
              </a:buClr>
              <a:buFont typeface="Arial" panose="020B0604020202020204" pitchFamily="34" charset="0"/>
              <a:buChar char="•"/>
            </a:pPr>
            <a:r>
              <a:rPr lang="es-ES" sz="2400" dirty="0">
                <a:solidFill>
                  <a:srgbClr val="217DE2"/>
                </a:solidFill>
              </a:rPr>
              <a:t>Principales resultados</a:t>
            </a:r>
          </a:p>
          <a:p>
            <a:pPr marL="285750" indent="-285750">
              <a:buClr>
                <a:schemeClr val="tx1">
                  <a:lumMod val="65000"/>
                  <a:lumOff val="35000"/>
                </a:schemeClr>
              </a:buClr>
              <a:buFont typeface="Arial" panose="020B0604020202020204" pitchFamily="34" charset="0"/>
              <a:buChar char="•"/>
            </a:pPr>
            <a:r>
              <a:rPr lang="es-ES" sz="2400" dirty="0">
                <a:solidFill>
                  <a:srgbClr val="217DE2"/>
                </a:solidFill>
              </a:rPr>
              <a:t>Reflexiones finales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6" name="Google Shape;109;p3">
            <a:extLst>
              <a:ext uri="{FF2B5EF4-FFF2-40B4-BE49-F238E27FC236}">
                <a16:creationId xmlns:a16="http://schemas.microsoft.com/office/drawing/2014/main" id="{6C5567BA-7D82-A4AB-C15D-6DB18C2C1B6E}"/>
              </a:ext>
            </a:extLst>
          </p:cNvPr>
          <p:cNvSpPr/>
          <p:nvPr/>
        </p:nvSpPr>
        <p:spPr>
          <a:xfrm>
            <a:off x="397738" y="0"/>
            <a:ext cx="2791797" cy="1920240"/>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0" name="Google Shape;110;p3"/>
          <p:cNvSpPr/>
          <p:nvPr/>
        </p:nvSpPr>
        <p:spPr>
          <a:xfrm>
            <a:off x="0" y="6513095"/>
            <a:ext cx="12192000" cy="344905"/>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aphicFrame>
        <p:nvGraphicFramePr>
          <p:cNvPr id="2" name="Tabla 2">
            <a:extLst>
              <a:ext uri="{FF2B5EF4-FFF2-40B4-BE49-F238E27FC236}">
                <a16:creationId xmlns:a16="http://schemas.microsoft.com/office/drawing/2014/main" id="{62089843-4E45-49A0-93B1-866667AD401E}"/>
              </a:ext>
            </a:extLst>
          </p:cNvPr>
          <p:cNvGraphicFramePr>
            <a:graphicFrameLocks noGrp="1"/>
          </p:cNvGraphicFramePr>
          <p:nvPr>
            <p:extLst>
              <p:ext uri="{D42A27DB-BD31-4B8C-83A1-F6EECF244321}">
                <p14:modId xmlns:p14="http://schemas.microsoft.com/office/powerpoint/2010/main" val="85333310"/>
              </p:ext>
            </p:extLst>
          </p:nvPr>
        </p:nvGraphicFramePr>
        <p:xfrm>
          <a:off x="3838952" y="2070293"/>
          <a:ext cx="4522804" cy="1358708"/>
        </p:xfrm>
        <a:graphic>
          <a:graphicData uri="http://schemas.openxmlformats.org/drawingml/2006/table">
            <a:tbl>
              <a:tblPr firstRow="1" bandRow="1">
                <a:tableStyleId>{5C22544A-7EE6-4342-B048-85BDC9FD1C3A}</a:tableStyleId>
              </a:tblPr>
              <a:tblGrid>
                <a:gridCol w="1076959">
                  <a:extLst>
                    <a:ext uri="{9D8B030D-6E8A-4147-A177-3AD203B41FA5}">
                      <a16:colId xmlns:a16="http://schemas.microsoft.com/office/drawing/2014/main" val="3587509215"/>
                    </a:ext>
                  </a:extLst>
                </a:gridCol>
                <a:gridCol w="1761980">
                  <a:extLst>
                    <a:ext uri="{9D8B030D-6E8A-4147-A177-3AD203B41FA5}">
                      <a16:colId xmlns:a16="http://schemas.microsoft.com/office/drawing/2014/main" val="3677388091"/>
                    </a:ext>
                  </a:extLst>
                </a:gridCol>
                <a:gridCol w="1683865">
                  <a:extLst>
                    <a:ext uri="{9D8B030D-6E8A-4147-A177-3AD203B41FA5}">
                      <a16:colId xmlns:a16="http://schemas.microsoft.com/office/drawing/2014/main" val="3514368703"/>
                    </a:ext>
                  </a:extLst>
                </a:gridCol>
              </a:tblGrid>
              <a:tr h="463394">
                <a:tc>
                  <a:txBody>
                    <a:bodyPr/>
                    <a:lstStyle/>
                    <a:p>
                      <a:pPr algn="ctr"/>
                      <a:endParaRPr lang="es-CL" sz="1800" dirty="0"/>
                    </a:p>
                  </a:txBody>
                  <a:tcPr>
                    <a:solidFill>
                      <a:schemeClr val="bg1"/>
                    </a:solidFill>
                  </a:tcPr>
                </a:tc>
                <a:tc>
                  <a:txBody>
                    <a:bodyPr/>
                    <a:lstStyle/>
                    <a:p>
                      <a:pPr algn="ctr"/>
                      <a:r>
                        <a:rPr lang="es-CL" sz="1800" dirty="0"/>
                        <a:t>Inactiva</a:t>
                      </a:r>
                    </a:p>
                  </a:txBody>
                  <a:tcPr anchor="ctr">
                    <a:solidFill>
                      <a:srgbClr val="217DE2"/>
                    </a:solidFill>
                  </a:tcPr>
                </a:tc>
                <a:tc>
                  <a:txBody>
                    <a:bodyPr/>
                    <a:lstStyle/>
                    <a:p>
                      <a:pPr algn="ctr"/>
                      <a:r>
                        <a:rPr lang="es-CL" sz="1800" dirty="0"/>
                        <a:t>Activa</a:t>
                      </a:r>
                    </a:p>
                  </a:txBody>
                  <a:tcPr anchor="ctr">
                    <a:solidFill>
                      <a:srgbClr val="217DE2"/>
                    </a:solidFill>
                  </a:tcPr>
                </a:tc>
                <a:extLst>
                  <a:ext uri="{0D108BD9-81ED-4DB2-BD59-A6C34878D82A}">
                    <a16:rowId xmlns:a16="http://schemas.microsoft.com/office/drawing/2014/main" val="3194495506"/>
                  </a:ext>
                </a:extLst>
              </a:tr>
              <a:tr h="431920">
                <a:tc>
                  <a:txBody>
                    <a:bodyPr/>
                    <a:lstStyle/>
                    <a:p>
                      <a:pPr algn="ctr"/>
                      <a:r>
                        <a:rPr lang="es-CL" sz="1800" dirty="0"/>
                        <a:t>2020</a:t>
                      </a:r>
                    </a:p>
                  </a:txBody>
                  <a:tcPr anchor="ctr"/>
                </a:tc>
                <a:tc>
                  <a:txBody>
                    <a:bodyPr/>
                    <a:lstStyle/>
                    <a:p>
                      <a:pPr algn="ctr"/>
                      <a:r>
                        <a:rPr lang="es-CL" sz="1800" dirty="0"/>
                        <a:t>33%</a:t>
                      </a:r>
                    </a:p>
                  </a:txBody>
                  <a:tcPr anchor="ctr"/>
                </a:tc>
                <a:tc>
                  <a:txBody>
                    <a:bodyPr/>
                    <a:lstStyle/>
                    <a:p>
                      <a:pPr algn="ctr"/>
                      <a:r>
                        <a:rPr lang="es-CL" sz="1800" dirty="0"/>
                        <a:t>67%</a:t>
                      </a:r>
                    </a:p>
                  </a:txBody>
                  <a:tcPr anchor="ctr"/>
                </a:tc>
                <a:extLst>
                  <a:ext uri="{0D108BD9-81ED-4DB2-BD59-A6C34878D82A}">
                    <a16:rowId xmlns:a16="http://schemas.microsoft.com/office/drawing/2014/main" val="3611131506"/>
                  </a:ext>
                </a:extLst>
              </a:tr>
              <a:tr h="463394">
                <a:tc>
                  <a:txBody>
                    <a:bodyPr/>
                    <a:lstStyle/>
                    <a:p>
                      <a:pPr algn="ctr"/>
                      <a:r>
                        <a:rPr lang="es-CL" sz="1800" dirty="0"/>
                        <a:t>2023</a:t>
                      </a:r>
                    </a:p>
                  </a:txBody>
                  <a:tcPr anchor="ctr"/>
                </a:tc>
                <a:tc>
                  <a:txBody>
                    <a:bodyPr/>
                    <a:lstStyle/>
                    <a:p>
                      <a:pPr algn="ctr"/>
                      <a:r>
                        <a:rPr lang="es-CL" sz="1800" dirty="0"/>
                        <a:t>48%</a:t>
                      </a:r>
                    </a:p>
                  </a:txBody>
                  <a:tcPr anchor="ctr"/>
                </a:tc>
                <a:tc>
                  <a:txBody>
                    <a:bodyPr/>
                    <a:lstStyle/>
                    <a:p>
                      <a:pPr algn="ctr"/>
                      <a:r>
                        <a:rPr lang="es-CL" sz="1800" dirty="0"/>
                        <a:t>52%</a:t>
                      </a:r>
                    </a:p>
                  </a:txBody>
                  <a:tcPr anchor="ctr"/>
                </a:tc>
                <a:extLst>
                  <a:ext uri="{0D108BD9-81ED-4DB2-BD59-A6C34878D82A}">
                    <a16:rowId xmlns:a16="http://schemas.microsoft.com/office/drawing/2014/main" val="3607187070"/>
                  </a:ext>
                </a:extLst>
              </a:tr>
            </a:tbl>
          </a:graphicData>
        </a:graphic>
      </p:graphicFrame>
      <p:sp>
        <p:nvSpPr>
          <p:cNvPr id="3" name="CuadroTexto 2">
            <a:extLst>
              <a:ext uri="{FF2B5EF4-FFF2-40B4-BE49-F238E27FC236}">
                <a16:creationId xmlns:a16="http://schemas.microsoft.com/office/drawing/2014/main" id="{E18C38BD-E229-4621-AAED-AEBA1A9C8C8F}"/>
              </a:ext>
            </a:extLst>
          </p:cNvPr>
          <p:cNvSpPr txBox="1"/>
          <p:nvPr/>
        </p:nvSpPr>
        <p:spPr>
          <a:xfrm>
            <a:off x="3093272" y="3847173"/>
            <a:ext cx="2767020" cy="1477328"/>
          </a:xfrm>
          <a:prstGeom prst="rect">
            <a:avLst/>
          </a:prstGeom>
          <a:noFill/>
        </p:spPr>
        <p:txBody>
          <a:bodyPr wrap="square" rtlCol="0">
            <a:spAutoFit/>
          </a:bodyPr>
          <a:lstStyle/>
          <a:p>
            <a:r>
              <a:rPr lang="es-CL" sz="1800" dirty="0">
                <a:solidFill>
                  <a:schemeClr val="tx1">
                    <a:lumMod val="75000"/>
                    <a:lumOff val="25000"/>
                  </a:schemeClr>
                </a:solidFill>
                <a:latin typeface="Arial" panose="020B0604020202020204" pitchFamily="34" charset="0"/>
                <a:cs typeface="Arial" panose="020B0604020202020204" pitchFamily="34" charset="0"/>
              </a:rPr>
              <a:t>Tres leyes extendieron </a:t>
            </a:r>
            <a:r>
              <a:rPr lang="es-CL" sz="18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administrativamente la vigencia de los directorios durante el periodo de pandemia.</a:t>
            </a:r>
            <a:endParaRPr lang="es-CL" sz="18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0" name="CuadroTexto 9">
            <a:extLst>
              <a:ext uri="{FF2B5EF4-FFF2-40B4-BE49-F238E27FC236}">
                <a16:creationId xmlns:a16="http://schemas.microsoft.com/office/drawing/2014/main" id="{6D9C2773-F8BC-4479-B21F-53AFC9862F7A}"/>
              </a:ext>
            </a:extLst>
          </p:cNvPr>
          <p:cNvSpPr txBox="1"/>
          <p:nvPr/>
        </p:nvSpPr>
        <p:spPr>
          <a:xfrm>
            <a:off x="8002792" y="3829547"/>
            <a:ext cx="3577147" cy="1754326"/>
          </a:xfrm>
          <a:prstGeom prst="rect">
            <a:avLst/>
          </a:prstGeom>
          <a:noFill/>
        </p:spPr>
        <p:txBody>
          <a:bodyPr wrap="square" rtlCol="0">
            <a:spAutoFit/>
          </a:bodyPr>
          <a:lstStyle/>
          <a:p>
            <a:r>
              <a:rPr lang="es-CL" sz="1800" dirty="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A</a:t>
            </a:r>
            <a:r>
              <a:rPr lang="es-CL" sz="18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usencia de fiscalización y/o consecuencias administrativas ligadas a la entrega de documentación que acredite la renovación de los directorios en los últimos cinco años.</a:t>
            </a:r>
            <a:endParaRPr lang="es-CL" sz="16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5" name="Elipse 4">
            <a:extLst>
              <a:ext uri="{FF2B5EF4-FFF2-40B4-BE49-F238E27FC236}">
                <a16:creationId xmlns:a16="http://schemas.microsoft.com/office/drawing/2014/main" id="{2CEEB89F-727A-4317-8FA3-12A386FF9B85}"/>
              </a:ext>
            </a:extLst>
          </p:cNvPr>
          <p:cNvSpPr/>
          <p:nvPr/>
        </p:nvSpPr>
        <p:spPr>
          <a:xfrm>
            <a:off x="1787640" y="3864142"/>
            <a:ext cx="1177234" cy="1106906"/>
          </a:xfrm>
          <a:prstGeom prst="ellipse">
            <a:avLst/>
          </a:prstGeom>
          <a:solidFill>
            <a:srgbClr val="217DE2"/>
          </a:solidFill>
          <a:ln>
            <a:solidFill>
              <a:srgbClr val="217D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2800" b="1" dirty="0"/>
              <a:t>1</a:t>
            </a:r>
          </a:p>
        </p:txBody>
      </p:sp>
      <p:sp>
        <p:nvSpPr>
          <p:cNvPr id="12" name="Elipse 11">
            <a:extLst>
              <a:ext uri="{FF2B5EF4-FFF2-40B4-BE49-F238E27FC236}">
                <a16:creationId xmlns:a16="http://schemas.microsoft.com/office/drawing/2014/main" id="{D52BA965-39AB-4B93-A484-E3F49271077E}"/>
              </a:ext>
            </a:extLst>
          </p:cNvPr>
          <p:cNvSpPr/>
          <p:nvPr/>
        </p:nvSpPr>
        <p:spPr>
          <a:xfrm>
            <a:off x="6576649" y="3847173"/>
            <a:ext cx="1154188" cy="1106906"/>
          </a:xfrm>
          <a:prstGeom prst="ellipse">
            <a:avLst/>
          </a:prstGeom>
          <a:solidFill>
            <a:srgbClr val="217DE2"/>
          </a:solidFill>
          <a:ln>
            <a:solidFill>
              <a:srgbClr val="217D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L" sz="2800" b="1" dirty="0"/>
              <a:t>2</a:t>
            </a:r>
          </a:p>
        </p:txBody>
      </p:sp>
      <p:sp>
        <p:nvSpPr>
          <p:cNvPr id="8" name="Flecha: hacia abajo 7">
            <a:extLst>
              <a:ext uri="{FF2B5EF4-FFF2-40B4-BE49-F238E27FC236}">
                <a16:creationId xmlns:a16="http://schemas.microsoft.com/office/drawing/2014/main" id="{6CCB400E-701A-4504-8067-2A35865171D1}"/>
              </a:ext>
            </a:extLst>
          </p:cNvPr>
          <p:cNvSpPr/>
          <p:nvPr/>
        </p:nvSpPr>
        <p:spPr>
          <a:xfrm>
            <a:off x="7848173" y="2633037"/>
            <a:ext cx="346510" cy="664158"/>
          </a:xfrm>
          <a:prstGeom prst="downArrow">
            <a:avLst/>
          </a:prstGeom>
          <a:solidFill>
            <a:srgbClr val="217DE2"/>
          </a:solidFill>
          <a:ln>
            <a:solidFill>
              <a:srgbClr val="217D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5" name="CuadroTexto 14">
            <a:extLst>
              <a:ext uri="{FF2B5EF4-FFF2-40B4-BE49-F238E27FC236}">
                <a16:creationId xmlns:a16="http://schemas.microsoft.com/office/drawing/2014/main" id="{3A6E6B6E-5985-4105-8C93-BD8F8A401875}"/>
              </a:ext>
            </a:extLst>
          </p:cNvPr>
          <p:cNvSpPr txBox="1"/>
          <p:nvPr/>
        </p:nvSpPr>
        <p:spPr>
          <a:xfrm>
            <a:off x="3608763" y="1530334"/>
            <a:ext cx="5190374" cy="307777"/>
          </a:xfrm>
          <a:prstGeom prst="rect">
            <a:avLst/>
          </a:prstGeom>
          <a:noFill/>
        </p:spPr>
        <p:txBody>
          <a:bodyPr wrap="square">
            <a:spAutoFit/>
          </a:bodyPr>
          <a:lstStyle/>
          <a:p>
            <a:pPr algn="ctr"/>
            <a:r>
              <a:rPr lang="es-ES" sz="1400" b="1" i="0" u="none" strike="noStrike" baseline="0" dirty="0">
                <a:solidFill>
                  <a:schemeClr val="tx1">
                    <a:lumMod val="75000"/>
                    <a:lumOff val="25000"/>
                  </a:schemeClr>
                </a:solidFill>
                <a:latin typeface="Minion Pro"/>
              </a:rPr>
              <a:t>Comparación de nivel de actividad entre los años 2020 y 2023</a:t>
            </a:r>
            <a:endParaRPr lang="es-CL" dirty="0">
              <a:solidFill>
                <a:schemeClr val="tx1">
                  <a:lumMod val="75000"/>
                  <a:lumOff val="25000"/>
                </a:schemeClr>
              </a:solidFill>
            </a:endParaRPr>
          </a:p>
        </p:txBody>
      </p:sp>
      <p:pic>
        <p:nvPicPr>
          <p:cNvPr id="7" name="Imagen 6">
            <a:extLst>
              <a:ext uri="{FF2B5EF4-FFF2-40B4-BE49-F238E27FC236}">
                <a16:creationId xmlns:a16="http://schemas.microsoft.com/office/drawing/2014/main" id="{6F5C1091-386A-0700-F04D-5F52A507F4B0}"/>
              </a:ext>
            </a:extLst>
          </p:cNvPr>
          <p:cNvPicPr>
            <a:picLocks noChangeAspect="1"/>
          </p:cNvPicPr>
          <p:nvPr/>
        </p:nvPicPr>
        <p:blipFill>
          <a:blip r:embed="rId3"/>
          <a:stretch>
            <a:fillRect/>
          </a:stretch>
        </p:blipFill>
        <p:spPr>
          <a:xfrm>
            <a:off x="9791366" y="608676"/>
            <a:ext cx="1771650" cy="591147"/>
          </a:xfrm>
          <a:prstGeom prst="rect">
            <a:avLst/>
          </a:prstGeom>
        </p:spPr>
      </p:pic>
      <p:sp>
        <p:nvSpPr>
          <p:cNvPr id="9" name="Google Shape;113;p3">
            <a:extLst>
              <a:ext uri="{FF2B5EF4-FFF2-40B4-BE49-F238E27FC236}">
                <a16:creationId xmlns:a16="http://schemas.microsoft.com/office/drawing/2014/main" id="{6996DAD5-E219-03E6-4C5A-A410A50FD2D9}"/>
              </a:ext>
            </a:extLst>
          </p:cNvPr>
          <p:cNvSpPr txBox="1"/>
          <p:nvPr/>
        </p:nvSpPr>
        <p:spPr>
          <a:xfrm>
            <a:off x="494000" y="572692"/>
            <a:ext cx="2599272" cy="95764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indent="0">
              <a:lnSpc>
                <a:spcPct val="90000"/>
              </a:lnSpc>
              <a:spcBef>
                <a:spcPts val="1000"/>
              </a:spcBef>
              <a:buClr>
                <a:srgbClr val="FFFFFF"/>
              </a:buClr>
              <a:buSzPts val="2400"/>
              <a:buFont typeface="Nunito Sans"/>
              <a:buNone/>
              <a:defRPr sz="2400" b="1">
                <a:solidFill>
                  <a:schemeClr val="lt1"/>
                </a:solidFill>
              </a:defRPr>
            </a:lvl1pPr>
          </a:lstStyle>
          <a:p>
            <a:pPr algn="ctr"/>
            <a:r>
              <a:rPr lang="es-ES" dirty="0">
                <a:solidFill>
                  <a:schemeClr val="bg1"/>
                </a:solidFill>
                <a:latin typeface="Arial" panose="020B0604020202020204" pitchFamily="34" charset="0"/>
                <a:cs typeface="Arial" panose="020B0604020202020204" pitchFamily="34" charset="0"/>
              </a:rPr>
              <a:t>Estado de actividad</a:t>
            </a:r>
          </a:p>
        </p:txBody>
      </p:sp>
    </p:spTree>
    <p:extLst>
      <p:ext uri="{BB962C8B-B14F-4D97-AF65-F5344CB8AC3E}">
        <p14:creationId xmlns:p14="http://schemas.microsoft.com/office/powerpoint/2010/main" val="33386724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21" name="Imagen 20">
            <a:extLst>
              <a:ext uri="{FF2B5EF4-FFF2-40B4-BE49-F238E27FC236}">
                <a16:creationId xmlns:a16="http://schemas.microsoft.com/office/drawing/2014/main" id="{B1E1F93F-A62C-76F1-9F7B-9E236DE7E5A4}"/>
              </a:ext>
            </a:extLst>
          </p:cNvPr>
          <p:cNvPicPr>
            <a:picLocks noChangeAspect="1"/>
          </p:cNvPicPr>
          <p:nvPr/>
        </p:nvPicPr>
        <p:blipFill>
          <a:blip r:embed="rId3">
            <a:duotone>
              <a:schemeClr val="accent5">
                <a:shade val="45000"/>
                <a:satMod val="135000"/>
              </a:schemeClr>
              <a:prstClr val="white"/>
            </a:duotone>
          </a:blip>
          <a:stretch>
            <a:fillRect/>
          </a:stretch>
        </p:blipFill>
        <p:spPr>
          <a:xfrm flipH="1">
            <a:off x="10709564" y="4929839"/>
            <a:ext cx="1075310" cy="1088035"/>
          </a:xfrm>
          <a:prstGeom prst="rect">
            <a:avLst/>
          </a:prstGeom>
          <a:solidFill>
            <a:schemeClr val="lt1"/>
          </a:solidFill>
        </p:spPr>
      </p:pic>
      <p:pic>
        <p:nvPicPr>
          <p:cNvPr id="12" name="Imagen 11">
            <a:extLst>
              <a:ext uri="{FF2B5EF4-FFF2-40B4-BE49-F238E27FC236}">
                <a16:creationId xmlns:a16="http://schemas.microsoft.com/office/drawing/2014/main" id="{0E06AE75-8CC2-8A9B-B789-DD988C404A8E}"/>
              </a:ext>
            </a:extLst>
          </p:cNvPr>
          <p:cNvPicPr>
            <a:picLocks noChangeAspect="1"/>
          </p:cNvPicPr>
          <p:nvPr/>
        </p:nvPicPr>
        <p:blipFill>
          <a:blip r:embed="rId4">
            <a:duotone>
              <a:schemeClr val="accent5">
                <a:shade val="45000"/>
                <a:satMod val="135000"/>
              </a:schemeClr>
              <a:prstClr val="white"/>
            </a:duotone>
          </a:blip>
          <a:stretch>
            <a:fillRect/>
          </a:stretch>
        </p:blipFill>
        <p:spPr>
          <a:xfrm>
            <a:off x="825050" y="3474283"/>
            <a:ext cx="1103303" cy="1103303"/>
          </a:xfrm>
          <a:prstGeom prst="rect">
            <a:avLst/>
          </a:prstGeom>
        </p:spPr>
      </p:pic>
      <p:pic>
        <p:nvPicPr>
          <p:cNvPr id="11" name="Imagen 10">
            <a:extLst>
              <a:ext uri="{FF2B5EF4-FFF2-40B4-BE49-F238E27FC236}">
                <a16:creationId xmlns:a16="http://schemas.microsoft.com/office/drawing/2014/main" id="{9B0955E5-4072-8328-35F0-DA9706DCB6F5}"/>
              </a:ext>
            </a:extLst>
          </p:cNvPr>
          <p:cNvPicPr>
            <a:picLocks noChangeAspect="1"/>
          </p:cNvPicPr>
          <p:nvPr/>
        </p:nvPicPr>
        <p:blipFill>
          <a:blip r:embed="rId5">
            <a:duotone>
              <a:schemeClr val="accent5">
                <a:shade val="45000"/>
                <a:satMod val="135000"/>
              </a:schemeClr>
              <a:prstClr val="white"/>
            </a:duotone>
          </a:blip>
          <a:stretch>
            <a:fillRect/>
          </a:stretch>
        </p:blipFill>
        <p:spPr>
          <a:xfrm>
            <a:off x="6963803" y="3420248"/>
            <a:ext cx="1103302" cy="1103302"/>
          </a:xfrm>
          <a:prstGeom prst="rect">
            <a:avLst/>
          </a:prstGeom>
        </p:spPr>
      </p:pic>
      <p:sp>
        <p:nvSpPr>
          <p:cNvPr id="32" name="Rectángulo redondeado 31">
            <a:extLst>
              <a:ext uri="{FF2B5EF4-FFF2-40B4-BE49-F238E27FC236}">
                <a16:creationId xmlns:a16="http://schemas.microsoft.com/office/drawing/2014/main" id="{B1A88DEC-6FFF-874D-6D7E-A7CEE29280E1}"/>
              </a:ext>
            </a:extLst>
          </p:cNvPr>
          <p:cNvSpPr/>
          <p:nvPr/>
        </p:nvSpPr>
        <p:spPr>
          <a:xfrm>
            <a:off x="8485740" y="2272145"/>
            <a:ext cx="3438164" cy="4007166"/>
          </a:xfrm>
          <a:prstGeom prst="roundRect">
            <a:avLst>
              <a:gd name="adj" fmla="val 7239"/>
            </a:avLst>
          </a:prstGeom>
          <a:solidFill>
            <a:srgbClr val="217DE2">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28" name="Rectángulo redondeado 27">
            <a:extLst>
              <a:ext uri="{FF2B5EF4-FFF2-40B4-BE49-F238E27FC236}">
                <a16:creationId xmlns:a16="http://schemas.microsoft.com/office/drawing/2014/main" id="{D4698E56-B397-29D9-1A6C-08562F7022A5}"/>
              </a:ext>
            </a:extLst>
          </p:cNvPr>
          <p:cNvSpPr/>
          <p:nvPr/>
        </p:nvSpPr>
        <p:spPr>
          <a:xfrm>
            <a:off x="5861120" y="2272145"/>
            <a:ext cx="2456731" cy="4022308"/>
          </a:xfrm>
          <a:prstGeom prst="roundRect">
            <a:avLst>
              <a:gd name="adj" fmla="val 7239"/>
            </a:avLst>
          </a:prstGeom>
          <a:solidFill>
            <a:srgbClr val="217DE2">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22" name="Rectángulo redondeado 21">
            <a:extLst>
              <a:ext uri="{FF2B5EF4-FFF2-40B4-BE49-F238E27FC236}">
                <a16:creationId xmlns:a16="http://schemas.microsoft.com/office/drawing/2014/main" id="{BC2F4C79-1FDF-F8C1-4998-D8AF682C0EC9}"/>
              </a:ext>
            </a:extLst>
          </p:cNvPr>
          <p:cNvSpPr/>
          <p:nvPr/>
        </p:nvSpPr>
        <p:spPr>
          <a:xfrm>
            <a:off x="491713" y="2272147"/>
            <a:ext cx="1763354" cy="4022308"/>
          </a:xfrm>
          <a:prstGeom prst="roundRect">
            <a:avLst>
              <a:gd name="adj" fmla="val 7239"/>
            </a:avLst>
          </a:prstGeom>
          <a:solidFill>
            <a:srgbClr val="217DE2">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6" name="Imagen 5">
            <a:extLst>
              <a:ext uri="{FF2B5EF4-FFF2-40B4-BE49-F238E27FC236}">
                <a16:creationId xmlns:a16="http://schemas.microsoft.com/office/drawing/2014/main" id="{C0A4208A-8CE7-ACDE-B900-1A8D1D4EDFA6}"/>
              </a:ext>
            </a:extLst>
          </p:cNvPr>
          <p:cNvPicPr>
            <a:picLocks noChangeAspect="1"/>
          </p:cNvPicPr>
          <p:nvPr/>
        </p:nvPicPr>
        <p:blipFill>
          <a:blip r:embed="rId6">
            <a:duotone>
              <a:schemeClr val="accent5">
                <a:shade val="45000"/>
                <a:satMod val="135000"/>
              </a:schemeClr>
              <a:prstClr val="white"/>
            </a:duotone>
            <a:extLst>
              <a:ext uri="{BEBA8EAE-BF5A-486C-A8C5-ECC9F3942E4B}">
                <a14:imgProps xmlns:a14="http://schemas.microsoft.com/office/drawing/2010/main">
                  <a14:imgLayer r:embed="rId7">
                    <a14:imgEffect>
                      <a14:artisticPencilGrayscale/>
                    </a14:imgEffect>
                  </a14:imgLayer>
                </a14:imgProps>
              </a:ext>
            </a:extLst>
          </a:blip>
          <a:stretch>
            <a:fillRect/>
          </a:stretch>
        </p:blipFill>
        <p:spPr>
          <a:xfrm>
            <a:off x="1612322" y="2397180"/>
            <a:ext cx="2710295" cy="3752128"/>
          </a:xfrm>
          <a:prstGeom prst="rect">
            <a:avLst/>
          </a:prstGeom>
        </p:spPr>
      </p:pic>
      <p:sp>
        <p:nvSpPr>
          <p:cNvPr id="3" name="Google Shape;109;p3">
            <a:extLst>
              <a:ext uri="{FF2B5EF4-FFF2-40B4-BE49-F238E27FC236}">
                <a16:creationId xmlns:a16="http://schemas.microsoft.com/office/drawing/2014/main" id="{22512128-D716-DE9F-5F8F-2DBCF7F15CB5}"/>
              </a:ext>
            </a:extLst>
          </p:cNvPr>
          <p:cNvSpPr/>
          <p:nvPr/>
        </p:nvSpPr>
        <p:spPr>
          <a:xfrm>
            <a:off x="397738" y="0"/>
            <a:ext cx="2791797" cy="1920240"/>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0" name="Google Shape;110;p3"/>
          <p:cNvSpPr/>
          <p:nvPr/>
        </p:nvSpPr>
        <p:spPr>
          <a:xfrm>
            <a:off x="0" y="6513095"/>
            <a:ext cx="12192000" cy="344905"/>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3" name="Google Shape;113;p3"/>
          <p:cNvSpPr txBox="1"/>
          <p:nvPr/>
        </p:nvSpPr>
        <p:spPr>
          <a:xfrm>
            <a:off x="491713" y="298570"/>
            <a:ext cx="2599272" cy="184031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indent="0">
              <a:lnSpc>
                <a:spcPct val="90000"/>
              </a:lnSpc>
              <a:spcBef>
                <a:spcPts val="1000"/>
              </a:spcBef>
              <a:buClr>
                <a:srgbClr val="FFFFFF"/>
              </a:buClr>
              <a:buSzPts val="2400"/>
              <a:buFont typeface="Nunito Sans"/>
              <a:buNone/>
              <a:defRPr sz="2400" b="1">
                <a:solidFill>
                  <a:schemeClr val="lt1"/>
                </a:solidFill>
              </a:defRPr>
            </a:lvl1pPr>
          </a:lstStyle>
          <a:p>
            <a:pPr algn="ctr"/>
            <a:r>
              <a:rPr lang="es-ES" dirty="0">
                <a:solidFill>
                  <a:schemeClr val="bg1"/>
                </a:solidFill>
                <a:latin typeface="Arial" panose="020B0604020202020204" pitchFamily="34" charset="0"/>
                <a:cs typeface="Arial" panose="020B0604020202020204" pitchFamily="34" charset="0"/>
              </a:rPr>
              <a:t>Caracterización de las OSC activas</a:t>
            </a:r>
            <a:br>
              <a:rPr lang="es-ES" dirty="0">
                <a:solidFill>
                  <a:schemeClr val="bg1"/>
                </a:solidFill>
                <a:latin typeface="Arial" panose="020B0604020202020204" pitchFamily="34" charset="0"/>
                <a:cs typeface="Arial" panose="020B0604020202020204" pitchFamily="34" charset="0"/>
              </a:rPr>
            </a:br>
            <a:r>
              <a:rPr lang="es-ES" sz="1800" dirty="0">
                <a:solidFill>
                  <a:schemeClr val="bg1"/>
                </a:solidFill>
                <a:latin typeface="Arial" panose="020B0604020202020204" pitchFamily="34" charset="0"/>
                <a:cs typeface="Arial" panose="020B0604020202020204" pitchFamily="34" charset="0"/>
              </a:rPr>
              <a:t>(Criterio 5 años)</a:t>
            </a:r>
          </a:p>
          <a:p>
            <a:endParaRPr lang="es-ES" dirty="0">
              <a:solidFill>
                <a:schemeClr val="bg1"/>
              </a:solidFill>
              <a:latin typeface="Arial" panose="020B0604020202020204" pitchFamily="34" charset="0"/>
              <a:cs typeface="Arial" panose="020B0604020202020204" pitchFamily="34" charset="0"/>
            </a:endParaRPr>
          </a:p>
        </p:txBody>
      </p:sp>
      <p:sp>
        <p:nvSpPr>
          <p:cNvPr id="9" name="CuadroTexto 8">
            <a:extLst>
              <a:ext uri="{FF2B5EF4-FFF2-40B4-BE49-F238E27FC236}">
                <a16:creationId xmlns:a16="http://schemas.microsoft.com/office/drawing/2014/main" id="{271F4CC0-35CD-487E-9C6A-9ADAC97115C0}"/>
              </a:ext>
            </a:extLst>
          </p:cNvPr>
          <p:cNvSpPr txBox="1"/>
          <p:nvPr/>
        </p:nvSpPr>
        <p:spPr>
          <a:xfrm>
            <a:off x="767452" y="2523089"/>
            <a:ext cx="1158304" cy="646331"/>
          </a:xfrm>
          <a:prstGeom prst="rect">
            <a:avLst/>
          </a:prstGeom>
          <a:noFill/>
        </p:spPr>
        <p:txBody>
          <a:bodyPr wrap="square" rtlCol="0">
            <a:spAutoFit/>
          </a:bodyPr>
          <a:lstStyle/>
          <a:p>
            <a:pPr algn="ctr"/>
            <a:r>
              <a:rPr lang="es-CL" sz="1800" b="1" dirty="0">
                <a:solidFill>
                  <a:schemeClr val="tx1"/>
                </a:solidFill>
              </a:rPr>
              <a:t>Reciente creación</a:t>
            </a:r>
          </a:p>
        </p:txBody>
      </p:sp>
      <p:sp>
        <p:nvSpPr>
          <p:cNvPr id="18" name="CuadroTexto 17">
            <a:extLst>
              <a:ext uri="{FF2B5EF4-FFF2-40B4-BE49-F238E27FC236}">
                <a16:creationId xmlns:a16="http://schemas.microsoft.com/office/drawing/2014/main" id="{ED941CAC-E00D-47B1-A10B-F61AC3DB6A86}"/>
              </a:ext>
            </a:extLst>
          </p:cNvPr>
          <p:cNvSpPr txBox="1"/>
          <p:nvPr/>
        </p:nvSpPr>
        <p:spPr>
          <a:xfrm>
            <a:off x="6050726" y="2523089"/>
            <a:ext cx="2013960" cy="1200329"/>
          </a:xfrm>
          <a:prstGeom prst="rect">
            <a:avLst/>
          </a:prstGeom>
          <a:noFill/>
        </p:spPr>
        <p:txBody>
          <a:bodyPr wrap="square" rtlCol="0">
            <a:spAutoFit/>
          </a:bodyPr>
          <a:lstStyle/>
          <a:p>
            <a:r>
              <a:rPr lang="es-CL" sz="1800" b="1" dirty="0">
                <a:solidFill>
                  <a:schemeClr val="tx1"/>
                </a:solidFill>
              </a:rPr>
              <a:t>Concentración en temáticas vinculadas al barrio </a:t>
            </a:r>
          </a:p>
        </p:txBody>
      </p:sp>
      <p:sp>
        <p:nvSpPr>
          <p:cNvPr id="20" name="CuadroTexto 19">
            <a:extLst>
              <a:ext uri="{FF2B5EF4-FFF2-40B4-BE49-F238E27FC236}">
                <a16:creationId xmlns:a16="http://schemas.microsoft.com/office/drawing/2014/main" id="{C9E7F8E7-CDA3-4B38-9428-CA0555A06D0A}"/>
              </a:ext>
            </a:extLst>
          </p:cNvPr>
          <p:cNvSpPr txBox="1"/>
          <p:nvPr/>
        </p:nvSpPr>
        <p:spPr>
          <a:xfrm>
            <a:off x="8705405" y="2496918"/>
            <a:ext cx="1810492" cy="923330"/>
          </a:xfrm>
          <a:prstGeom prst="rect">
            <a:avLst/>
          </a:prstGeom>
          <a:noFill/>
        </p:spPr>
        <p:txBody>
          <a:bodyPr wrap="square" rtlCol="0">
            <a:spAutoFit/>
          </a:bodyPr>
          <a:lstStyle/>
          <a:p>
            <a:r>
              <a:rPr lang="es-CL" sz="1800" b="1" dirty="0">
                <a:solidFill>
                  <a:schemeClr val="tx1"/>
                </a:solidFill>
              </a:rPr>
              <a:t>Conexión con necesidades del territorio</a:t>
            </a:r>
          </a:p>
        </p:txBody>
      </p:sp>
      <p:pic>
        <p:nvPicPr>
          <p:cNvPr id="5" name="Imagen 4">
            <a:extLst>
              <a:ext uri="{FF2B5EF4-FFF2-40B4-BE49-F238E27FC236}">
                <a16:creationId xmlns:a16="http://schemas.microsoft.com/office/drawing/2014/main" id="{7E3F9278-F2BC-225E-D5BF-918D137E1B4E}"/>
              </a:ext>
            </a:extLst>
          </p:cNvPr>
          <p:cNvPicPr>
            <a:picLocks noChangeAspect="1"/>
          </p:cNvPicPr>
          <p:nvPr/>
        </p:nvPicPr>
        <p:blipFill>
          <a:blip r:embed="rId8"/>
          <a:stretch>
            <a:fillRect/>
          </a:stretch>
        </p:blipFill>
        <p:spPr>
          <a:xfrm>
            <a:off x="9791366" y="608676"/>
            <a:ext cx="1771650" cy="591147"/>
          </a:xfrm>
          <a:prstGeom prst="rect">
            <a:avLst/>
          </a:prstGeom>
        </p:spPr>
      </p:pic>
      <p:sp>
        <p:nvSpPr>
          <p:cNvPr id="24" name="CuadroTexto 23">
            <a:extLst>
              <a:ext uri="{FF2B5EF4-FFF2-40B4-BE49-F238E27FC236}">
                <a16:creationId xmlns:a16="http://schemas.microsoft.com/office/drawing/2014/main" id="{28175FB6-C339-2EBF-4A0E-F03313EBAA45}"/>
              </a:ext>
            </a:extLst>
          </p:cNvPr>
          <p:cNvSpPr txBox="1"/>
          <p:nvPr/>
        </p:nvSpPr>
        <p:spPr>
          <a:xfrm>
            <a:off x="627669" y="4712716"/>
            <a:ext cx="1661568" cy="1323439"/>
          </a:xfrm>
          <a:prstGeom prst="rect">
            <a:avLst/>
          </a:prstGeom>
          <a:noFill/>
        </p:spPr>
        <p:txBody>
          <a:bodyPr wrap="square">
            <a:spAutoFit/>
          </a:bodyPr>
          <a:lstStyle/>
          <a:p>
            <a:r>
              <a:rPr lang="es-CL" sz="1600" dirty="0">
                <a:solidFill>
                  <a:schemeClr val="bg1"/>
                </a:solidFill>
              </a:rPr>
              <a:t>El 80% de las OSC activas se han creado entre los años 2011 y 2021</a:t>
            </a:r>
          </a:p>
        </p:txBody>
      </p:sp>
      <p:sp>
        <p:nvSpPr>
          <p:cNvPr id="27" name="Rectángulo redondeado 26">
            <a:extLst>
              <a:ext uri="{FF2B5EF4-FFF2-40B4-BE49-F238E27FC236}">
                <a16:creationId xmlns:a16="http://schemas.microsoft.com/office/drawing/2014/main" id="{D058DF86-D6F8-E05F-0E5B-987AF15951A2}"/>
              </a:ext>
            </a:extLst>
          </p:cNvPr>
          <p:cNvSpPr/>
          <p:nvPr/>
        </p:nvSpPr>
        <p:spPr>
          <a:xfrm>
            <a:off x="2425193" y="2272146"/>
            <a:ext cx="3243091" cy="4022308"/>
          </a:xfrm>
          <a:prstGeom prst="roundRect">
            <a:avLst>
              <a:gd name="adj" fmla="val 7239"/>
            </a:avLst>
          </a:prstGeom>
          <a:solidFill>
            <a:srgbClr val="217DE2">
              <a:alpha val="5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dirty="0"/>
          </a:p>
        </p:txBody>
      </p:sp>
      <p:sp>
        <p:nvSpPr>
          <p:cNvPr id="26" name="CuadroTexto 25">
            <a:extLst>
              <a:ext uri="{FF2B5EF4-FFF2-40B4-BE49-F238E27FC236}">
                <a16:creationId xmlns:a16="http://schemas.microsoft.com/office/drawing/2014/main" id="{38D3F2D4-72BE-DDCD-648A-7770251C6729}"/>
              </a:ext>
            </a:extLst>
          </p:cNvPr>
          <p:cNvSpPr txBox="1"/>
          <p:nvPr/>
        </p:nvSpPr>
        <p:spPr>
          <a:xfrm>
            <a:off x="3036799" y="3758504"/>
            <a:ext cx="2410881" cy="2390804"/>
          </a:xfrm>
          <a:prstGeom prst="rect">
            <a:avLst/>
          </a:prstGeom>
          <a:noFill/>
        </p:spPr>
        <p:txBody>
          <a:bodyPr wrap="square">
            <a:spAutoFit/>
          </a:bodyPr>
          <a:lstStyle/>
          <a:p>
            <a:pPr marL="285750" indent="-285750">
              <a:buClr>
                <a:schemeClr val="bg1"/>
              </a:buClr>
              <a:buFont typeface="Arial" panose="020B0604020202020204" pitchFamily="34" charset="0"/>
              <a:buChar char="•"/>
            </a:pPr>
            <a:r>
              <a:rPr lang="es-CL" sz="1600" dirty="0">
                <a:solidFill>
                  <a:schemeClr val="bg1"/>
                </a:solidFill>
              </a:rPr>
              <a:t>Se mantiene tendencia de importante distribución territorial</a:t>
            </a:r>
          </a:p>
          <a:p>
            <a:pPr marL="285750" indent="-285750">
              <a:buClr>
                <a:schemeClr val="bg1"/>
              </a:buClr>
              <a:buFont typeface="Arial" panose="020B0604020202020204" pitchFamily="34" charset="0"/>
              <a:buChar char="•"/>
            </a:pPr>
            <a:r>
              <a:rPr lang="es-CL" sz="1600" dirty="0">
                <a:solidFill>
                  <a:schemeClr val="bg1"/>
                </a:solidFill>
              </a:rPr>
              <a:t>Aysén, Araucanía y los Lagos son las regiones que presentan más OSC cada mil habitantes</a:t>
            </a:r>
          </a:p>
        </p:txBody>
      </p:sp>
      <p:sp>
        <p:nvSpPr>
          <p:cNvPr id="29" name="CuadroTexto 28">
            <a:extLst>
              <a:ext uri="{FF2B5EF4-FFF2-40B4-BE49-F238E27FC236}">
                <a16:creationId xmlns:a16="http://schemas.microsoft.com/office/drawing/2014/main" id="{6D9945A5-1BA4-29A0-C458-C25730E8FC48}"/>
              </a:ext>
            </a:extLst>
          </p:cNvPr>
          <p:cNvSpPr txBox="1"/>
          <p:nvPr/>
        </p:nvSpPr>
        <p:spPr>
          <a:xfrm>
            <a:off x="5896739" y="4524839"/>
            <a:ext cx="2198693" cy="1569660"/>
          </a:xfrm>
          <a:prstGeom prst="rect">
            <a:avLst/>
          </a:prstGeom>
          <a:noFill/>
        </p:spPr>
        <p:txBody>
          <a:bodyPr wrap="square">
            <a:spAutoFit/>
          </a:bodyPr>
          <a:lstStyle/>
          <a:p>
            <a:pPr marL="285750" indent="-285750">
              <a:buClr>
                <a:schemeClr val="bg1"/>
              </a:buClr>
              <a:buFont typeface="Arial" panose="020B0604020202020204" pitchFamily="34" charset="0"/>
              <a:buChar char="•"/>
            </a:pPr>
            <a:r>
              <a:rPr lang="es-CL" sz="1600" dirty="0">
                <a:solidFill>
                  <a:schemeClr val="bg1"/>
                </a:solidFill>
              </a:rPr>
              <a:t>27% se dedica a temas de vivienda, barrio y ciudad</a:t>
            </a:r>
          </a:p>
          <a:p>
            <a:pPr marL="285750" indent="-285750">
              <a:buClr>
                <a:schemeClr val="bg1"/>
              </a:buClr>
              <a:buFont typeface="Arial" panose="020B0604020202020204" pitchFamily="34" charset="0"/>
              <a:buChar char="•"/>
            </a:pPr>
            <a:r>
              <a:rPr lang="es-CL" sz="1600" dirty="0">
                <a:solidFill>
                  <a:schemeClr val="bg1"/>
                </a:solidFill>
              </a:rPr>
              <a:t>17% a actividades de deporte y recreación</a:t>
            </a:r>
          </a:p>
        </p:txBody>
      </p:sp>
      <p:sp>
        <p:nvSpPr>
          <p:cNvPr id="31" name="CuadroTexto 30">
            <a:extLst>
              <a:ext uri="{FF2B5EF4-FFF2-40B4-BE49-F238E27FC236}">
                <a16:creationId xmlns:a16="http://schemas.microsoft.com/office/drawing/2014/main" id="{9A080859-92B3-FF67-3AE6-D2BBAD30BF12}"/>
              </a:ext>
            </a:extLst>
          </p:cNvPr>
          <p:cNvSpPr txBox="1"/>
          <p:nvPr/>
        </p:nvSpPr>
        <p:spPr>
          <a:xfrm>
            <a:off x="8541132" y="3541893"/>
            <a:ext cx="3021884" cy="2308324"/>
          </a:xfrm>
          <a:prstGeom prst="rect">
            <a:avLst/>
          </a:prstGeom>
          <a:noFill/>
        </p:spPr>
        <p:txBody>
          <a:bodyPr wrap="square">
            <a:spAutoFit/>
          </a:bodyPr>
          <a:lstStyle/>
          <a:p>
            <a:pPr marL="285750" indent="-285750">
              <a:buClr>
                <a:schemeClr val="bg1"/>
              </a:buClr>
              <a:buFont typeface="Arial" panose="020B0604020202020204" pitchFamily="34" charset="0"/>
              <a:buChar char="•"/>
            </a:pPr>
            <a:r>
              <a:rPr lang="es-CL" sz="1600" dirty="0">
                <a:solidFill>
                  <a:schemeClr val="bg1"/>
                </a:solidFill>
              </a:rPr>
              <a:t>40% de las OSC de reconocimiento y protección de derechos se encuentran en la Araucanía</a:t>
            </a:r>
          </a:p>
          <a:p>
            <a:pPr marL="285750" indent="-285750">
              <a:buClr>
                <a:schemeClr val="bg1"/>
              </a:buClr>
              <a:buFont typeface="Arial" panose="020B0604020202020204" pitchFamily="34" charset="0"/>
              <a:buChar char="•"/>
            </a:pPr>
            <a:r>
              <a:rPr lang="es-CL" sz="1600" dirty="0">
                <a:solidFill>
                  <a:schemeClr val="bg1"/>
                </a:solidFill>
              </a:rPr>
              <a:t>OSC de medioambiente y agua se concentran </a:t>
            </a:r>
            <a:br>
              <a:rPr lang="es-CL" sz="1600" dirty="0">
                <a:solidFill>
                  <a:schemeClr val="bg1"/>
                </a:solidFill>
              </a:rPr>
            </a:br>
            <a:r>
              <a:rPr lang="es-CL" sz="1600" dirty="0">
                <a:solidFill>
                  <a:schemeClr val="bg1"/>
                </a:solidFill>
              </a:rPr>
              <a:t>en regiones </a:t>
            </a:r>
            <a:br>
              <a:rPr lang="es-CL" sz="1600" dirty="0">
                <a:solidFill>
                  <a:schemeClr val="bg1"/>
                </a:solidFill>
              </a:rPr>
            </a:br>
            <a:r>
              <a:rPr lang="es-CL" sz="1600" dirty="0">
                <a:solidFill>
                  <a:schemeClr val="bg1"/>
                </a:solidFill>
              </a:rPr>
              <a:t>afectadas por </a:t>
            </a:r>
            <a:br>
              <a:rPr lang="es-CL" sz="1600" dirty="0">
                <a:solidFill>
                  <a:schemeClr val="bg1"/>
                </a:solidFill>
              </a:rPr>
            </a:br>
            <a:r>
              <a:rPr lang="es-CL" sz="1600" dirty="0">
                <a:solidFill>
                  <a:schemeClr val="bg1"/>
                </a:solidFill>
              </a:rPr>
              <a:t>la sequía</a:t>
            </a:r>
          </a:p>
        </p:txBody>
      </p:sp>
      <p:sp>
        <p:nvSpPr>
          <p:cNvPr id="33" name="CuadroTexto 32">
            <a:extLst>
              <a:ext uri="{FF2B5EF4-FFF2-40B4-BE49-F238E27FC236}">
                <a16:creationId xmlns:a16="http://schemas.microsoft.com/office/drawing/2014/main" id="{871F39B9-0ED0-016D-75CE-9BEDC1987762}"/>
              </a:ext>
            </a:extLst>
          </p:cNvPr>
          <p:cNvSpPr txBox="1"/>
          <p:nvPr/>
        </p:nvSpPr>
        <p:spPr>
          <a:xfrm>
            <a:off x="12618267" y="5985164"/>
            <a:ext cx="184731" cy="307777"/>
          </a:xfrm>
          <a:prstGeom prst="rect">
            <a:avLst/>
          </a:prstGeom>
          <a:noFill/>
        </p:spPr>
        <p:txBody>
          <a:bodyPr wrap="none" rtlCol="0">
            <a:spAutoFit/>
          </a:bodyPr>
          <a:lstStyle/>
          <a:p>
            <a:endParaRPr lang="es-ES_tradnl" dirty="0"/>
          </a:p>
        </p:txBody>
      </p:sp>
      <p:sp>
        <p:nvSpPr>
          <p:cNvPr id="16" name="CuadroTexto 15">
            <a:extLst>
              <a:ext uri="{FF2B5EF4-FFF2-40B4-BE49-F238E27FC236}">
                <a16:creationId xmlns:a16="http://schemas.microsoft.com/office/drawing/2014/main" id="{0C44B7B0-A81A-43AD-899D-DD5FE7A7960D}"/>
              </a:ext>
            </a:extLst>
          </p:cNvPr>
          <p:cNvSpPr txBox="1"/>
          <p:nvPr/>
        </p:nvSpPr>
        <p:spPr>
          <a:xfrm>
            <a:off x="3313394" y="2533634"/>
            <a:ext cx="1625072" cy="646331"/>
          </a:xfrm>
          <a:prstGeom prst="rect">
            <a:avLst/>
          </a:prstGeom>
          <a:noFill/>
        </p:spPr>
        <p:txBody>
          <a:bodyPr wrap="square" rtlCol="0">
            <a:spAutoFit/>
          </a:bodyPr>
          <a:lstStyle/>
          <a:p>
            <a:r>
              <a:rPr lang="es-CL" sz="1800" b="1" dirty="0">
                <a:solidFill>
                  <a:schemeClr val="tx1"/>
                </a:solidFill>
              </a:rPr>
              <a:t>Presencia en todo el país</a:t>
            </a:r>
          </a:p>
        </p:txBody>
      </p:sp>
    </p:spTree>
    <p:extLst>
      <p:ext uri="{BB962C8B-B14F-4D97-AF65-F5344CB8AC3E}">
        <p14:creationId xmlns:p14="http://schemas.microsoft.com/office/powerpoint/2010/main" val="30442316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5" name="Google Shape;109;p3">
            <a:extLst>
              <a:ext uri="{FF2B5EF4-FFF2-40B4-BE49-F238E27FC236}">
                <a16:creationId xmlns:a16="http://schemas.microsoft.com/office/drawing/2014/main" id="{59E74385-55FB-92EE-8298-96F0EDB0BF7B}"/>
              </a:ext>
            </a:extLst>
          </p:cNvPr>
          <p:cNvSpPr/>
          <p:nvPr/>
        </p:nvSpPr>
        <p:spPr>
          <a:xfrm>
            <a:off x="397738" y="0"/>
            <a:ext cx="2791797" cy="1920240"/>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0" name="Google Shape;110;p3"/>
          <p:cNvSpPr/>
          <p:nvPr/>
        </p:nvSpPr>
        <p:spPr>
          <a:xfrm>
            <a:off x="0" y="6513095"/>
            <a:ext cx="12192000" cy="344905"/>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3" name="Google Shape;113;p3"/>
          <p:cNvSpPr txBox="1"/>
          <p:nvPr/>
        </p:nvSpPr>
        <p:spPr>
          <a:xfrm>
            <a:off x="494000" y="739672"/>
            <a:ext cx="2599272" cy="95764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indent="0">
              <a:lnSpc>
                <a:spcPct val="90000"/>
              </a:lnSpc>
              <a:spcBef>
                <a:spcPts val="1000"/>
              </a:spcBef>
              <a:buClr>
                <a:srgbClr val="FFFFFF"/>
              </a:buClr>
              <a:buSzPts val="2400"/>
              <a:buFont typeface="Nunito Sans"/>
              <a:buNone/>
              <a:defRPr sz="2400" b="1">
                <a:solidFill>
                  <a:schemeClr val="lt1"/>
                </a:solidFill>
              </a:defRPr>
            </a:lvl1pPr>
          </a:lstStyle>
          <a:p>
            <a:pPr algn="ctr"/>
            <a:r>
              <a:rPr lang="es-ES" dirty="0">
                <a:solidFill>
                  <a:schemeClr val="bg1"/>
                </a:solidFill>
                <a:latin typeface="Arial" panose="020B0604020202020204" pitchFamily="34" charset="0"/>
                <a:cs typeface="Arial" panose="020B0604020202020204" pitchFamily="34" charset="0"/>
              </a:rPr>
              <a:t>Fundaciones y Asociaciones</a:t>
            </a:r>
          </a:p>
          <a:p>
            <a:endParaRPr lang="es-ES" dirty="0">
              <a:solidFill>
                <a:schemeClr val="bg1"/>
              </a:solidFill>
              <a:latin typeface="Arial" panose="020B0604020202020204" pitchFamily="34" charset="0"/>
              <a:cs typeface="Arial" panose="020B0604020202020204" pitchFamily="34" charset="0"/>
            </a:endParaRPr>
          </a:p>
        </p:txBody>
      </p:sp>
      <p:sp>
        <p:nvSpPr>
          <p:cNvPr id="8" name="CuadroTexto 7">
            <a:extLst>
              <a:ext uri="{FF2B5EF4-FFF2-40B4-BE49-F238E27FC236}">
                <a16:creationId xmlns:a16="http://schemas.microsoft.com/office/drawing/2014/main" id="{28CDB1F8-4B20-4BE3-A6D8-080B9C7E93B0}"/>
              </a:ext>
            </a:extLst>
          </p:cNvPr>
          <p:cNvSpPr txBox="1"/>
          <p:nvPr/>
        </p:nvSpPr>
        <p:spPr>
          <a:xfrm>
            <a:off x="6633901" y="2008120"/>
            <a:ext cx="5354325" cy="4278094"/>
          </a:xfrm>
          <a:prstGeom prst="rect">
            <a:avLst/>
          </a:prstGeom>
          <a:noFill/>
        </p:spPr>
        <p:txBody>
          <a:bodyPr wrap="square" rtlCol="0">
            <a:spAutoFit/>
          </a:bodyPr>
          <a:lstStyle/>
          <a:p>
            <a:pPr marL="285750" indent="-285750">
              <a:buFont typeface="Wingdings" panose="05000000000000000000" pitchFamily="2" charset="2"/>
              <a:buChar char="ü"/>
            </a:pPr>
            <a:r>
              <a:rPr lang="es-CL" sz="1600" b="1" dirty="0">
                <a:solidFill>
                  <a:srgbClr val="217DE2"/>
                </a:solidFill>
                <a:latin typeface="Arial" panose="020B0604020202020204" pitchFamily="34" charset="0"/>
                <a:ea typeface="Calibri" panose="020F0502020204030204" pitchFamily="34" charset="0"/>
                <a:cs typeface="Arial" panose="020B0604020202020204" pitchFamily="34" charset="0"/>
              </a:rPr>
              <a:t>L</a:t>
            </a:r>
            <a:r>
              <a:rPr lang="es-CL" sz="1600" b="1" dirty="0">
                <a:solidFill>
                  <a:srgbClr val="217DE2"/>
                </a:solidFill>
                <a:effectLst/>
                <a:latin typeface="Arial" panose="020B0604020202020204" pitchFamily="34" charset="0"/>
                <a:ea typeface="Calibri" panose="020F0502020204030204" pitchFamily="34" charset="0"/>
                <a:cs typeface="Arial" panose="020B0604020202020204" pitchFamily="34" charset="0"/>
              </a:rPr>
              <a:t>arga tradición de este tipo de organizaciones</a:t>
            </a:r>
            <a:r>
              <a:rPr lang="es-CL" sz="16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 el 25% de ellas fue creada antes de 1989. Aunque destaca también un crecimiento exponencial a partir de 2011, tras la promulgación de la ley 20.500. </a:t>
            </a:r>
          </a:p>
          <a:p>
            <a:pPr marL="285750" indent="-285750">
              <a:buFont typeface="Wingdings" panose="05000000000000000000" pitchFamily="2" charset="2"/>
              <a:buChar char="ü"/>
            </a:pPr>
            <a:endParaRPr lang="es-CL" sz="1600" dirty="0">
              <a:effectLst/>
              <a:latin typeface="Arial" panose="020B0604020202020204" pitchFamily="34" charset="0"/>
              <a:ea typeface="Calibri" panose="020F0502020204030204" pitchFamily="34" charset="0"/>
              <a:cs typeface="Arial" panose="020B0604020202020204" pitchFamily="34" charset="0"/>
            </a:endParaRPr>
          </a:p>
          <a:p>
            <a:pPr marL="285750" indent="-285750">
              <a:buFont typeface="Wingdings" panose="05000000000000000000" pitchFamily="2" charset="2"/>
              <a:buChar char="ü"/>
            </a:pPr>
            <a:r>
              <a:rPr lang="es-CL" sz="1600" b="1" dirty="0">
                <a:solidFill>
                  <a:srgbClr val="217DE2"/>
                </a:solidFill>
                <a:effectLst/>
                <a:latin typeface="Arial" panose="020B0604020202020204" pitchFamily="34" charset="0"/>
                <a:ea typeface="Calibri" panose="020F0502020204030204" pitchFamily="34" charset="0"/>
                <a:cs typeface="Arial" panose="020B0604020202020204" pitchFamily="34" charset="0"/>
              </a:rPr>
              <a:t>De las 37.000 fundaciones y asociaciones, un porcentaje importante de estas se encuentran </a:t>
            </a:r>
            <a:r>
              <a:rPr lang="es-CL" sz="1600" b="1"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inactivas </a:t>
            </a:r>
            <a:r>
              <a:rPr lang="es-CL" sz="16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(45,2%), cifra que llama la atención en perspectiva del porcentaje de inactividad de las organizaciones comunitarias (54%).</a:t>
            </a:r>
          </a:p>
          <a:p>
            <a:endParaRPr lang="es-CL" sz="1600" dirty="0">
              <a:effectLst/>
              <a:latin typeface="Arial" panose="020B0604020202020204" pitchFamily="34" charset="0"/>
              <a:ea typeface="Calibri" panose="020F0502020204030204" pitchFamily="34" charset="0"/>
              <a:cs typeface="Arial" panose="020B0604020202020204" pitchFamily="34" charset="0"/>
            </a:endParaRPr>
          </a:p>
          <a:p>
            <a:pPr marL="285750" indent="-285750">
              <a:buFont typeface="Wingdings" panose="05000000000000000000" pitchFamily="2" charset="2"/>
              <a:buChar char="ü"/>
            </a:pPr>
            <a:r>
              <a:rPr lang="es-CL" sz="1600" b="1" dirty="0">
                <a:solidFill>
                  <a:srgbClr val="217DE2"/>
                </a:solidFill>
                <a:latin typeface="Arial" panose="020B0604020202020204" pitchFamily="34" charset="0"/>
                <a:ea typeface="Calibri" panose="020F0502020204030204" pitchFamily="34" charset="0"/>
                <a:cs typeface="Arial" panose="020B0604020202020204" pitchFamily="34" charset="0"/>
              </a:rPr>
              <a:t>Se observa un alto dinamismo, ya que al mismo tiempo que nacen muchas nuevas fundaciones, hay baja permanencia de actividad en el tiempo. </a:t>
            </a:r>
            <a:r>
              <a:rPr lang="es-CL" sz="1600" dirty="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El 5</a:t>
            </a:r>
            <a:r>
              <a:rPr lang="es-CL" sz="1600" dirty="0">
                <a:solidFill>
                  <a:schemeClr val="tx1">
                    <a:lumMod val="75000"/>
                    <a:lumOff val="25000"/>
                  </a:schemeClr>
                </a:solidFill>
                <a:effectLst/>
                <a:latin typeface="Arial" panose="020B0604020202020204" pitchFamily="34" charset="0"/>
                <a:ea typeface="Calibri" panose="020F0502020204030204" pitchFamily="34" charset="0"/>
                <a:cs typeface="Arial" panose="020B0604020202020204" pitchFamily="34" charset="0"/>
              </a:rPr>
              <a:t>5% de las fundaciones que estaban activas en 2020, dejaron de estarlo en 2023. </a:t>
            </a:r>
          </a:p>
          <a:p>
            <a:pPr marL="285750" indent="-285750">
              <a:buFont typeface="Wingdings" panose="05000000000000000000" pitchFamily="2" charset="2"/>
              <a:buChar char="ü"/>
            </a:pPr>
            <a:endParaRPr lang="es-CL" sz="1600" dirty="0">
              <a:latin typeface="Arial" panose="020B0604020202020204" pitchFamily="34" charset="0"/>
              <a:cs typeface="Arial" panose="020B0604020202020204" pitchFamily="34" charset="0"/>
            </a:endParaRPr>
          </a:p>
        </p:txBody>
      </p:sp>
      <p:pic>
        <p:nvPicPr>
          <p:cNvPr id="2" name="Imagen 1">
            <a:extLst>
              <a:ext uri="{FF2B5EF4-FFF2-40B4-BE49-F238E27FC236}">
                <a16:creationId xmlns:a16="http://schemas.microsoft.com/office/drawing/2014/main" id="{CA45D3F6-3DA6-1632-365F-9D76311AA695}"/>
              </a:ext>
            </a:extLst>
          </p:cNvPr>
          <p:cNvPicPr>
            <a:picLocks noChangeAspect="1"/>
          </p:cNvPicPr>
          <p:nvPr/>
        </p:nvPicPr>
        <p:blipFill>
          <a:blip r:embed="rId3"/>
          <a:stretch>
            <a:fillRect/>
          </a:stretch>
        </p:blipFill>
        <p:spPr>
          <a:xfrm>
            <a:off x="9791366" y="608676"/>
            <a:ext cx="1771650" cy="591147"/>
          </a:xfrm>
          <a:prstGeom prst="rect">
            <a:avLst/>
          </a:prstGeom>
        </p:spPr>
      </p:pic>
      <p:graphicFrame>
        <p:nvGraphicFramePr>
          <p:cNvPr id="6" name="Tabla 5">
            <a:extLst>
              <a:ext uri="{FF2B5EF4-FFF2-40B4-BE49-F238E27FC236}">
                <a16:creationId xmlns:a16="http://schemas.microsoft.com/office/drawing/2014/main" id="{9B6C04F8-B186-42FD-3A71-3172D9131F17}"/>
              </a:ext>
            </a:extLst>
          </p:cNvPr>
          <p:cNvGraphicFramePr>
            <a:graphicFrameLocks noGrp="1"/>
          </p:cNvGraphicFramePr>
          <p:nvPr>
            <p:extLst>
              <p:ext uri="{D42A27DB-BD31-4B8C-83A1-F6EECF244321}">
                <p14:modId xmlns:p14="http://schemas.microsoft.com/office/powerpoint/2010/main" val="1838028940"/>
              </p:ext>
            </p:extLst>
          </p:nvPr>
        </p:nvGraphicFramePr>
        <p:xfrm>
          <a:off x="494000" y="3854997"/>
          <a:ext cx="5913465" cy="1952420"/>
        </p:xfrm>
        <a:graphic>
          <a:graphicData uri="http://schemas.openxmlformats.org/drawingml/2006/table">
            <a:tbl>
              <a:tblPr>
                <a:tableStyleId>{5C22544A-7EE6-4342-B048-85BDC9FD1C3A}</a:tableStyleId>
              </a:tblPr>
              <a:tblGrid>
                <a:gridCol w="1416474">
                  <a:extLst>
                    <a:ext uri="{9D8B030D-6E8A-4147-A177-3AD203B41FA5}">
                      <a16:colId xmlns:a16="http://schemas.microsoft.com/office/drawing/2014/main" val="3854854991"/>
                    </a:ext>
                  </a:extLst>
                </a:gridCol>
                <a:gridCol w="1445827">
                  <a:extLst>
                    <a:ext uri="{9D8B030D-6E8A-4147-A177-3AD203B41FA5}">
                      <a16:colId xmlns:a16="http://schemas.microsoft.com/office/drawing/2014/main" val="645323439"/>
                    </a:ext>
                  </a:extLst>
                </a:gridCol>
                <a:gridCol w="1572798">
                  <a:extLst>
                    <a:ext uri="{9D8B030D-6E8A-4147-A177-3AD203B41FA5}">
                      <a16:colId xmlns:a16="http://schemas.microsoft.com/office/drawing/2014/main" val="3257417236"/>
                    </a:ext>
                  </a:extLst>
                </a:gridCol>
                <a:gridCol w="1478366">
                  <a:extLst>
                    <a:ext uri="{9D8B030D-6E8A-4147-A177-3AD203B41FA5}">
                      <a16:colId xmlns:a16="http://schemas.microsoft.com/office/drawing/2014/main" val="672565855"/>
                    </a:ext>
                  </a:extLst>
                </a:gridCol>
              </a:tblGrid>
              <a:tr h="488105">
                <a:tc>
                  <a:txBody>
                    <a:bodyPr/>
                    <a:lstStyle/>
                    <a:p>
                      <a:pPr algn="just" fontAlgn="ctr"/>
                      <a:r>
                        <a:rPr lang="es-CL" sz="1600" b="1" u="none" strike="noStrike" dirty="0">
                          <a:effectLst/>
                        </a:rPr>
                        <a:t> </a:t>
                      </a:r>
                      <a:endParaRPr lang="es-CL" sz="1600" b="1" i="0" u="none" strike="noStrike" dirty="0">
                        <a:solidFill>
                          <a:srgbClr val="FFFFFF"/>
                        </a:solidFill>
                        <a:effectLst/>
                        <a:latin typeface="Arial" panose="020B0604020202020204" pitchFamily="34" charset="0"/>
                      </a:endParaRPr>
                    </a:p>
                  </a:txBody>
                  <a:tcPr marL="9525" marR="9525" marT="9525" marB="0" anchor="ctr">
                    <a:solidFill>
                      <a:schemeClr val="bg1"/>
                    </a:solidFill>
                  </a:tcPr>
                </a:tc>
                <a:tc>
                  <a:txBody>
                    <a:bodyPr/>
                    <a:lstStyle/>
                    <a:p>
                      <a:pPr algn="ctr" fontAlgn="ctr"/>
                      <a:endParaRPr lang="es-CL" sz="1600" b="1" i="0" u="none" strike="noStrike" dirty="0">
                        <a:solidFill>
                          <a:schemeClr val="bg1"/>
                        </a:solidFill>
                        <a:effectLst/>
                        <a:latin typeface="Arial" panose="020B0604020202020204" pitchFamily="34" charset="0"/>
                      </a:endParaRPr>
                    </a:p>
                  </a:txBody>
                  <a:tcPr marL="9525" marR="9525" marT="9525" marB="0" anchor="ctr">
                    <a:lnR w="12700" cap="flat" cmpd="sng" algn="ctr">
                      <a:noFill/>
                      <a:prstDash val="solid"/>
                      <a:round/>
                      <a:headEnd type="none" w="med" len="med"/>
                      <a:tailEnd type="none" w="med" len="med"/>
                    </a:lnR>
                    <a:solidFill>
                      <a:schemeClr val="bg1"/>
                    </a:solidFill>
                  </a:tcPr>
                </a:tc>
                <a:tc gridSpan="2">
                  <a:txBody>
                    <a:bodyPr/>
                    <a:lstStyle/>
                    <a:p>
                      <a:pPr algn="ctr" fontAlgn="ctr"/>
                      <a:r>
                        <a:rPr lang="es-CL" sz="1600" b="1" u="none" strike="noStrike" dirty="0">
                          <a:solidFill>
                            <a:schemeClr val="bg1"/>
                          </a:solidFill>
                          <a:effectLst/>
                        </a:rPr>
                        <a:t>Nivel de actividad en 2023</a:t>
                      </a:r>
                      <a:endParaRPr lang="es-CL" sz="1600" b="1" i="0" u="none" strike="noStrike" dirty="0">
                        <a:solidFill>
                          <a:schemeClr val="bg1"/>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217DE2"/>
                    </a:solidFill>
                  </a:tcPr>
                </a:tc>
                <a:tc hMerge="1">
                  <a:txBody>
                    <a:bodyPr/>
                    <a:lstStyle/>
                    <a:p>
                      <a:pPr algn="ctr" fontAlgn="ctr"/>
                      <a:endParaRPr lang="es-CL" sz="1600" b="1" i="0" u="none" strike="noStrike" dirty="0">
                        <a:solidFill>
                          <a:schemeClr val="bg1"/>
                        </a:solidFill>
                        <a:effectLst/>
                        <a:latin typeface="Arial" panose="020B0604020202020204" pitchFamily="34" charset="0"/>
                      </a:endParaRPr>
                    </a:p>
                  </a:txBody>
                  <a:tcPr marL="9525" marR="9525" marT="9525" marB="0" anchor="ctr">
                    <a:solidFill>
                      <a:srgbClr val="217DE2"/>
                    </a:solidFill>
                  </a:tcPr>
                </a:tc>
                <a:extLst>
                  <a:ext uri="{0D108BD9-81ED-4DB2-BD59-A6C34878D82A}">
                    <a16:rowId xmlns:a16="http://schemas.microsoft.com/office/drawing/2014/main" val="3588562753"/>
                  </a:ext>
                </a:extLst>
              </a:tr>
              <a:tr h="488105">
                <a:tc>
                  <a:txBody>
                    <a:bodyPr/>
                    <a:lstStyle/>
                    <a:p>
                      <a:pPr algn="just" fontAlgn="ctr"/>
                      <a:r>
                        <a:rPr lang="es-CL" sz="1600" b="1" u="none" strike="noStrike" dirty="0">
                          <a:effectLst/>
                        </a:rPr>
                        <a:t> </a:t>
                      </a:r>
                      <a:endParaRPr lang="es-CL" sz="1600" b="1" i="0" u="none" strike="noStrike" dirty="0">
                        <a:solidFill>
                          <a:srgbClr val="FFFFFF"/>
                        </a:solidFill>
                        <a:effectLst/>
                        <a:latin typeface="Arial" panose="020B0604020202020204" pitchFamily="34" charset="0"/>
                      </a:endParaRPr>
                    </a:p>
                  </a:txBody>
                  <a:tcPr marL="9525" marR="9525" marT="9525" marB="0" anchor="ctr">
                    <a:solidFill>
                      <a:schemeClr val="bg1"/>
                    </a:solidFill>
                  </a:tcPr>
                </a:tc>
                <a:tc>
                  <a:txBody>
                    <a:bodyPr/>
                    <a:lstStyle/>
                    <a:p>
                      <a:pPr algn="ctr" fontAlgn="ctr"/>
                      <a:endParaRPr lang="es-CL" sz="1600" b="1" i="0" u="none" strike="noStrike" dirty="0">
                        <a:solidFill>
                          <a:schemeClr val="tx1">
                            <a:lumMod val="75000"/>
                            <a:lumOff val="25000"/>
                          </a:schemeClr>
                        </a:solidFill>
                        <a:effectLst/>
                        <a:latin typeface="Arial" panose="020B0604020202020204" pitchFamily="34" charset="0"/>
                      </a:endParaRPr>
                    </a:p>
                  </a:txBody>
                  <a:tcPr marL="9525" marR="9525" marT="9525" marB="0" anchor="ctr">
                    <a:lnR w="12700" cap="flat" cmpd="sng" algn="ctr">
                      <a:noFill/>
                      <a:prstDash val="solid"/>
                      <a:round/>
                      <a:headEnd type="none" w="med" len="med"/>
                      <a:tailEnd type="none" w="med" len="med"/>
                    </a:lnR>
                    <a:solidFill>
                      <a:schemeClr val="bg1">
                        <a:alpha val="30000"/>
                      </a:schemeClr>
                    </a:solidFill>
                  </a:tcPr>
                </a:tc>
                <a:tc>
                  <a:txBody>
                    <a:bodyPr/>
                    <a:lstStyle/>
                    <a:p>
                      <a:pPr algn="ctr" fontAlgn="ctr"/>
                      <a:r>
                        <a:rPr lang="es-CL" sz="1600" b="1" u="none" strike="noStrike" dirty="0">
                          <a:solidFill>
                            <a:schemeClr val="tx1">
                              <a:lumMod val="75000"/>
                              <a:lumOff val="25000"/>
                            </a:schemeClr>
                          </a:solidFill>
                          <a:effectLst/>
                        </a:rPr>
                        <a:t>Activa</a:t>
                      </a:r>
                      <a:endParaRPr lang="es-CL" sz="1600" b="1" i="0" u="none" strike="noStrike" dirty="0">
                        <a:solidFill>
                          <a:schemeClr val="tx1">
                            <a:lumMod val="75000"/>
                            <a:lumOff val="25000"/>
                          </a:schemeClr>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217DE2">
                        <a:alpha val="30000"/>
                      </a:srgbClr>
                    </a:solidFill>
                  </a:tcPr>
                </a:tc>
                <a:tc>
                  <a:txBody>
                    <a:bodyPr/>
                    <a:lstStyle/>
                    <a:p>
                      <a:pPr algn="ctr" fontAlgn="ctr"/>
                      <a:r>
                        <a:rPr lang="es-CL" sz="1600" b="1" u="none" strike="noStrike" dirty="0">
                          <a:solidFill>
                            <a:schemeClr val="tx1">
                              <a:lumMod val="75000"/>
                              <a:lumOff val="25000"/>
                            </a:schemeClr>
                          </a:solidFill>
                          <a:effectLst/>
                        </a:rPr>
                        <a:t>Inactiva</a:t>
                      </a:r>
                      <a:endParaRPr lang="es-CL" sz="1600" b="1" i="0" u="none" strike="noStrike" dirty="0">
                        <a:solidFill>
                          <a:schemeClr val="tx1">
                            <a:lumMod val="75000"/>
                            <a:lumOff val="25000"/>
                          </a:schemeClr>
                        </a:solidFill>
                        <a:effectLst/>
                        <a:latin typeface="Arial" panose="020B0604020202020204" pitchFamily="34" charset="0"/>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17DE2">
                        <a:alpha val="30000"/>
                      </a:srgbClr>
                    </a:solidFill>
                  </a:tcPr>
                </a:tc>
                <a:extLst>
                  <a:ext uri="{0D108BD9-81ED-4DB2-BD59-A6C34878D82A}">
                    <a16:rowId xmlns:a16="http://schemas.microsoft.com/office/drawing/2014/main" val="705518994"/>
                  </a:ext>
                </a:extLst>
              </a:tr>
              <a:tr h="488105">
                <a:tc rowSpan="2">
                  <a:txBody>
                    <a:bodyPr/>
                    <a:lstStyle/>
                    <a:p>
                      <a:pPr algn="ctr" fontAlgn="ctr"/>
                      <a:r>
                        <a:rPr lang="es-CL" sz="1600" b="0" u="none" strike="noStrike" dirty="0">
                          <a:solidFill>
                            <a:schemeClr val="bg1"/>
                          </a:solidFill>
                          <a:effectLst/>
                        </a:rPr>
                        <a:t>Nivel de actividad en 2020</a:t>
                      </a:r>
                      <a:endParaRPr lang="es-CL" sz="1600" b="0" i="0" u="none" strike="noStrike" dirty="0">
                        <a:solidFill>
                          <a:schemeClr val="bg1"/>
                        </a:solidFill>
                        <a:effectLst/>
                        <a:latin typeface="Arial" panose="020B0604020202020204" pitchFamily="34" charset="0"/>
                      </a:endParaRPr>
                    </a:p>
                  </a:txBody>
                  <a:tcPr marL="9525" marR="9525" marT="9525" marB="0" anchor="ctr">
                    <a:solidFill>
                      <a:srgbClr val="217DE2"/>
                    </a:solidFill>
                  </a:tcPr>
                </a:tc>
                <a:tc>
                  <a:txBody>
                    <a:bodyPr/>
                    <a:lstStyle/>
                    <a:p>
                      <a:pPr algn="ctr" fontAlgn="ctr"/>
                      <a:r>
                        <a:rPr lang="es-CL" sz="1600" b="1" u="none" strike="noStrike" dirty="0">
                          <a:solidFill>
                            <a:schemeClr val="tx1">
                              <a:lumMod val="75000"/>
                              <a:lumOff val="25000"/>
                            </a:schemeClr>
                          </a:solidFill>
                          <a:effectLst/>
                        </a:rPr>
                        <a:t>Activas</a:t>
                      </a:r>
                      <a:endParaRPr lang="es-CL" sz="1600" b="1" i="0" u="none" strike="noStrike" dirty="0">
                        <a:solidFill>
                          <a:schemeClr val="tx1">
                            <a:lumMod val="75000"/>
                            <a:lumOff val="25000"/>
                          </a:schemeClr>
                        </a:solidFill>
                        <a:effectLst/>
                        <a:latin typeface="Arial" panose="020B0604020202020204" pitchFamily="34" charset="0"/>
                      </a:endParaRPr>
                    </a:p>
                  </a:txBody>
                  <a:tcPr marL="9525" marR="9525" marT="9525" marB="0" anchor="ctr">
                    <a:solidFill>
                      <a:srgbClr val="217DE2">
                        <a:alpha val="30261"/>
                      </a:srgbClr>
                    </a:solidFill>
                  </a:tcPr>
                </a:tc>
                <a:tc>
                  <a:txBody>
                    <a:bodyPr/>
                    <a:lstStyle/>
                    <a:p>
                      <a:pPr algn="ctr" fontAlgn="ctr"/>
                      <a:r>
                        <a:rPr lang="es-CL" sz="1600" b="0" u="none" strike="noStrike" dirty="0">
                          <a:solidFill>
                            <a:schemeClr val="tx1">
                              <a:lumMod val="75000"/>
                              <a:lumOff val="25000"/>
                            </a:schemeClr>
                          </a:solidFill>
                          <a:effectLst/>
                        </a:rPr>
                        <a:t>45,1%</a:t>
                      </a:r>
                      <a:endParaRPr lang="es-CL" sz="1600" b="0" i="0" u="none" strike="noStrike" dirty="0">
                        <a:solidFill>
                          <a:schemeClr val="tx1">
                            <a:lumMod val="75000"/>
                            <a:lumOff val="25000"/>
                          </a:schemeClr>
                        </a:solidFill>
                        <a:effectLst/>
                        <a:latin typeface="Arial" panose="020B0604020202020204" pitchFamily="34" charset="0"/>
                      </a:endParaRPr>
                    </a:p>
                  </a:txBody>
                  <a:tcPr marL="9525" marR="9525" marT="9525" marB="0" anchor="ctr">
                    <a:lnT w="12700" cmpd="sng">
                      <a:noFill/>
                    </a:lnT>
                    <a:solidFill>
                      <a:srgbClr val="217DE2">
                        <a:alpha val="10000"/>
                      </a:srgbClr>
                    </a:solidFill>
                  </a:tcPr>
                </a:tc>
                <a:tc>
                  <a:txBody>
                    <a:bodyPr/>
                    <a:lstStyle/>
                    <a:p>
                      <a:pPr algn="ctr" fontAlgn="ctr"/>
                      <a:r>
                        <a:rPr lang="es-CL" sz="1600" b="0" u="none" strike="noStrike" dirty="0">
                          <a:solidFill>
                            <a:schemeClr val="tx1">
                              <a:lumMod val="75000"/>
                              <a:lumOff val="25000"/>
                            </a:schemeClr>
                          </a:solidFill>
                          <a:effectLst/>
                        </a:rPr>
                        <a:t>54,9%</a:t>
                      </a:r>
                      <a:endParaRPr lang="es-CL" sz="1600" b="0" i="0" u="none" strike="noStrike" dirty="0">
                        <a:solidFill>
                          <a:schemeClr val="tx1">
                            <a:lumMod val="75000"/>
                            <a:lumOff val="25000"/>
                          </a:schemeClr>
                        </a:solidFill>
                        <a:effectLst/>
                        <a:latin typeface="Arial" panose="020B0604020202020204" pitchFamily="34" charset="0"/>
                      </a:endParaRPr>
                    </a:p>
                  </a:txBody>
                  <a:tcPr marL="9525" marR="9525" marT="9525" marB="0" anchor="ctr">
                    <a:lnT w="12700" cmpd="sng">
                      <a:noFill/>
                    </a:lnT>
                    <a:solidFill>
                      <a:srgbClr val="217DE2">
                        <a:alpha val="10000"/>
                      </a:srgbClr>
                    </a:solidFill>
                  </a:tcPr>
                </a:tc>
                <a:extLst>
                  <a:ext uri="{0D108BD9-81ED-4DB2-BD59-A6C34878D82A}">
                    <a16:rowId xmlns:a16="http://schemas.microsoft.com/office/drawing/2014/main" val="3867207611"/>
                  </a:ext>
                </a:extLst>
              </a:tr>
              <a:tr h="488105">
                <a:tc vMerge="1">
                  <a:txBody>
                    <a:bodyPr/>
                    <a:lstStyle/>
                    <a:p>
                      <a:pPr algn="ctr" fontAlgn="ctr"/>
                      <a:endParaRPr lang="es-CL" sz="1600" b="0" i="0" u="none" strike="noStrike" dirty="0">
                        <a:solidFill>
                          <a:schemeClr val="tx1">
                            <a:lumMod val="75000"/>
                            <a:lumOff val="25000"/>
                          </a:schemeClr>
                        </a:solidFill>
                        <a:effectLst/>
                        <a:latin typeface="Arial" panose="020B0604020202020204" pitchFamily="34" charset="0"/>
                      </a:endParaRPr>
                    </a:p>
                  </a:txBody>
                  <a:tcPr marL="9525" marR="9525" marT="9525" marB="0" anchor="ctr">
                    <a:solidFill>
                      <a:srgbClr val="217DE2">
                        <a:alpha val="10000"/>
                      </a:srgbClr>
                    </a:solidFill>
                  </a:tcPr>
                </a:tc>
                <a:tc>
                  <a:txBody>
                    <a:bodyPr/>
                    <a:lstStyle/>
                    <a:p>
                      <a:pPr algn="ctr" fontAlgn="ctr"/>
                      <a:r>
                        <a:rPr lang="es-CL" sz="1600" b="1" u="none" strike="noStrike" dirty="0">
                          <a:solidFill>
                            <a:schemeClr val="tx1">
                              <a:lumMod val="75000"/>
                              <a:lumOff val="25000"/>
                            </a:schemeClr>
                          </a:solidFill>
                          <a:effectLst/>
                        </a:rPr>
                        <a:t>Inactivas</a:t>
                      </a:r>
                      <a:endParaRPr lang="es-CL" sz="1600" b="1" i="0" u="none" strike="noStrike" dirty="0">
                        <a:solidFill>
                          <a:schemeClr val="tx1">
                            <a:lumMod val="75000"/>
                            <a:lumOff val="25000"/>
                          </a:schemeClr>
                        </a:solidFill>
                        <a:effectLst/>
                        <a:latin typeface="Arial" panose="020B0604020202020204" pitchFamily="34" charset="0"/>
                      </a:endParaRPr>
                    </a:p>
                  </a:txBody>
                  <a:tcPr marL="9525" marR="9525" marT="9525" marB="0" anchor="ctr">
                    <a:solidFill>
                      <a:srgbClr val="217DE2">
                        <a:alpha val="30261"/>
                      </a:srgbClr>
                    </a:solidFill>
                  </a:tcPr>
                </a:tc>
                <a:tc>
                  <a:txBody>
                    <a:bodyPr/>
                    <a:lstStyle/>
                    <a:p>
                      <a:pPr algn="ctr" fontAlgn="ctr"/>
                      <a:r>
                        <a:rPr lang="es-CL" sz="1600" b="0" u="none" strike="noStrike" dirty="0">
                          <a:solidFill>
                            <a:schemeClr val="tx1">
                              <a:lumMod val="75000"/>
                              <a:lumOff val="25000"/>
                            </a:schemeClr>
                          </a:solidFill>
                          <a:effectLst/>
                        </a:rPr>
                        <a:t>6,4%</a:t>
                      </a:r>
                      <a:endParaRPr lang="es-CL" sz="1600" b="0" i="0" u="none" strike="noStrike" dirty="0">
                        <a:solidFill>
                          <a:schemeClr val="tx1">
                            <a:lumMod val="75000"/>
                            <a:lumOff val="25000"/>
                          </a:schemeClr>
                        </a:solidFill>
                        <a:effectLst/>
                        <a:latin typeface="Arial" panose="020B0604020202020204" pitchFamily="34" charset="0"/>
                      </a:endParaRPr>
                    </a:p>
                  </a:txBody>
                  <a:tcPr marL="9525" marR="9525" marT="9525" marB="0" anchor="ctr">
                    <a:solidFill>
                      <a:srgbClr val="217DE2">
                        <a:alpha val="10000"/>
                      </a:srgbClr>
                    </a:solidFill>
                  </a:tcPr>
                </a:tc>
                <a:tc>
                  <a:txBody>
                    <a:bodyPr/>
                    <a:lstStyle/>
                    <a:p>
                      <a:pPr algn="ctr" fontAlgn="ctr"/>
                      <a:r>
                        <a:rPr lang="es-CL" sz="1600" b="0" u="none" strike="noStrike" dirty="0">
                          <a:solidFill>
                            <a:schemeClr val="tx1">
                              <a:lumMod val="75000"/>
                              <a:lumOff val="25000"/>
                            </a:schemeClr>
                          </a:solidFill>
                          <a:effectLst/>
                        </a:rPr>
                        <a:t>93,6%</a:t>
                      </a:r>
                      <a:endParaRPr lang="es-CL" sz="1600" b="0" i="0" u="none" strike="noStrike" dirty="0">
                        <a:solidFill>
                          <a:schemeClr val="tx1">
                            <a:lumMod val="75000"/>
                            <a:lumOff val="25000"/>
                          </a:schemeClr>
                        </a:solidFill>
                        <a:effectLst/>
                        <a:latin typeface="Arial" panose="020B0604020202020204" pitchFamily="34" charset="0"/>
                      </a:endParaRPr>
                    </a:p>
                  </a:txBody>
                  <a:tcPr marL="9525" marR="9525" marT="9525" marB="0" anchor="ctr">
                    <a:solidFill>
                      <a:srgbClr val="217DE2">
                        <a:alpha val="10000"/>
                      </a:srgbClr>
                    </a:solidFill>
                  </a:tcPr>
                </a:tc>
                <a:extLst>
                  <a:ext uri="{0D108BD9-81ED-4DB2-BD59-A6C34878D82A}">
                    <a16:rowId xmlns:a16="http://schemas.microsoft.com/office/drawing/2014/main" val="1449747911"/>
                  </a:ext>
                </a:extLst>
              </a:tr>
            </a:tbl>
          </a:graphicData>
        </a:graphic>
      </p:graphicFrame>
      <p:sp>
        <p:nvSpPr>
          <p:cNvPr id="10" name="CuadroTexto 9">
            <a:extLst>
              <a:ext uri="{FF2B5EF4-FFF2-40B4-BE49-F238E27FC236}">
                <a16:creationId xmlns:a16="http://schemas.microsoft.com/office/drawing/2014/main" id="{858E0E2C-1A30-49A3-8FD4-261DB56DC4FB}"/>
              </a:ext>
            </a:extLst>
          </p:cNvPr>
          <p:cNvSpPr txBox="1"/>
          <p:nvPr/>
        </p:nvSpPr>
        <p:spPr>
          <a:xfrm>
            <a:off x="494000" y="2893228"/>
            <a:ext cx="3079753" cy="1200329"/>
          </a:xfrm>
          <a:prstGeom prst="rect">
            <a:avLst/>
          </a:prstGeom>
          <a:noFill/>
        </p:spPr>
        <p:txBody>
          <a:bodyPr wrap="square" rtlCol="0">
            <a:spAutoFit/>
          </a:bodyPr>
          <a:lstStyle/>
          <a:p>
            <a:r>
              <a:rPr lang="es-ES" sz="1800" b="1" i="0" u="none" strike="noStrike" baseline="0" dirty="0">
                <a:solidFill>
                  <a:srgbClr val="217DE2"/>
                </a:solidFill>
                <a:latin typeface="+mn-lt"/>
              </a:rPr>
              <a:t>Comparación de nivel de actividad para fundaciones entre los años 2020 y 2023 </a:t>
            </a:r>
            <a:endParaRPr lang="es-CL" dirty="0">
              <a:solidFill>
                <a:srgbClr val="217DE2"/>
              </a:solidFill>
              <a:latin typeface="+mn-lt"/>
            </a:endParaRPr>
          </a:p>
        </p:txBody>
      </p:sp>
    </p:spTree>
    <p:extLst>
      <p:ext uri="{BB962C8B-B14F-4D97-AF65-F5344CB8AC3E}">
        <p14:creationId xmlns:p14="http://schemas.microsoft.com/office/powerpoint/2010/main" val="34049547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3" name="Google Shape;109;p3">
            <a:extLst>
              <a:ext uri="{FF2B5EF4-FFF2-40B4-BE49-F238E27FC236}">
                <a16:creationId xmlns:a16="http://schemas.microsoft.com/office/drawing/2014/main" id="{8541F62B-412E-A8CA-F2EE-A28D948F3344}"/>
              </a:ext>
            </a:extLst>
          </p:cNvPr>
          <p:cNvSpPr/>
          <p:nvPr/>
        </p:nvSpPr>
        <p:spPr>
          <a:xfrm>
            <a:off x="397738" y="0"/>
            <a:ext cx="2791797" cy="1920240"/>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0" name="Google Shape;110;p3"/>
          <p:cNvSpPr/>
          <p:nvPr/>
        </p:nvSpPr>
        <p:spPr>
          <a:xfrm>
            <a:off x="0" y="6513095"/>
            <a:ext cx="12192000" cy="344905"/>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3" name="Google Shape;113;p3"/>
          <p:cNvSpPr txBox="1"/>
          <p:nvPr/>
        </p:nvSpPr>
        <p:spPr>
          <a:xfrm>
            <a:off x="494000" y="508576"/>
            <a:ext cx="2599272" cy="95764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indent="0">
              <a:lnSpc>
                <a:spcPct val="90000"/>
              </a:lnSpc>
              <a:spcBef>
                <a:spcPts val="1000"/>
              </a:spcBef>
              <a:buClr>
                <a:srgbClr val="FFFFFF"/>
              </a:buClr>
              <a:buSzPts val="2400"/>
              <a:buFont typeface="Nunito Sans"/>
              <a:buNone/>
              <a:defRPr sz="2400" b="1">
                <a:solidFill>
                  <a:schemeClr val="lt1"/>
                </a:solidFill>
              </a:defRPr>
            </a:lvl1pPr>
          </a:lstStyle>
          <a:p>
            <a:pPr algn="ctr"/>
            <a:r>
              <a:rPr lang="es-ES" dirty="0">
                <a:solidFill>
                  <a:schemeClr val="bg1"/>
                </a:solidFill>
                <a:latin typeface="Arial" panose="020B0604020202020204" pitchFamily="34" charset="0"/>
                <a:cs typeface="Arial" panose="020B0604020202020204" pitchFamily="34" charset="0"/>
              </a:rPr>
              <a:t>Comparación internacional</a:t>
            </a:r>
          </a:p>
          <a:p>
            <a:endParaRPr lang="es-ES" dirty="0">
              <a:solidFill>
                <a:schemeClr val="bg1"/>
              </a:solidFill>
              <a:latin typeface="Calibri" panose="020F0502020204030204" pitchFamily="34" charset="0"/>
              <a:cs typeface="Calibri" panose="020F0502020204030204" pitchFamily="34" charset="0"/>
            </a:endParaRPr>
          </a:p>
        </p:txBody>
      </p:sp>
      <p:sp>
        <p:nvSpPr>
          <p:cNvPr id="14" name="CuadroTexto 13">
            <a:extLst>
              <a:ext uri="{FF2B5EF4-FFF2-40B4-BE49-F238E27FC236}">
                <a16:creationId xmlns:a16="http://schemas.microsoft.com/office/drawing/2014/main" id="{CA418B2C-E19D-43A0-91F6-364522C00527}"/>
              </a:ext>
            </a:extLst>
          </p:cNvPr>
          <p:cNvSpPr txBox="1"/>
          <p:nvPr/>
        </p:nvSpPr>
        <p:spPr>
          <a:xfrm>
            <a:off x="7148945" y="2058368"/>
            <a:ext cx="4710546" cy="4031873"/>
          </a:xfrm>
          <a:prstGeom prst="rect">
            <a:avLst/>
          </a:prstGeom>
          <a:noFill/>
        </p:spPr>
        <p:txBody>
          <a:bodyPr wrap="square" rtlCol="0">
            <a:spAutoFit/>
          </a:bodyPr>
          <a:lstStyle/>
          <a:p>
            <a:pPr marL="285750" indent="-285750">
              <a:buFont typeface="Wingdings" panose="05000000000000000000" pitchFamily="2" charset="2"/>
              <a:buChar char="ü"/>
            </a:pPr>
            <a:r>
              <a:rPr lang="es-CL" sz="1600" b="1" dirty="0">
                <a:solidFill>
                  <a:srgbClr val="217DE2"/>
                </a:solidFill>
                <a:latin typeface="+mn-lt"/>
                <a:ea typeface="Calibri" panose="020F0502020204030204" pitchFamily="34" charset="0"/>
                <a:cs typeface="Times New Roman" panose="02020603050405020304" pitchFamily="18" charset="0"/>
              </a:rPr>
              <a:t>Nuestro país cuenta con registro de organizaciones comunitarias</a:t>
            </a:r>
            <a:r>
              <a:rPr lang="es-CL" sz="1600" dirty="0">
                <a:solidFill>
                  <a:schemeClr val="tx1"/>
                </a:solidFill>
                <a:latin typeface="+mn-lt"/>
                <a:ea typeface="Calibri" panose="020F0502020204030204" pitchFamily="34" charset="0"/>
                <a:cs typeface="Times New Roman" panose="02020603050405020304" pitchFamily="18" charset="0"/>
              </a:rPr>
              <a:t>, lo que no se observa en otros países.</a:t>
            </a:r>
          </a:p>
          <a:p>
            <a:endParaRPr lang="es-CL" sz="1600" dirty="0">
              <a:solidFill>
                <a:schemeClr val="tx1"/>
              </a:solidFill>
              <a:latin typeface="+mn-lt"/>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ü"/>
            </a:pPr>
            <a:r>
              <a:rPr lang="es-CL" sz="1600" dirty="0">
                <a:solidFill>
                  <a:schemeClr val="tx1"/>
                </a:solidFill>
                <a:effectLst/>
                <a:latin typeface="+mn-lt"/>
                <a:ea typeface="Calibri" panose="020F0502020204030204" pitchFamily="34" charset="0"/>
                <a:cs typeface="Times New Roman" panose="02020603050405020304" pitchFamily="18" charset="0"/>
              </a:rPr>
              <a:t>Haciendo una comparación acotada a fundaciones y asociaciones, </a:t>
            </a:r>
            <a:r>
              <a:rPr lang="es-CL" sz="1600" b="1" dirty="0">
                <a:solidFill>
                  <a:srgbClr val="217DE2"/>
                </a:solidFill>
                <a:latin typeface="+mn-lt"/>
                <a:ea typeface="Calibri" panose="020F0502020204030204" pitchFamily="34" charset="0"/>
                <a:cs typeface="Times New Roman" panose="02020603050405020304" pitchFamily="18" charset="0"/>
              </a:rPr>
              <a:t>Chile presenta una tasa de 1,9 OSC cada 1.000 habitantes</a:t>
            </a:r>
            <a:r>
              <a:rPr lang="es-CL" sz="1600" dirty="0">
                <a:solidFill>
                  <a:schemeClr val="tx1"/>
                </a:solidFill>
                <a:latin typeface="+mn-lt"/>
                <a:ea typeface="Calibri" panose="020F0502020204030204" pitchFamily="34" charset="0"/>
                <a:cs typeface="Times New Roman" panose="02020603050405020304" pitchFamily="18" charset="0"/>
              </a:rPr>
              <a:t>, menor a la observada en Brasil y Estados Unidos.</a:t>
            </a:r>
          </a:p>
          <a:p>
            <a:endParaRPr lang="es-CL" sz="1600" dirty="0">
              <a:solidFill>
                <a:schemeClr val="tx1"/>
              </a:solidFill>
              <a:latin typeface="+mn-lt"/>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ü"/>
            </a:pPr>
            <a:r>
              <a:rPr lang="es-CL" sz="1600" dirty="0">
                <a:solidFill>
                  <a:schemeClr val="tx1"/>
                </a:solidFill>
                <a:effectLst/>
                <a:latin typeface="+mn-lt"/>
                <a:ea typeface="Calibri" panose="020F0502020204030204" pitchFamily="34" charset="0"/>
                <a:cs typeface="Times New Roman" panose="02020603050405020304" pitchFamily="18" charset="0"/>
              </a:rPr>
              <a:t>En los tre</a:t>
            </a:r>
            <a:r>
              <a:rPr lang="es-CL" sz="1600" dirty="0">
                <a:solidFill>
                  <a:schemeClr val="tx1"/>
                </a:solidFill>
                <a:latin typeface="+mn-lt"/>
                <a:ea typeface="Calibri" panose="020F0502020204030204" pitchFamily="34" charset="0"/>
                <a:cs typeface="Times New Roman" panose="02020603050405020304" pitchFamily="18" charset="0"/>
              </a:rPr>
              <a:t>s países analizados, el registro de las OSC está a cargo de la institucionalidad tributaria o el Ministerio de Hacienda, lo que </a:t>
            </a:r>
            <a:r>
              <a:rPr lang="es-CL" sz="1600" b="1" dirty="0">
                <a:solidFill>
                  <a:srgbClr val="217DE2"/>
                </a:solidFill>
                <a:latin typeface="+mn-lt"/>
                <a:ea typeface="Calibri" panose="020F0502020204030204" pitchFamily="34" charset="0"/>
                <a:cs typeface="Times New Roman" panose="02020603050405020304" pitchFamily="18" charset="0"/>
              </a:rPr>
              <a:t>representa una ventaja para el seguimiento y cruce de información</a:t>
            </a:r>
            <a:r>
              <a:rPr lang="es-CL" sz="1600" dirty="0">
                <a:solidFill>
                  <a:schemeClr val="tx1"/>
                </a:solidFill>
                <a:latin typeface="+mn-lt"/>
                <a:ea typeface="Calibri" panose="020F0502020204030204" pitchFamily="34" charset="0"/>
                <a:cs typeface="Times New Roman" panose="02020603050405020304" pitchFamily="18" charset="0"/>
              </a:rPr>
              <a:t>, puesto que cuentan con un identificador único. </a:t>
            </a:r>
            <a:endParaRPr lang="es-CL" sz="1600" dirty="0">
              <a:solidFill>
                <a:schemeClr val="tx1"/>
              </a:solidFill>
              <a:effectLst/>
              <a:latin typeface="+mn-lt"/>
              <a:ea typeface="Calibri" panose="020F0502020204030204" pitchFamily="34" charset="0"/>
              <a:cs typeface="Times New Roman" panose="02020603050405020304" pitchFamily="18" charset="0"/>
            </a:endParaRPr>
          </a:p>
        </p:txBody>
      </p:sp>
      <p:pic>
        <p:nvPicPr>
          <p:cNvPr id="2" name="Imagen 1">
            <a:extLst>
              <a:ext uri="{FF2B5EF4-FFF2-40B4-BE49-F238E27FC236}">
                <a16:creationId xmlns:a16="http://schemas.microsoft.com/office/drawing/2014/main" id="{09587061-F51B-BE18-EFAD-206011DD1245}"/>
              </a:ext>
            </a:extLst>
          </p:cNvPr>
          <p:cNvPicPr>
            <a:picLocks noChangeAspect="1"/>
          </p:cNvPicPr>
          <p:nvPr/>
        </p:nvPicPr>
        <p:blipFill>
          <a:blip r:embed="rId3"/>
          <a:stretch>
            <a:fillRect/>
          </a:stretch>
        </p:blipFill>
        <p:spPr>
          <a:xfrm>
            <a:off x="9791366" y="608676"/>
            <a:ext cx="1771650" cy="591147"/>
          </a:xfrm>
          <a:prstGeom prst="rect">
            <a:avLst/>
          </a:prstGeom>
        </p:spPr>
      </p:pic>
      <p:graphicFrame>
        <p:nvGraphicFramePr>
          <p:cNvPr id="6" name="Tabla 5">
            <a:extLst>
              <a:ext uri="{FF2B5EF4-FFF2-40B4-BE49-F238E27FC236}">
                <a16:creationId xmlns:a16="http://schemas.microsoft.com/office/drawing/2014/main" id="{0A3890BE-44A9-E02B-B6F7-6411E9151594}"/>
              </a:ext>
            </a:extLst>
          </p:cNvPr>
          <p:cNvGraphicFramePr>
            <a:graphicFrameLocks noGrp="1"/>
          </p:cNvGraphicFramePr>
          <p:nvPr>
            <p:extLst>
              <p:ext uri="{D42A27DB-BD31-4B8C-83A1-F6EECF244321}">
                <p14:modId xmlns:p14="http://schemas.microsoft.com/office/powerpoint/2010/main" val="1597518171"/>
              </p:ext>
            </p:extLst>
          </p:nvPr>
        </p:nvGraphicFramePr>
        <p:xfrm>
          <a:off x="494000" y="4369056"/>
          <a:ext cx="6231731" cy="1579181"/>
        </p:xfrm>
        <a:graphic>
          <a:graphicData uri="http://schemas.openxmlformats.org/drawingml/2006/table">
            <a:tbl>
              <a:tblPr>
                <a:tableStyleId>{5C22544A-7EE6-4342-B048-85BDC9FD1C3A}</a:tableStyleId>
              </a:tblPr>
              <a:tblGrid>
                <a:gridCol w="1514909">
                  <a:extLst>
                    <a:ext uri="{9D8B030D-6E8A-4147-A177-3AD203B41FA5}">
                      <a16:colId xmlns:a16="http://schemas.microsoft.com/office/drawing/2014/main" val="645323439"/>
                    </a:ext>
                  </a:extLst>
                </a:gridCol>
                <a:gridCol w="983673">
                  <a:extLst>
                    <a:ext uri="{9D8B030D-6E8A-4147-A177-3AD203B41FA5}">
                      <a16:colId xmlns:a16="http://schemas.microsoft.com/office/drawing/2014/main" val="3257417236"/>
                    </a:ext>
                  </a:extLst>
                </a:gridCol>
                <a:gridCol w="1094509">
                  <a:extLst>
                    <a:ext uri="{9D8B030D-6E8A-4147-A177-3AD203B41FA5}">
                      <a16:colId xmlns:a16="http://schemas.microsoft.com/office/drawing/2014/main" val="672565855"/>
                    </a:ext>
                  </a:extLst>
                </a:gridCol>
                <a:gridCol w="1108364">
                  <a:extLst>
                    <a:ext uri="{9D8B030D-6E8A-4147-A177-3AD203B41FA5}">
                      <a16:colId xmlns:a16="http://schemas.microsoft.com/office/drawing/2014/main" val="226788340"/>
                    </a:ext>
                  </a:extLst>
                </a:gridCol>
                <a:gridCol w="1530276">
                  <a:extLst>
                    <a:ext uri="{9D8B030D-6E8A-4147-A177-3AD203B41FA5}">
                      <a16:colId xmlns:a16="http://schemas.microsoft.com/office/drawing/2014/main" val="3310903722"/>
                    </a:ext>
                  </a:extLst>
                </a:gridCol>
              </a:tblGrid>
              <a:tr h="602971">
                <a:tc>
                  <a:txBody>
                    <a:bodyPr/>
                    <a:lstStyle/>
                    <a:p>
                      <a:pPr algn="ctr" fontAlgn="ctr"/>
                      <a:endParaRPr lang="es-CL" sz="1600" b="1" i="0" u="none" strike="noStrike" dirty="0">
                        <a:solidFill>
                          <a:schemeClr val="tx1">
                            <a:lumMod val="75000"/>
                            <a:lumOff val="25000"/>
                          </a:schemeClr>
                        </a:solidFill>
                        <a:effectLst/>
                        <a:latin typeface="Arial" panose="020B0604020202020204" pitchFamily="34" charset="0"/>
                      </a:endParaRPr>
                    </a:p>
                  </a:txBody>
                  <a:tcPr marL="9525" marR="9525" marT="9525" marB="0" anchor="ctr">
                    <a:lnR w="12700" cap="flat" cmpd="sng" algn="ctr">
                      <a:noFill/>
                      <a:prstDash val="solid"/>
                      <a:round/>
                      <a:headEnd type="none" w="med" len="med"/>
                      <a:tailEnd type="none" w="med" len="med"/>
                    </a:lnR>
                    <a:solidFill>
                      <a:schemeClr val="bg1">
                        <a:alpha val="30000"/>
                      </a:schemeClr>
                    </a:solidFill>
                  </a:tcPr>
                </a:tc>
                <a:tc>
                  <a:txBody>
                    <a:bodyPr/>
                    <a:lstStyle/>
                    <a:p>
                      <a:pPr algn="ctr" fontAlgn="ctr"/>
                      <a:r>
                        <a:rPr lang="es-CL" sz="1400" b="1" u="none" strike="noStrike" dirty="0">
                          <a:solidFill>
                            <a:schemeClr val="bg1"/>
                          </a:solidFill>
                          <a:effectLst/>
                        </a:rPr>
                        <a:t>Chile </a:t>
                      </a:r>
                      <a:br>
                        <a:rPr lang="es-CL" sz="1400" b="1" u="none" strike="noStrike" dirty="0">
                          <a:solidFill>
                            <a:schemeClr val="bg1"/>
                          </a:solidFill>
                          <a:effectLst/>
                        </a:rPr>
                      </a:br>
                      <a:r>
                        <a:rPr lang="es-CL" sz="1400" b="1" u="none" strike="noStrike" dirty="0">
                          <a:solidFill>
                            <a:schemeClr val="bg1"/>
                          </a:solidFill>
                          <a:effectLst/>
                        </a:rPr>
                        <a:t>(2023)</a:t>
                      </a:r>
                      <a:endParaRPr lang="es-CL" sz="1400" b="1" i="0" u="none" strike="noStrike" dirty="0">
                        <a:solidFill>
                          <a:schemeClr val="bg1"/>
                        </a:solidFill>
                        <a:effectLst/>
                        <a:latin typeface="Arial" panose="020B0604020202020204" pitchFamily="34" charset="0"/>
                      </a:endParaRPr>
                    </a:p>
                  </a:txBody>
                  <a:tcPr marL="9525" marR="9525" marT="9525" marB="0" anchor="ctr">
                    <a:lnL w="12700" cap="flat" cmpd="sng" algn="ctr">
                      <a:no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217DE2">
                        <a:alpha val="91330"/>
                      </a:srgbClr>
                    </a:solidFill>
                  </a:tcPr>
                </a:tc>
                <a:tc>
                  <a:txBody>
                    <a:bodyPr/>
                    <a:lstStyle/>
                    <a:p>
                      <a:pPr algn="ctr" fontAlgn="ctr"/>
                      <a:r>
                        <a:rPr lang="es-CL" sz="1400" b="1" i="0" u="none" strike="noStrike" dirty="0">
                          <a:solidFill>
                            <a:schemeClr val="bg1"/>
                          </a:solidFill>
                          <a:effectLst/>
                          <a:latin typeface="Arial" panose="020B0604020202020204" pitchFamily="34" charset="0"/>
                        </a:rPr>
                        <a:t>México </a:t>
                      </a:r>
                      <a:br>
                        <a:rPr lang="es-CL" sz="1400" b="1" i="0" u="none" strike="noStrike" dirty="0">
                          <a:solidFill>
                            <a:schemeClr val="bg1"/>
                          </a:solidFill>
                          <a:effectLst/>
                          <a:latin typeface="Arial" panose="020B0604020202020204" pitchFamily="34" charset="0"/>
                        </a:rPr>
                      </a:br>
                      <a:r>
                        <a:rPr lang="es-CL" sz="1400" b="1" i="0" u="none" strike="noStrike" dirty="0">
                          <a:solidFill>
                            <a:schemeClr val="bg1"/>
                          </a:solidFill>
                          <a:effectLst/>
                          <a:latin typeface="Arial" panose="020B0604020202020204" pitchFamily="34" charset="0"/>
                        </a:rPr>
                        <a:t>(2023)</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17DE2">
                        <a:alpha val="91330"/>
                      </a:srgbClr>
                    </a:solidFill>
                  </a:tcPr>
                </a:tc>
                <a:tc>
                  <a:txBody>
                    <a:bodyPr/>
                    <a:lstStyle/>
                    <a:p>
                      <a:pPr algn="ctr" fontAlgn="ctr"/>
                      <a:r>
                        <a:rPr lang="es-CL" sz="1400" b="1" i="0" u="none" strike="noStrike" dirty="0">
                          <a:solidFill>
                            <a:schemeClr val="bg1"/>
                          </a:solidFill>
                          <a:effectLst/>
                          <a:latin typeface="Arial" panose="020B0604020202020204" pitchFamily="34" charset="0"/>
                        </a:rPr>
                        <a:t>Brasil </a:t>
                      </a:r>
                      <a:br>
                        <a:rPr lang="es-CL" sz="1400" b="1" i="0" u="none" strike="noStrike" dirty="0">
                          <a:solidFill>
                            <a:schemeClr val="bg1"/>
                          </a:solidFill>
                          <a:effectLst/>
                          <a:latin typeface="Arial" panose="020B0604020202020204" pitchFamily="34" charset="0"/>
                        </a:rPr>
                      </a:br>
                      <a:r>
                        <a:rPr lang="es-CL" sz="1400" b="1" i="0" u="none" strike="noStrike" dirty="0">
                          <a:solidFill>
                            <a:schemeClr val="bg1"/>
                          </a:solidFill>
                          <a:effectLst/>
                          <a:latin typeface="Arial" panose="020B0604020202020204" pitchFamily="34" charset="0"/>
                        </a:rPr>
                        <a:t>(2024)</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17DE2">
                        <a:alpha val="91330"/>
                      </a:srgbClr>
                    </a:solidFill>
                  </a:tcPr>
                </a:tc>
                <a:tc>
                  <a:txBody>
                    <a:bodyPr/>
                    <a:lstStyle/>
                    <a:p>
                      <a:pPr algn="ctr" fontAlgn="ctr"/>
                      <a:r>
                        <a:rPr lang="es-CL" sz="1400" b="1" i="0" u="none" strike="noStrike" dirty="0">
                          <a:solidFill>
                            <a:schemeClr val="bg1"/>
                          </a:solidFill>
                          <a:effectLst/>
                          <a:latin typeface="Arial" panose="020B0604020202020204" pitchFamily="34" charset="0"/>
                        </a:rPr>
                        <a:t>Estados Unidos </a:t>
                      </a:r>
                      <a:br>
                        <a:rPr lang="es-CL" sz="1400" b="1" i="0" u="none" strike="noStrike" dirty="0">
                          <a:solidFill>
                            <a:schemeClr val="bg1"/>
                          </a:solidFill>
                          <a:effectLst/>
                          <a:latin typeface="Arial" panose="020B0604020202020204" pitchFamily="34" charset="0"/>
                        </a:rPr>
                      </a:br>
                      <a:r>
                        <a:rPr lang="es-CL" sz="1400" b="1" i="0" u="none" strike="noStrike" dirty="0">
                          <a:solidFill>
                            <a:schemeClr val="bg1"/>
                          </a:solidFill>
                          <a:effectLst/>
                          <a:latin typeface="Arial" panose="020B0604020202020204" pitchFamily="34" charset="0"/>
                        </a:rPr>
                        <a:t>(2022)</a:t>
                      </a: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217DE2">
                        <a:alpha val="91330"/>
                      </a:srgbClr>
                    </a:solidFill>
                  </a:tcPr>
                </a:tc>
                <a:extLst>
                  <a:ext uri="{0D108BD9-81ED-4DB2-BD59-A6C34878D82A}">
                    <a16:rowId xmlns:a16="http://schemas.microsoft.com/office/drawing/2014/main" val="705518994"/>
                  </a:ext>
                </a:extLst>
              </a:tr>
              <a:tr h="488105">
                <a:tc>
                  <a:txBody>
                    <a:bodyPr/>
                    <a:lstStyle/>
                    <a:p>
                      <a:pPr algn="ctr" fontAlgn="ctr"/>
                      <a:r>
                        <a:rPr lang="es-CL" sz="1400" b="1" u="none" strike="noStrike" dirty="0">
                          <a:solidFill>
                            <a:schemeClr val="tx1">
                              <a:lumMod val="75000"/>
                              <a:lumOff val="25000"/>
                            </a:schemeClr>
                          </a:solidFill>
                          <a:effectLst/>
                        </a:rPr>
                        <a:t>OSC acotada</a:t>
                      </a:r>
                      <a:endParaRPr lang="es-CL" sz="1400" b="1" i="0" u="none" strike="noStrike" dirty="0">
                        <a:solidFill>
                          <a:schemeClr val="tx1">
                            <a:lumMod val="75000"/>
                            <a:lumOff val="25000"/>
                          </a:schemeClr>
                        </a:solidFill>
                        <a:effectLst/>
                        <a:latin typeface="Arial" panose="020B0604020202020204" pitchFamily="34" charset="0"/>
                      </a:endParaRPr>
                    </a:p>
                  </a:txBody>
                  <a:tcPr marL="9525" marR="9525" marT="9525" marB="0" anchor="ctr">
                    <a:solidFill>
                      <a:srgbClr val="217DE2">
                        <a:alpha val="30261"/>
                      </a:srgbClr>
                    </a:solidFill>
                  </a:tcPr>
                </a:tc>
                <a:tc>
                  <a:txBody>
                    <a:bodyPr/>
                    <a:lstStyle/>
                    <a:p>
                      <a:pPr algn="ctr" fontAlgn="ctr"/>
                      <a:r>
                        <a:rPr lang="es-CL" sz="1600" b="0" u="none" strike="noStrike" dirty="0">
                          <a:solidFill>
                            <a:schemeClr val="tx1">
                              <a:lumMod val="75000"/>
                              <a:lumOff val="25000"/>
                            </a:schemeClr>
                          </a:solidFill>
                          <a:effectLst/>
                        </a:rPr>
                        <a:t>37.518</a:t>
                      </a:r>
                      <a:endParaRPr lang="es-CL" sz="1600" b="0" i="0" u="none" strike="noStrike" dirty="0">
                        <a:solidFill>
                          <a:schemeClr val="tx1">
                            <a:lumMod val="75000"/>
                            <a:lumOff val="25000"/>
                          </a:schemeClr>
                        </a:solidFill>
                        <a:effectLst/>
                        <a:latin typeface="Arial" panose="020B0604020202020204" pitchFamily="34" charset="0"/>
                      </a:endParaRPr>
                    </a:p>
                  </a:txBody>
                  <a:tcPr marL="9525" marR="9525" marT="9525" marB="0" anchor="ctr">
                    <a:lnT w="12700" cmpd="sng">
                      <a:noFill/>
                    </a:lnT>
                    <a:solidFill>
                      <a:srgbClr val="217DE2">
                        <a:alpha val="10000"/>
                      </a:srgbClr>
                    </a:solidFill>
                  </a:tcPr>
                </a:tc>
                <a:tc>
                  <a:txBody>
                    <a:bodyPr/>
                    <a:lstStyle/>
                    <a:p>
                      <a:pPr algn="ctr" fontAlgn="ctr"/>
                      <a:r>
                        <a:rPr lang="es-CL" sz="1600" b="0" u="none" strike="noStrike" dirty="0">
                          <a:solidFill>
                            <a:schemeClr val="tx1">
                              <a:lumMod val="75000"/>
                              <a:lumOff val="25000"/>
                            </a:schemeClr>
                          </a:solidFill>
                          <a:effectLst/>
                        </a:rPr>
                        <a:t>48.035</a:t>
                      </a:r>
                      <a:endParaRPr lang="es-CL" sz="1600" b="0" i="0" u="none" strike="noStrike" dirty="0">
                        <a:solidFill>
                          <a:schemeClr val="tx1">
                            <a:lumMod val="75000"/>
                            <a:lumOff val="25000"/>
                          </a:schemeClr>
                        </a:solidFill>
                        <a:effectLst/>
                        <a:latin typeface="Arial" panose="020B0604020202020204" pitchFamily="34" charset="0"/>
                      </a:endParaRPr>
                    </a:p>
                  </a:txBody>
                  <a:tcPr marL="9525" marR="9525" marT="9525" marB="0" anchor="ctr">
                    <a:lnT w="12700" cmpd="sng">
                      <a:noFill/>
                    </a:lnT>
                    <a:solidFill>
                      <a:srgbClr val="217DE2">
                        <a:alpha val="10000"/>
                      </a:srgbClr>
                    </a:solidFill>
                  </a:tcPr>
                </a:tc>
                <a:tc>
                  <a:txBody>
                    <a:bodyPr/>
                    <a:lstStyle/>
                    <a:p>
                      <a:pPr algn="ctr" fontAlgn="ctr"/>
                      <a:r>
                        <a:rPr lang="es-CL" sz="1600" b="0" i="0" u="none" strike="noStrike" dirty="0">
                          <a:solidFill>
                            <a:schemeClr val="tx1">
                              <a:lumMod val="75000"/>
                              <a:lumOff val="25000"/>
                            </a:schemeClr>
                          </a:solidFill>
                          <a:effectLst/>
                          <a:latin typeface="Arial" panose="020B0604020202020204" pitchFamily="34" charset="0"/>
                        </a:rPr>
                        <a:t>726.323</a:t>
                      </a:r>
                    </a:p>
                  </a:txBody>
                  <a:tcPr marL="9525" marR="9525" marT="9525" marB="0" anchor="ctr">
                    <a:lnT w="12700" cmpd="sng">
                      <a:noFill/>
                    </a:lnT>
                    <a:solidFill>
                      <a:srgbClr val="217DE2">
                        <a:alpha val="10000"/>
                      </a:srgbClr>
                    </a:solidFill>
                  </a:tcPr>
                </a:tc>
                <a:tc>
                  <a:txBody>
                    <a:bodyPr/>
                    <a:lstStyle/>
                    <a:p>
                      <a:pPr algn="ctr" fontAlgn="ctr"/>
                      <a:r>
                        <a:rPr lang="es-CL" sz="1600" b="0" i="0" u="none" strike="noStrike" dirty="0">
                          <a:solidFill>
                            <a:schemeClr val="tx1">
                              <a:lumMod val="75000"/>
                              <a:lumOff val="25000"/>
                            </a:schemeClr>
                          </a:solidFill>
                          <a:effectLst/>
                          <a:latin typeface="Arial" panose="020B0604020202020204" pitchFamily="34" charset="0"/>
                        </a:rPr>
                        <a:t>1.170.779</a:t>
                      </a:r>
                    </a:p>
                  </a:txBody>
                  <a:tcPr marL="9525" marR="9525" marT="9525" marB="0" anchor="ctr">
                    <a:lnT w="12700" cmpd="sng">
                      <a:noFill/>
                    </a:lnT>
                    <a:solidFill>
                      <a:srgbClr val="217DE2">
                        <a:alpha val="10000"/>
                      </a:srgbClr>
                    </a:solidFill>
                  </a:tcPr>
                </a:tc>
                <a:extLst>
                  <a:ext uri="{0D108BD9-81ED-4DB2-BD59-A6C34878D82A}">
                    <a16:rowId xmlns:a16="http://schemas.microsoft.com/office/drawing/2014/main" val="3867207611"/>
                  </a:ext>
                </a:extLst>
              </a:tr>
              <a:tr h="488105">
                <a:tc>
                  <a:txBody>
                    <a:bodyPr/>
                    <a:lstStyle/>
                    <a:p>
                      <a:pPr algn="ctr" fontAlgn="ctr"/>
                      <a:r>
                        <a:rPr lang="es-CL" sz="1400" b="1" u="none" strike="noStrike" dirty="0">
                          <a:solidFill>
                            <a:schemeClr val="tx1">
                              <a:lumMod val="75000"/>
                              <a:lumOff val="25000"/>
                            </a:schemeClr>
                          </a:solidFill>
                          <a:effectLst/>
                        </a:rPr>
                        <a:t>Tasa OSC/1000 habitantes</a:t>
                      </a:r>
                      <a:endParaRPr lang="es-CL" sz="1400" b="1" i="0" u="none" strike="noStrike" dirty="0">
                        <a:solidFill>
                          <a:schemeClr val="tx1">
                            <a:lumMod val="75000"/>
                            <a:lumOff val="25000"/>
                          </a:schemeClr>
                        </a:solidFill>
                        <a:effectLst/>
                        <a:latin typeface="Arial" panose="020B0604020202020204" pitchFamily="34" charset="0"/>
                      </a:endParaRPr>
                    </a:p>
                  </a:txBody>
                  <a:tcPr marL="9525" marR="9525" marT="9525" marB="0" anchor="ctr">
                    <a:solidFill>
                      <a:srgbClr val="217DE2">
                        <a:alpha val="30261"/>
                      </a:srgbClr>
                    </a:solidFill>
                  </a:tcPr>
                </a:tc>
                <a:tc>
                  <a:txBody>
                    <a:bodyPr/>
                    <a:lstStyle/>
                    <a:p>
                      <a:pPr algn="ctr" fontAlgn="ctr"/>
                      <a:r>
                        <a:rPr lang="es-CL" sz="1600" b="0" u="none" strike="noStrike" dirty="0">
                          <a:solidFill>
                            <a:schemeClr val="tx1">
                              <a:lumMod val="75000"/>
                              <a:lumOff val="25000"/>
                            </a:schemeClr>
                          </a:solidFill>
                          <a:effectLst/>
                        </a:rPr>
                        <a:t>1,9</a:t>
                      </a:r>
                      <a:endParaRPr lang="es-CL" sz="1600" b="0" i="0" u="none" strike="noStrike" dirty="0">
                        <a:solidFill>
                          <a:schemeClr val="tx1">
                            <a:lumMod val="75000"/>
                            <a:lumOff val="25000"/>
                          </a:schemeClr>
                        </a:solidFill>
                        <a:effectLst/>
                        <a:latin typeface="Arial" panose="020B0604020202020204" pitchFamily="34" charset="0"/>
                      </a:endParaRPr>
                    </a:p>
                  </a:txBody>
                  <a:tcPr marL="9525" marR="9525" marT="9525" marB="0" anchor="ctr">
                    <a:solidFill>
                      <a:srgbClr val="217DE2">
                        <a:alpha val="10000"/>
                      </a:srgbClr>
                    </a:solidFill>
                  </a:tcPr>
                </a:tc>
                <a:tc>
                  <a:txBody>
                    <a:bodyPr/>
                    <a:lstStyle/>
                    <a:p>
                      <a:pPr algn="ctr" fontAlgn="ctr"/>
                      <a:r>
                        <a:rPr lang="es-CL" sz="1600" b="0" u="none" strike="noStrike" dirty="0">
                          <a:solidFill>
                            <a:schemeClr val="tx1">
                              <a:lumMod val="75000"/>
                              <a:lumOff val="25000"/>
                            </a:schemeClr>
                          </a:solidFill>
                          <a:effectLst/>
                        </a:rPr>
                        <a:t>0,4</a:t>
                      </a:r>
                      <a:endParaRPr lang="es-CL" sz="1600" b="0" i="0" u="none" strike="noStrike" dirty="0">
                        <a:solidFill>
                          <a:schemeClr val="tx1">
                            <a:lumMod val="75000"/>
                            <a:lumOff val="25000"/>
                          </a:schemeClr>
                        </a:solidFill>
                        <a:effectLst/>
                        <a:latin typeface="Arial" panose="020B0604020202020204" pitchFamily="34" charset="0"/>
                      </a:endParaRPr>
                    </a:p>
                  </a:txBody>
                  <a:tcPr marL="9525" marR="9525" marT="9525" marB="0" anchor="ctr">
                    <a:solidFill>
                      <a:srgbClr val="217DE2">
                        <a:alpha val="10000"/>
                      </a:srgbClr>
                    </a:solidFill>
                  </a:tcPr>
                </a:tc>
                <a:tc>
                  <a:txBody>
                    <a:bodyPr/>
                    <a:lstStyle/>
                    <a:p>
                      <a:pPr algn="ctr" fontAlgn="ctr"/>
                      <a:r>
                        <a:rPr lang="es-CL" sz="1600" b="0" i="0" u="none" strike="noStrike" dirty="0">
                          <a:solidFill>
                            <a:schemeClr val="tx1">
                              <a:lumMod val="75000"/>
                              <a:lumOff val="25000"/>
                            </a:schemeClr>
                          </a:solidFill>
                          <a:effectLst/>
                          <a:latin typeface="Arial" panose="020B0604020202020204" pitchFamily="34" charset="0"/>
                        </a:rPr>
                        <a:t>3,4</a:t>
                      </a:r>
                    </a:p>
                  </a:txBody>
                  <a:tcPr marL="9525" marR="9525" marT="9525" marB="0" anchor="ctr">
                    <a:solidFill>
                      <a:srgbClr val="217DE2">
                        <a:alpha val="10000"/>
                      </a:srgbClr>
                    </a:solidFill>
                  </a:tcPr>
                </a:tc>
                <a:tc>
                  <a:txBody>
                    <a:bodyPr/>
                    <a:lstStyle/>
                    <a:p>
                      <a:pPr algn="ctr" fontAlgn="ctr"/>
                      <a:r>
                        <a:rPr lang="es-CL" sz="1600" b="0" i="0" u="none" strike="noStrike" dirty="0">
                          <a:solidFill>
                            <a:schemeClr val="tx1">
                              <a:lumMod val="75000"/>
                              <a:lumOff val="25000"/>
                            </a:schemeClr>
                          </a:solidFill>
                          <a:effectLst/>
                          <a:latin typeface="Arial" panose="020B0604020202020204" pitchFamily="34" charset="0"/>
                        </a:rPr>
                        <a:t>3,5</a:t>
                      </a:r>
                    </a:p>
                  </a:txBody>
                  <a:tcPr marL="9525" marR="9525" marT="9525" marB="0" anchor="ctr">
                    <a:solidFill>
                      <a:srgbClr val="217DE2">
                        <a:alpha val="10000"/>
                      </a:srgbClr>
                    </a:solidFill>
                  </a:tcPr>
                </a:tc>
                <a:extLst>
                  <a:ext uri="{0D108BD9-81ED-4DB2-BD59-A6C34878D82A}">
                    <a16:rowId xmlns:a16="http://schemas.microsoft.com/office/drawing/2014/main" val="1449747911"/>
                  </a:ext>
                </a:extLst>
              </a:tr>
            </a:tbl>
          </a:graphicData>
        </a:graphic>
      </p:graphicFrame>
      <p:sp>
        <p:nvSpPr>
          <p:cNvPr id="7" name="CuadroTexto 6">
            <a:extLst>
              <a:ext uri="{FF2B5EF4-FFF2-40B4-BE49-F238E27FC236}">
                <a16:creationId xmlns:a16="http://schemas.microsoft.com/office/drawing/2014/main" id="{FD1433DD-F375-E806-2C77-1D9E4B8DD756}"/>
              </a:ext>
            </a:extLst>
          </p:cNvPr>
          <p:cNvSpPr txBox="1"/>
          <p:nvPr/>
        </p:nvSpPr>
        <p:spPr>
          <a:xfrm>
            <a:off x="494000" y="3293337"/>
            <a:ext cx="3079753" cy="923330"/>
          </a:xfrm>
          <a:prstGeom prst="rect">
            <a:avLst/>
          </a:prstGeom>
          <a:noFill/>
        </p:spPr>
        <p:txBody>
          <a:bodyPr wrap="square" rtlCol="0">
            <a:spAutoFit/>
          </a:bodyPr>
          <a:lstStyle/>
          <a:p>
            <a:r>
              <a:rPr lang="es-ES" sz="1800" b="1" i="0" u="none" strike="noStrike" baseline="0" dirty="0">
                <a:solidFill>
                  <a:srgbClr val="217DE2"/>
                </a:solidFill>
                <a:latin typeface="+mn-lt"/>
              </a:rPr>
              <a:t>Estimación preliminar de tasa de OSC cada 1.000 habitantes </a:t>
            </a:r>
          </a:p>
        </p:txBody>
      </p:sp>
    </p:spTree>
    <p:extLst>
      <p:ext uri="{BB962C8B-B14F-4D97-AF65-F5344CB8AC3E}">
        <p14:creationId xmlns:p14="http://schemas.microsoft.com/office/powerpoint/2010/main" val="28977373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7"/>
          <p:cNvSpPr/>
          <p:nvPr/>
        </p:nvSpPr>
        <p:spPr>
          <a:xfrm rot="16200000">
            <a:off x="2981062" y="-2309804"/>
            <a:ext cx="6219526" cy="11483785"/>
          </a:xfrm>
          <a:prstGeom prst="rect">
            <a:avLst/>
          </a:prstGeom>
          <a:solidFill>
            <a:srgbClr val="217DE2"/>
          </a:solidFill>
          <a:ln w="12700" cap="flat" cmpd="sng">
            <a:solidFill>
              <a:srgbClr val="217DE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21" name="Google Shape;121;p17"/>
          <p:cNvCxnSpPr/>
          <p:nvPr/>
        </p:nvCxnSpPr>
        <p:spPr>
          <a:xfrm>
            <a:off x="1479440" y="4015412"/>
            <a:ext cx="1857677" cy="0"/>
          </a:xfrm>
          <a:prstGeom prst="straightConnector1">
            <a:avLst/>
          </a:prstGeom>
          <a:noFill/>
          <a:ln w="9525" cap="flat" cmpd="sng">
            <a:solidFill>
              <a:srgbClr val="217DE3"/>
            </a:solidFill>
            <a:prstDash val="solid"/>
            <a:miter lim="800000"/>
            <a:headEnd type="none" w="sm" len="sm"/>
            <a:tailEnd type="none" w="sm" len="sm"/>
          </a:ln>
        </p:spPr>
      </p:cxnSp>
      <p:sp>
        <p:nvSpPr>
          <p:cNvPr id="123" name="Google Shape;123;p17"/>
          <p:cNvSpPr txBox="1"/>
          <p:nvPr/>
        </p:nvSpPr>
        <p:spPr>
          <a:xfrm>
            <a:off x="1348806" y="2806395"/>
            <a:ext cx="9220029" cy="1178982"/>
          </a:xfrm>
          <a:prstGeom prst="rect">
            <a:avLst/>
          </a:prstGeom>
          <a:noFill/>
          <a:ln>
            <a:noFill/>
          </a:ln>
        </p:spPr>
        <p:txBody>
          <a:bodyPr spcFirstLastPara="1" wrap="square" lIns="91425" tIns="91425" rIns="91425" bIns="91425" anchor="t" anchorCtr="0">
            <a:noAutofit/>
          </a:bodyPr>
          <a:lstStyle/>
          <a:p>
            <a:pPr>
              <a:lnSpc>
                <a:spcPct val="90000"/>
              </a:lnSpc>
              <a:spcBef>
                <a:spcPts val="1000"/>
              </a:spcBef>
              <a:buClr>
                <a:srgbClr val="FFFFFF"/>
              </a:buClr>
              <a:buSzPts val="2400"/>
            </a:pPr>
            <a:r>
              <a:rPr lang="es-CL" sz="4000" b="1" dirty="0">
                <a:solidFill>
                  <a:schemeClr val="lt1"/>
                </a:solidFill>
              </a:rPr>
              <a:t>Reflexiones finales</a:t>
            </a:r>
          </a:p>
        </p:txBody>
      </p:sp>
      <p:pic>
        <p:nvPicPr>
          <p:cNvPr id="4" name="Imagen 3">
            <a:extLst>
              <a:ext uri="{FF2B5EF4-FFF2-40B4-BE49-F238E27FC236}">
                <a16:creationId xmlns:a16="http://schemas.microsoft.com/office/drawing/2014/main" id="{B8D6F29E-950E-1C16-DD3E-1190DD928D3D}"/>
              </a:ext>
            </a:extLst>
          </p:cNvPr>
          <p:cNvPicPr>
            <a:picLocks noChangeAspect="1"/>
          </p:cNvPicPr>
          <p:nvPr/>
        </p:nvPicPr>
        <p:blipFill>
          <a:blip r:embed="rId3"/>
          <a:stretch>
            <a:fillRect/>
          </a:stretch>
        </p:blipFill>
        <p:spPr>
          <a:xfrm>
            <a:off x="9594937" y="778981"/>
            <a:ext cx="1947797" cy="649922"/>
          </a:xfrm>
          <a:prstGeom prst="rect">
            <a:avLst/>
          </a:prstGeom>
        </p:spPr>
      </p:pic>
    </p:spTree>
    <p:extLst>
      <p:ext uri="{BB962C8B-B14F-4D97-AF65-F5344CB8AC3E}">
        <p14:creationId xmlns:p14="http://schemas.microsoft.com/office/powerpoint/2010/main" val="26123788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6" name="Imagen 5">
            <a:extLst>
              <a:ext uri="{FF2B5EF4-FFF2-40B4-BE49-F238E27FC236}">
                <a16:creationId xmlns:a16="http://schemas.microsoft.com/office/drawing/2014/main" id="{E93E6CE1-B370-4A56-A4C8-D6A987285E29}"/>
              </a:ext>
            </a:extLst>
          </p:cNvPr>
          <p:cNvPicPr>
            <a:picLocks noChangeAspect="1"/>
          </p:cNvPicPr>
          <p:nvPr/>
        </p:nvPicPr>
        <p:blipFill>
          <a:blip r:embed="rId3"/>
          <a:stretch>
            <a:fillRect/>
          </a:stretch>
        </p:blipFill>
        <p:spPr>
          <a:xfrm>
            <a:off x="0" y="-139604"/>
            <a:ext cx="5597236" cy="7462981"/>
          </a:xfrm>
          <a:prstGeom prst="rect">
            <a:avLst/>
          </a:prstGeom>
        </p:spPr>
      </p:pic>
      <p:sp>
        <p:nvSpPr>
          <p:cNvPr id="2" name="Google Shape;109;p3">
            <a:extLst>
              <a:ext uri="{FF2B5EF4-FFF2-40B4-BE49-F238E27FC236}">
                <a16:creationId xmlns:a16="http://schemas.microsoft.com/office/drawing/2014/main" id="{8EBDC5D1-2A26-AF88-DF61-606F058DF575}"/>
              </a:ext>
            </a:extLst>
          </p:cNvPr>
          <p:cNvSpPr/>
          <p:nvPr/>
        </p:nvSpPr>
        <p:spPr>
          <a:xfrm>
            <a:off x="397738" y="-139604"/>
            <a:ext cx="2791797" cy="2059844"/>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0" name="Google Shape;110;p3"/>
          <p:cNvSpPr/>
          <p:nvPr/>
        </p:nvSpPr>
        <p:spPr>
          <a:xfrm>
            <a:off x="0" y="6513095"/>
            <a:ext cx="12192000" cy="344905"/>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3" name="Google Shape;113;p3"/>
          <p:cNvSpPr txBox="1"/>
          <p:nvPr/>
        </p:nvSpPr>
        <p:spPr>
          <a:xfrm>
            <a:off x="494000" y="683120"/>
            <a:ext cx="2599272" cy="95764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indent="0">
              <a:lnSpc>
                <a:spcPct val="90000"/>
              </a:lnSpc>
              <a:spcBef>
                <a:spcPts val="1000"/>
              </a:spcBef>
              <a:buClr>
                <a:srgbClr val="FFFFFF"/>
              </a:buClr>
              <a:buSzPts val="2400"/>
              <a:buFont typeface="Nunito Sans"/>
              <a:buNone/>
              <a:defRPr sz="2400" b="1">
                <a:solidFill>
                  <a:schemeClr val="lt1"/>
                </a:solidFill>
              </a:defRPr>
            </a:lvl1pPr>
          </a:lstStyle>
          <a:p>
            <a:pPr algn="ctr"/>
            <a:r>
              <a:rPr lang="es-ES" dirty="0">
                <a:solidFill>
                  <a:schemeClr val="bg1"/>
                </a:solidFill>
                <a:latin typeface="Arial" panose="020B0604020202020204" pitchFamily="34" charset="0"/>
                <a:cs typeface="Arial" panose="020B0604020202020204" pitchFamily="34" charset="0"/>
              </a:rPr>
              <a:t>Reflexiones</a:t>
            </a:r>
          </a:p>
          <a:p>
            <a:endParaRPr lang="es-ES" dirty="0">
              <a:solidFill>
                <a:schemeClr val="bg1"/>
              </a:solidFill>
              <a:latin typeface="Calibri" panose="020F0502020204030204" pitchFamily="34" charset="0"/>
              <a:cs typeface="Calibri" panose="020F0502020204030204" pitchFamily="34" charset="0"/>
            </a:endParaRPr>
          </a:p>
        </p:txBody>
      </p:sp>
      <p:sp>
        <p:nvSpPr>
          <p:cNvPr id="11" name="CuadroTexto 10">
            <a:extLst>
              <a:ext uri="{FF2B5EF4-FFF2-40B4-BE49-F238E27FC236}">
                <a16:creationId xmlns:a16="http://schemas.microsoft.com/office/drawing/2014/main" id="{59A8754D-F1EB-4137-B4EC-52651032DF20}"/>
              </a:ext>
            </a:extLst>
          </p:cNvPr>
          <p:cNvSpPr txBox="1"/>
          <p:nvPr/>
        </p:nvSpPr>
        <p:spPr>
          <a:xfrm>
            <a:off x="6203950" y="1717412"/>
            <a:ext cx="5218166" cy="4278094"/>
          </a:xfrm>
          <a:prstGeom prst="rect">
            <a:avLst/>
          </a:prstGeom>
          <a:noFill/>
        </p:spPr>
        <p:txBody>
          <a:bodyPr wrap="square">
            <a:spAutoFit/>
          </a:bodyPr>
          <a:lstStyle/>
          <a:p>
            <a:r>
              <a:rPr lang="es-CL" sz="1600" b="1" dirty="0">
                <a:solidFill>
                  <a:srgbClr val="217DE2"/>
                </a:solidFill>
                <a:latin typeface="+mn-lt"/>
                <a:ea typeface="Calibri" panose="020F0502020204030204" pitchFamily="34" charset="0"/>
              </a:rPr>
              <a:t>Esta actualización del Mapa de las OSC viene a confirmar una vez más su gran relevancia en el desarrollo del país</a:t>
            </a:r>
          </a:p>
          <a:p>
            <a:endParaRPr lang="es-CL" sz="1600" dirty="0">
              <a:solidFill>
                <a:schemeClr val="tx1">
                  <a:lumMod val="75000"/>
                  <a:lumOff val="25000"/>
                </a:schemeClr>
              </a:solidFill>
              <a:effectLst/>
              <a:latin typeface="+mn-lt"/>
              <a:ea typeface="Calibri" panose="020F0502020204030204" pitchFamily="34" charset="0"/>
            </a:endParaRPr>
          </a:p>
          <a:p>
            <a:pPr marL="171450" indent="-171450">
              <a:buFont typeface="Wingdings" panose="05000000000000000000" pitchFamily="2" charset="2"/>
              <a:buChar char="ü"/>
            </a:pPr>
            <a:r>
              <a:rPr lang="es-CL" sz="1600" b="1" dirty="0">
                <a:solidFill>
                  <a:schemeClr val="tx1">
                    <a:lumMod val="75000"/>
                    <a:lumOff val="25000"/>
                  </a:schemeClr>
                </a:solidFill>
                <a:latin typeface="+mn-lt"/>
                <a:ea typeface="Calibri" panose="020F0502020204030204" pitchFamily="34" charset="0"/>
              </a:rPr>
              <a:t>Dinamismo: </a:t>
            </a:r>
            <a:r>
              <a:rPr lang="es-CL" sz="1600" dirty="0">
                <a:solidFill>
                  <a:schemeClr val="tx1">
                    <a:lumMod val="75000"/>
                    <a:lumOff val="25000"/>
                  </a:schemeClr>
                </a:solidFill>
                <a:latin typeface="+mn-lt"/>
                <a:ea typeface="Calibri" panose="020F0502020204030204" pitchFamily="34" charset="0"/>
              </a:rPr>
              <a:t>Su importante crecimiento da cuenta del papel fundamental que juegan en facilitar la ejecución de muchos programas del Estado. </a:t>
            </a:r>
          </a:p>
          <a:p>
            <a:endParaRPr lang="es-CL" sz="1600" dirty="0">
              <a:solidFill>
                <a:schemeClr val="tx1">
                  <a:lumMod val="75000"/>
                  <a:lumOff val="25000"/>
                </a:schemeClr>
              </a:solidFill>
              <a:latin typeface="+mn-lt"/>
              <a:ea typeface="Calibri" panose="020F0502020204030204" pitchFamily="34" charset="0"/>
            </a:endParaRPr>
          </a:p>
          <a:p>
            <a:pPr marL="171450" indent="-171450">
              <a:buFont typeface="Wingdings" panose="05000000000000000000" pitchFamily="2" charset="2"/>
              <a:buChar char="ü"/>
            </a:pPr>
            <a:r>
              <a:rPr lang="es-CL" sz="1600" b="1" dirty="0">
                <a:solidFill>
                  <a:schemeClr val="tx1">
                    <a:lumMod val="75000"/>
                    <a:lumOff val="25000"/>
                  </a:schemeClr>
                </a:solidFill>
                <a:effectLst/>
                <a:latin typeface="+mn-lt"/>
                <a:ea typeface="Calibri" panose="020F0502020204030204" pitchFamily="34" charset="0"/>
              </a:rPr>
              <a:t>Equidad territorial: </a:t>
            </a:r>
            <a:r>
              <a:rPr lang="es-CL" sz="1600" dirty="0">
                <a:solidFill>
                  <a:schemeClr val="tx1">
                    <a:lumMod val="75000"/>
                    <a:lumOff val="25000"/>
                  </a:schemeClr>
                </a:solidFill>
                <a:effectLst/>
                <a:latin typeface="+mn-lt"/>
                <a:ea typeface="Calibri" panose="020F0502020204030204" pitchFamily="34" charset="0"/>
              </a:rPr>
              <a:t>Su distribución territorial </a:t>
            </a:r>
            <a:r>
              <a:rPr lang="es-CL" sz="1600" dirty="0">
                <a:solidFill>
                  <a:schemeClr val="tx1">
                    <a:lumMod val="75000"/>
                    <a:lumOff val="25000"/>
                  </a:schemeClr>
                </a:solidFill>
                <a:latin typeface="+mn-lt"/>
                <a:ea typeface="Calibri" panose="020F0502020204030204" pitchFamily="34" charset="0"/>
              </a:rPr>
              <a:t>evidencia que llegan donde el Estado no puede llegar.</a:t>
            </a:r>
          </a:p>
          <a:p>
            <a:endParaRPr lang="es-CL" sz="1600" dirty="0">
              <a:solidFill>
                <a:schemeClr val="tx1">
                  <a:lumMod val="75000"/>
                  <a:lumOff val="25000"/>
                </a:schemeClr>
              </a:solidFill>
              <a:latin typeface="+mn-lt"/>
              <a:ea typeface="Calibri" panose="020F0502020204030204" pitchFamily="34" charset="0"/>
            </a:endParaRPr>
          </a:p>
          <a:p>
            <a:pPr marL="171450" indent="-171450">
              <a:buFont typeface="Wingdings" panose="05000000000000000000" pitchFamily="2" charset="2"/>
              <a:buChar char="ü"/>
            </a:pPr>
            <a:r>
              <a:rPr lang="es-CL" sz="1600" b="1" dirty="0">
                <a:solidFill>
                  <a:schemeClr val="tx1">
                    <a:lumMod val="75000"/>
                    <a:lumOff val="25000"/>
                  </a:schemeClr>
                </a:solidFill>
                <a:latin typeface="+mn-lt"/>
                <a:ea typeface="Calibri" panose="020F0502020204030204" pitchFamily="34" charset="0"/>
              </a:rPr>
              <a:t>Temas emergentes: </a:t>
            </a:r>
            <a:r>
              <a:rPr lang="es-CL" sz="1600" dirty="0">
                <a:solidFill>
                  <a:schemeClr val="tx1">
                    <a:lumMod val="75000"/>
                    <a:lumOff val="25000"/>
                  </a:schemeClr>
                </a:solidFill>
                <a:latin typeface="+mn-lt"/>
                <a:ea typeface="Calibri" panose="020F0502020204030204" pitchFamily="34" charset="0"/>
              </a:rPr>
              <a:t>El crecimiento del número de organizaciones abocadas a temática medioambientales, de salud mental, investigación, entre otros, demuestra que dan respuesta a los temas de interés público.</a:t>
            </a:r>
          </a:p>
        </p:txBody>
      </p:sp>
      <p:sp>
        <p:nvSpPr>
          <p:cNvPr id="7" name="CuadroTexto 6">
            <a:extLst>
              <a:ext uri="{FF2B5EF4-FFF2-40B4-BE49-F238E27FC236}">
                <a16:creationId xmlns:a16="http://schemas.microsoft.com/office/drawing/2014/main" id="{B8FB18A5-DC82-41C5-AE7C-7CD553563D0A}"/>
              </a:ext>
            </a:extLst>
          </p:cNvPr>
          <p:cNvSpPr txBox="1"/>
          <p:nvPr/>
        </p:nvSpPr>
        <p:spPr>
          <a:xfrm>
            <a:off x="2185242" y="6266798"/>
            <a:ext cx="3715351" cy="261610"/>
          </a:xfrm>
          <a:prstGeom prst="rect">
            <a:avLst/>
          </a:prstGeom>
          <a:noFill/>
        </p:spPr>
        <p:txBody>
          <a:bodyPr wrap="square" rtlCol="0">
            <a:spAutoFit/>
          </a:bodyPr>
          <a:lstStyle/>
          <a:p>
            <a:pPr algn="ctr"/>
            <a:r>
              <a:rPr lang="es-CL" sz="1050" dirty="0">
                <a:solidFill>
                  <a:schemeClr val="bg1"/>
                </a:solidFill>
              </a:rPr>
              <a:t>Créditos: Fundación Superación de la Pobreza</a:t>
            </a:r>
          </a:p>
        </p:txBody>
      </p:sp>
      <p:pic>
        <p:nvPicPr>
          <p:cNvPr id="3" name="Imagen 2">
            <a:extLst>
              <a:ext uri="{FF2B5EF4-FFF2-40B4-BE49-F238E27FC236}">
                <a16:creationId xmlns:a16="http://schemas.microsoft.com/office/drawing/2014/main" id="{B4520BA2-2D01-65F0-2B8F-573B464AF9AF}"/>
              </a:ext>
            </a:extLst>
          </p:cNvPr>
          <p:cNvPicPr>
            <a:picLocks noChangeAspect="1"/>
          </p:cNvPicPr>
          <p:nvPr/>
        </p:nvPicPr>
        <p:blipFill>
          <a:blip r:embed="rId4"/>
          <a:stretch>
            <a:fillRect/>
          </a:stretch>
        </p:blipFill>
        <p:spPr>
          <a:xfrm>
            <a:off x="9791366" y="608676"/>
            <a:ext cx="1771650" cy="591147"/>
          </a:xfrm>
          <a:prstGeom prst="rect">
            <a:avLst/>
          </a:prstGeom>
        </p:spPr>
      </p:pic>
    </p:spTree>
    <p:extLst>
      <p:ext uri="{BB962C8B-B14F-4D97-AF65-F5344CB8AC3E}">
        <p14:creationId xmlns:p14="http://schemas.microsoft.com/office/powerpoint/2010/main" val="352451437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pic>
        <p:nvPicPr>
          <p:cNvPr id="8194" name="Picture 2" descr="Trabajo en equipo: Alianza entre Servicio País y voluntarios de  Construcción UC - Fundación Superación Pobreza">
            <a:extLst>
              <a:ext uri="{FF2B5EF4-FFF2-40B4-BE49-F238E27FC236}">
                <a16:creationId xmlns:a16="http://schemas.microsoft.com/office/drawing/2014/main" id="{76BD1B1D-259E-B32E-9DE0-3F30225FD97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731" r="41836"/>
          <a:stretch/>
        </p:blipFill>
        <p:spPr bwMode="auto">
          <a:xfrm>
            <a:off x="0" y="-172453"/>
            <a:ext cx="5643757" cy="6858000"/>
          </a:xfrm>
          <a:prstGeom prst="rect">
            <a:avLst/>
          </a:prstGeom>
          <a:noFill/>
          <a:extLst>
            <a:ext uri="{909E8E84-426E-40DD-AFC4-6F175D3DCCD1}">
              <a14:hiddenFill xmlns:a14="http://schemas.microsoft.com/office/drawing/2010/main">
                <a:solidFill>
                  <a:srgbClr val="FFFFFF"/>
                </a:solidFill>
              </a14:hiddenFill>
            </a:ext>
          </a:extLst>
        </p:spPr>
      </p:pic>
      <p:sp>
        <p:nvSpPr>
          <p:cNvPr id="110" name="Google Shape;110;p3"/>
          <p:cNvSpPr/>
          <p:nvPr/>
        </p:nvSpPr>
        <p:spPr>
          <a:xfrm>
            <a:off x="0" y="6513095"/>
            <a:ext cx="12192000" cy="344905"/>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 name="CuadroTexto 10">
            <a:extLst>
              <a:ext uri="{FF2B5EF4-FFF2-40B4-BE49-F238E27FC236}">
                <a16:creationId xmlns:a16="http://schemas.microsoft.com/office/drawing/2014/main" id="{59A8754D-F1EB-4137-B4EC-52651032DF20}"/>
              </a:ext>
            </a:extLst>
          </p:cNvPr>
          <p:cNvSpPr txBox="1"/>
          <p:nvPr/>
        </p:nvSpPr>
        <p:spPr>
          <a:xfrm>
            <a:off x="6548244" y="2086744"/>
            <a:ext cx="4766256" cy="3539430"/>
          </a:xfrm>
          <a:prstGeom prst="rect">
            <a:avLst/>
          </a:prstGeom>
          <a:noFill/>
        </p:spPr>
        <p:txBody>
          <a:bodyPr wrap="square">
            <a:spAutoFit/>
          </a:bodyPr>
          <a:lstStyle/>
          <a:p>
            <a:endParaRPr lang="es-CL" sz="1600" dirty="0">
              <a:solidFill>
                <a:schemeClr val="tx1">
                  <a:lumMod val="75000"/>
                  <a:lumOff val="25000"/>
                </a:schemeClr>
              </a:solidFill>
              <a:effectLst/>
              <a:latin typeface="+mn-lt"/>
              <a:ea typeface="Calibri" panose="020F0502020204030204" pitchFamily="34" charset="0"/>
            </a:endParaRPr>
          </a:p>
          <a:p>
            <a:pPr marL="171450" indent="-171450">
              <a:buFont typeface="Wingdings" panose="05000000000000000000" pitchFamily="2" charset="2"/>
              <a:buChar char="ü"/>
            </a:pPr>
            <a:r>
              <a:rPr lang="es-CL" sz="1600" b="1" dirty="0">
                <a:solidFill>
                  <a:schemeClr val="tx1">
                    <a:lumMod val="75000"/>
                    <a:lumOff val="25000"/>
                  </a:schemeClr>
                </a:solidFill>
                <a:latin typeface="+mn-lt"/>
                <a:ea typeface="Calibri" panose="020F0502020204030204" pitchFamily="34" charset="0"/>
              </a:rPr>
              <a:t>Matriz histórica</a:t>
            </a:r>
            <a:r>
              <a:rPr lang="es-CL" sz="1600" dirty="0">
                <a:solidFill>
                  <a:schemeClr val="tx1">
                    <a:lumMod val="75000"/>
                    <a:lumOff val="25000"/>
                  </a:schemeClr>
                </a:solidFill>
                <a:latin typeface="+mn-lt"/>
                <a:ea typeface="Calibri" panose="020F0502020204030204" pitchFamily="34" charset="0"/>
              </a:rPr>
              <a:t>: Las fundaciones muestran mayor temporalidad y permanencia dentro del conjunto de las OSC. </a:t>
            </a:r>
          </a:p>
          <a:p>
            <a:endParaRPr lang="es-CL" sz="1600" dirty="0">
              <a:solidFill>
                <a:schemeClr val="tx1">
                  <a:lumMod val="75000"/>
                  <a:lumOff val="25000"/>
                </a:schemeClr>
              </a:solidFill>
              <a:latin typeface="+mn-lt"/>
              <a:ea typeface="Calibri" panose="020F0502020204030204" pitchFamily="34" charset="0"/>
            </a:endParaRPr>
          </a:p>
          <a:p>
            <a:pPr marL="171450" indent="-171450">
              <a:buFont typeface="Wingdings" panose="05000000000000000000" pitchFamily="2" charset="2"/>
              <a:buChar char="ü"/>
            </a:pPr>
            <a:r>
              <a:rPr lang="es-CL" sz="1600" b="1" dirty="0">
                <a:solidFill>
                  <a:schemeClr val="tx1">
                    <a:lumMod val="75000"/>
                    <a:lumOff val="25000"/>
                  </a:schemeClr>
                </a:solidFill>
                <a:latin typeface="+mn-lt"/>
                <a:ea typeface="Calibri" panose="020F0502020204030204" pitchFamily="34" charset="0"/>
              </a:rPr>
              <a:t>Diversidad: </a:t>
            </a:r>
            <a:r>
              <a:rPr lang="es-CL" sz="1600" dirty="0">
                <a:solidFill>
                  <a:schemeClr val="tx1">
                    <a:lumMod val="75000"/>
                    <a:lumOff val="25000"/>
                  </a:schemeClr>
                </a:solidFill>
                <a:latin typeface="+mn-lt"/>
                <a:ea typeface="Calibri" panose="020F0502020204030204" pitchFamily="34" charset="0"/>
              </a:rPr>
              <a:t>Hay una considerable diversidad temática e institucional</a:t>
            </a:r>
            <a:r>
              <a:rPr lang="es-CL" sz="1600" b="1" dirty="0">
                <a:solidFill>
                  <a:schemeClr val="tx1">
                    <a:lumMod val="75000"/>
                    <a:lumOff val="25000"/>
                  </a:schemeClr>
                </a:solidFill>
                <a:latin typeface="+mn-lt"/>
                <a:ea typeface="Calibri" panose="020F0502020204030204" pitchFamily="34" charset="0"/>
              </a:rPr>
              <a:t>. </a:t>
            </a:r>
            <a:r>
              <a:rPr lang="es-CL" sz="1600" dirty="0">
                <a:solidFill>
                  <a:schemeClr val="tx1">
                    <a:lumMod val="75000"/>
                    <a:lumOff val="25000"/>
                  </a:schemeClr>
                </a:solidFill>
                <a:latin typeface="+mn-lt"/>
                <a:ea typeface="Calibri" panose="020F0502020204030204" pitchFamily="34" charset="0"/>
              </a:rPr>
              <a:t>Existe un conjunto importante de otras OSC  (16%) que también deben ser consideradas en el análisis </a:t>
            </a:r>
          </a:p>
          <a:p>
            <a:pPr marL="171450" indent="-171450">
              <a:buFont typeface="Wingdings" panose="05000000000000000000" pitchFamily="2" charset="2"/>
              <a:buChar char="ü"/>
            </a:pPr>
            <a:endParaRPr lang="es-CL" sz="1600" dirty="0">
              <a:solidFill>
                <a:schemeClr val="tx1">
                  <a:lumMod val="75000"/>
                  <a:lumOff val="25000"/>
                </a:schemeClr>
              </a:solidFill>
              <a:latin typeface="+mn-lt"/>
              <a:ea typeface="Calibri" panose="020F0502020204030204" pitchFamily="34" charset="0"/>
            </a:endParaRPr>
          </a:p>
          <a:p>
            <a:pPr marL="171450" indent="-171450">
              <a:buFont typeface="Wingdings" panose="05000000000000000000" pitchFamily="2" charset="2"/>
              <a:buChar char="ü"/>
            </a:pPr>
            <a:r>
              <a:rPr lang="es-CL" sz="1600" b="1" dirty="0">
                <a:solidFill>
                  <a:schemeClr val="tx1">
                    <a:lumMod val="75000"/>
                    <a:lumOff val="25000"/>
                  </a:schemeClr>
                </a:solidFill>
                <a:latin typeface="+mn-lt"/>
                <a:ea typeface="Calibri" panose="020F0502020204030204" pitchFamily="34" charset="0"/>
              </a:rPr>
              <a:t>Transparencia y registros</a:t>
            </a:r>
            <a:r>
              <a:rPr lang="es-CL" sz="1600" dirty="0">
                <a:solidFill>
                  <a:schemeClr val="tx1">
                    <a:lumMod val="75000"/>
                    <a:lumOff val="25000"/>
                  </a:schemeClr>
                </a:solidFill>
                <a:latin typeface="+mn-lt"/>
                <a:ea typeface="Calibri" panose="020F0502020204030204" pitchFamily="34" charset="0"/>
              </a:rPr>
              <a:t>:  Por un desafío de transparencia es necesario cualificar el nivel de actividad/inactividad de las OSC. </a:t>
            </a:r>
          </a:p>
          <a:p>
            <a:endParaRPr lang="es-CL" sz="1600" dirty="0">
              <a:solidFill>
                <a:schemeClr val="tx1">
                  <a:lumMod val="75000"/>
                  <a:lumOff val="25000"/>
                </a:schemeClr>
              </a:solidFill>
              <a:latin typeface="+mn-lt"/>
              <a:ea typeface="Calibri" panose="020F0502020204030204" pitchFamily="34" charset="0"/>
            </a:endParaRPr>
          </a:p>
        </p:txBody>
      </p:sp>
      <p:pic>
        <p:nvPicPr>
          <p:cNvPr id="3" name="Imagen 2">
            <a:extLst>
              <a:ext uri="{FF2B5EF4-FFF2-40B4-BE49-F238E27FC236}">
                <a16:creationId xmlns:a16="http://schemas.microsoft.com/office/drawing/2014/main" id="{9F801C6B-B9B2-9096-9B62-B5B4F6848F11}"/>
              </a:ext>
            </a:extLst>
          </p:cNvPr>
          <p:cNvPicPr>
            <a:picLocks noChangeAspect="1"/>
          </p:cNvPicPr>
          <p:nvPr/>
        </p:nvPicPr>
        <p:blipFill>
          <a:blip r:embed="rId4"/>
          <a:stretch>
            <a:fillRect/>
          </a:stretch>
        </p:blipFill>
        <p:spPr>
          <a:xfrm>
            <a:off x="9791366" y="608676"/>
            <a:ext cx="1771650" cy="591147"/>
          </a:xfrm>
          <a:prstGeom prst="rect">
            <a:avLst/>
          </a:prstGeom>
        </p:spPr>
      </p:pic>
      <p:sp>
        <p:nvSpPr>
          <p:cNvPr id="5" name="Google Shape;109;p3">
            <a:extLst>
              <a:ext uri="{FF2B5EF4-FFF2-40B4-BE49-F238E27FC236}">
                <a16:creationId xmlns:a16="http://schemas.microsoft.com/office/drawing/2014/main" id="{0A4698BA-D5B8-2852-59FB-4B3DAB8D01AE}"/>
              </a:ext>
            </a:extLst>
          </p:cNvPr>
          <p:cNvSpPr/>
          <p:nvPr/>
        </p:nvSpPr>
        <p:spPr>
          <a:xfrm>
            <a:off x="397738" y="-139604"/>
            <a:ext cx="2791797" cy="2059844"/>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 name="Google Shape;113;p3">
            <a:extLst>
              <a:ext uri="{FF2B5EF4-FFF2-40B4-BE49-F238E27FC236}">
                <a16:creationId xmlns:a16="http://schemas.microsoft.com/office/drawing/2014/main" id="{2069078B-0DB6-88C4-EB0D-AD422AD2B9E2}"/>
              </a:ext>
            </a:extLst>
          </p:cNvPr>
          <p:cNvSpPr txBox="1"/>
          <p:nvPr/>
        </p:nvSpPr>
        <p:spPr>
          <a:xfrm>
            <a:off x="494000" y="683120"/>
            <a:ext cx="2599272" cy="95764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indent="0">
              <a:lnSpc>
                <a:spcPct val="90000"/>
              </a:lnSpc>
              <a:spcBef>
                <a:spcPts val="1000"/>
              </a:spcBef>
              <a:buClr>
                <a:srgbClr val="FFFFFF"/>
              </a:buClr>
              <a:buSzPts val="2400"/>
              <a:buFont typeface="Nunito Sans"/>
              <a:buNone/>
              <a:defRPr sz="2400" b="1">
                <a:solidFill>
                  <a:schemeClr val="lt1"/>
                </a:solidFill>
              </a:defRPr>
            </a:lvl1pPr>
          </a:lstStyle>
          <a:p>
            <a:pPr algn="ctr"/>
            <a:r>
              <a:rPr lang="es-ES" dirty="0">
                <a:solidFill>
                  <a:schemeClr val="bg1"/>
                </a:solidFill>
                <a:latin typeface="Arial" panose="020B0604020202020204" pitchFamily="34" charset="0"/>
                <a:cs typeface="Arial" panose="020B0604020202020204" pitchFamily="34" charset="0"/>
              </a:rPr>
              <a:t>Reflexiones</a:t>
            </a:r>
          </a:p>
          <a:p>
            <a:endParaRPr lang="es-ES" dirty="0">
              <a:solidFill>
                <a:schemeClr val="bg1"/>
              </a:solidFill>
              <a:latin typeface="Calibri" panose="020F0502020204030204" pitchFamily="34" charset="0"/>
              <a:cs typeface="Calibri" panose="020F0502020204030204" pitchFamily="34" charset="0"/>
            </a:endParaRPr>
          </a:p>
        </p:txBody>
      </p:sp>
      <p:sp>
        <p:nvSpPr>
          <p:cNvPr id="8" name="CuadroTexto 7">
            <a:extLst>
              <a:ext uri="{FF2B5EF4-FFF2-40B4-BE49-F238E27FC236}">
                <a16:creationId xmlns:a16="http://schemas.microsoft.com/office/drawing/2014/main" id="{A59AF91C-5866-C964-7719-A90745B372FF}"/>
              </a:ext>
            </a:extLst>
          </p:cNvPr>
          <p:cNvSpPr txBox="1"/>
          <p:nvPr/>
        </p:nvSpPr>
        <p:spPr>
          <a:xfrm>
            <a:off x="2185242" y="6266798"/>
            <a:ext cx="3715351" cy="261610"/>
          </a:xfrm>
          <a:prstGeom prst="rect">
            <a:avLst/>
          </a:prstGeom>
          <a:noFill/>
        </p:spPr>
        <p:txBody>
          <a:bodyPr wrap="square" rtlCol="0">
            <a:spAutoFit/>
          </a:bodyPr>
          <a:lstStyle/>
          <a:p>
            <a:pPr algn="ctr"/>
            <a:r>
              <a:rPr lang="es-CL" sz="1050" dirty="0">
                <a:solidFill>
                  <a:schemeClr val="bg1"/>
                </a:solidFill>
              </a:rPr>
              <a:t>Créditos: Fundación Superación de la Pobreza</a:t>
            </a:r>
          </a:p>
        </p:txBody>
      </p:sp>
    </p:spTree>
    <p:extLst>
      <p:ext uri="{BB962C8B-B14F-4D97-AF65-F5344CB8AC3E}">
        <p14:creationId xmlns:p14="http://schemas.microsoft.com/office/powerpoint/2010/main" val="7265822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10" name="Google Shape;110;p3"/>
          <p:cNvSpPr/>
          <p:nvPr/>
        </p:nvSpPr>
        <p:spPr>
          <a:xfrm>
            <a:off x="0" y="6513095"/>
            <a:ext cx="12192000" cy="344905"/>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9" name="Imagen 8">
            <a:extLst>
              <a:ext uri="{FF2B5EF4-FFF2-40B4-BE49-F238E27FC236}">
                <a16:creationId xmlns:a16="http://schemas.microsoft.com/office/drawing/2014/main" id="{5C0A8128-2D80-4A8A-A15F-6C19A4CCBDE4}"/>
              </a:ext>
            </a:extLst>
          </p:cNvPr>
          <p:cNvPicPr>
            <a:picLocks noChangeAspect="1"/>
          </p:cNvPicPr>
          <p:nvPr/>
        </p:nvPicPr>
        <p:blipFill>
          <a:blip r:embed="rId3"/>
          <a:stretch>
            <a:fillRect/>
          </a:stretch>
        </p:blipFill>
        <p:spPr>
          <a:xfrm>
            <a:off x="797758" y="2194188"/>
            <a:ext cx="6154262" cy="2291480"/>
          </a:xfrm>
          <a:prstGeom prst="rect">
            <a:avLst/>
          </a:prstGeom>
        </p:spPr>
      </p:pic>
      <p:sp>
        <p:nvSpPr>
          <p:cNvPr id="11" name="CuadroTexto 10">
            <a:extLst>
              <a:ext uri="{FF2B5EF4-FFF2-40B4-BE49-F238E27FC236}">
                <a16:creationId xmlns:a16="http://schemas.microsoft.com/office/drawing/2014/main" id="{59A8754D-F1EB-4137-B4EC-52651032DF20}"/>
              </a:ext>
            </a:extLst>
          </p:cNvPr>
          <p:cNvSpPr txBox="1"/>
          <p:nvPr/>
        </p:nvSpPr>
        <p:spPr>
          <a:xfrm>
            <a:off x="7582588" y="2146714"/>
            <a:ext cx="3811654" cy="4031873"/>
          </a:xfrm>
          <a:prstGeom prst="rect">
            <a:avLst/>
          </a:prstGeom>
          <a:noFill/>
        </p:spPr>
        <p:txBody>
          <a:bodyPr wrap="square">
            <a:spAutoFit/>
          </a:bodyPr>
          <a:lstStyle/>
          <a:p>
            <a:r>
              <a:rPr lang="es-CL" sz="1600" dirty="0">
                <a:solidFill>
                  <a:schemeClr val="tx1">
                    <a:lumMod val="75000"/>
                    <a:lumOff val="25000"/>
                  </a:schemeClr>
                </a:solidFill>
                <a:latin typeface="+mn-lt"/>
                <a:ea typeface="Calibri" panose="020F0502020204030204" pitchFamily="34" charset="0"/>
              </a:rPr>
              <a:t>L</a:t>
            </a:r>
            <a:r>
              <a:rPr lang="es-CL" sz="1600" dirty="0">
                <a:solidFill>
                  <a:schemeClr val="tx1">
                    <a:lumMod val="75000"/>
                    <a:lumOff val="25000"/>
                  </a:schemeClr>
                </a:solidFill>
                <a:effectLst/>
                <a:latin typeface="+mn-lt"/>
                <a:ea typeface="Calibri" panose="020F0502020204030204" pitchFamily="34" charset="0"/>
              </a:rPr>
              <a:t>as organizaciones de la sociedad civil, especialmente las fundaciones, enfrentan un difícil escenario que ha afectado su imagen y la confianza gubernamental de la labor que realizan, poniendo en riesgo la operación de muchas de ellas. </a:t>
            </a:r>
          </a:p>
          <a:p>
            <a:endParaRPr lang="es-CL" sz="1600" dirty="0">
              <a:solidFill>
                <a:schemeClr val="tx1">
                  <a:lumMod val="75000"/>
                  <a:lumOff val="25000"/>
                </a:schemeClr>
              </a:solidFill>
              <a:latin typeface="+mn-lt"/>
              <a:ea typeface="Calibri" panose="020F0502020204030204" pitchFamily="34" charset="0"/>
            </a:endParaRPr>
          </a:p>
          <a:p>
            <a:r>
              <a:rPr lang="es-CL" sz="1600" dirty="0">
                <a:solidFill>
                  <a:schemeClr val="tx1">
                    <a:lumMod val="75000"/>
                    <a:lumOff val="25000"/>
                  </a:schemeClr>
                </a:solidFill>
                <a:effectLst/>
                <a:latin typeface="+mn-lt"/>
                <a:ea typeface="Calibri" panose="020F0502020204030204" pitchFamily="34" charset="0"/>
              </a:rPr>
              <a:t>Hoy en día, niños, adultos mayores, jóvenes, personas en situación de calle y muchos otros se están viendo afectados por la interrupción de licitaciones, la firma de convenios y la aprobación de rendiciones para los programas que ejecutan las organizaciones de la sociedad civ</a:t>
            </a:r>
            <a:r>
              <a:rPr lang="es-CL" sz="1600" dirty="0">
                <a:solidFill>
                  <a:schemeClr val="tx1">
                    <a:lumMod val="75000"/>
                    <a:lumOff val="25000"/>
                  </a:schemeClr>
                </a:solidFill>
                <a:latin typeface="+mn-lt"/>
                <a:ea typeface="Calibri" panose="020F0502020204030204" pitchFamily="34" charset="0"/>
              </a:rPr>
              <a:t>il. </a:t>
            </a:r>
          </a:p>
        </p:txBody>
      </p:sp>
      <p:sp>
        <p:nvSpPr>
          <p:cNvPr id="10" name="CuadroTexto 9">
            <a:extLst>
              <a:ext uri="{FF2B5EF4-FFF2-40B4-BE49-F238E27FC236}">
                <a16:creationId xmlns:a16="http://schemas.microsoft.com/office/drawing/2014/main" id="{F956804B-17DC-4F5F-815A-9DA9A404D75A}"/>
              </a:ext>
            </a:extLst>
          </p:cNvPr>
          <p:cNvSpPr txBox="1"/>
          <p:nvPr/>
        </p:nvSpPr>
        <p:spPr>
          <a:xfrm>
            <a:off x="797758" y="4695705"/>
            <a:ext cx="6387196" cy="1323439"/>
          </a:xfrm>
          <a:prstGeom prst="rect">
            <a:avLst/>
          </a:prstGeom>
          <a:noFill/>
        </p:spPr>
        <p:txBody>
          <a:bodyPr wrap="square">
            <a:spAutoFit/>
          </a:bodyPr>
          <a:lstStyle/>
          <a:p>
            <a:r>
              <a:rPr lang="es-ES" sz="2000" b="1" dirty="0">
                <a:solidFill>
                  <a:srgbClr val="217DE2"/>
                </a:solidFill>
              </a:rPr>
              <a:t>Urge trabajar en la regulación para las transferencias del Estado, pero sin obstaculizar la operación de las miles de OSC que no tienen nada que ver con casos puntuales de corrupción</a:t>
            </a:r>
            <a:r>
              <a:rPr lang="es-ES" sz="2000" dirty="0"/>
              <a:t>.</a:t>
            </a:r>
            <a:endParaRPr lang="es-CL" sz="1600" dirty="0">
              <a:effectLst/>
              <a:latin typeface="+mn-lt"/>
              <a:ea typeface="Calibri" panose="020F0502020204030204" pitchFamily="34" charset="0"/>
            </a:endParaRPr>
          </a:p>
        </p:txBody>
      </p:sp>
      <p:pic>
        <p:nvPicPr>
          <p:cNvPr id="2" name="Imagen 1">
            <a:extLst>
              <a:ext uri="{FF2B5EF4-FFF2-40B4-BE49-F238E27FC236}">
                <a16:creationId xmlns:a16="http://schemas.microsoft.com/office/drawing/2014/main" id="{154C0C99-051D-DE24-4146-2CFFEFB4AA7A}"/>
              </a:ext>
            </a:extLst>
          </p:cNvPr>
          <p:cNvPicPr>
            <a:picLocks noChangeAspect="1"/>
          </p:cNvPicPr>
          <p:nvPr/>
        </p:nvPicPr>
        <p:blipFill>
          <a:blip r:embed="rId4"/>
          <a:stretch>
            <a:fillRect/>
          </a:stretch>
        </p:blipFill>
        <p:spPr>
          <a:xfrm>
            <a:off x="9791366" y="608676"/>
            <a:ext cx="1771650" cy="591147"/>
          </a:xfrm>
          <a:prstGeom prst="rect">
            <a:avLst/>
          </a:prstGeom>
        </p:spPr>
      </p:pic>
      <p:sp>
        <p:nvSpPr>
          <p:cNvPr id="3" name="Google Shape;109;p3">
            <a:extLst>
              <a:ext uri="{FF2B5EF4-FFF2-40B4-BE49-F238E27FC236}">
                <a16:creationId xmlns:a16="http://schemas.microsoft.com/office/drawing/2014/main" id="{BD39030F-6F97-E8DF-DC67-B7FE59880FAC}"/>
              </a:ext>
            </a:extLst>
          </p:cNvPr>
          <p:cNvSpPr/>
          <p:nvPr/>
        </p:nvSpPr>
        <p:spPr>
          <a:xfrm>
            <a:off x="397738" y="-139604"/>
            <a:ext cx="2791797" cy="2059844"/>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 name="Google Shape;113;p3">
            <a:extLst>
              <a:ext uri="{FF2B5EF4-FFF2-40B4-BE49-F238E27FC236}">
                <a16:creationId xmlns:a16="http://schemas.microsoft.com/office/drawing/2014/main" id="{167A8BE8-7E95-677F-8B09-B4703DBA56CA}"/>
              </a:ext>
            </a:extLst>
          </p:cNvPr>
          <p:cNvSpPr txBox="1"/>
          <p:nvPr/>
        </p:nvSpPr>
        <p:spPr>
          <a:xfrm>
            <a:off x="494000" y="683120"/>
            <a:ext cx="2599272" cy="95764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0" indent="0">
              <a:lnSpc>
                <a:spcPct val="90000"/>
              </a:lnSpc>
              <a:spcBef>
                <a:spcPts val="1000"/>
              </a:spcBef>
              <a:buClr>
                <a:srgbClr val="FFFFFF"/>
              </a:buClr>
              <a:buSzPts val="2400"/>
              <a:buFont typeface="Nunito Sans"/>
              <a:buNone/>
              <a:defRPr sz="2400" b="1">
                <a:solidFill>
                  <a:schemeClr val="lt1"/>
                </a:solidFill>
              </a:defRPr>
            </a:lvl1pPr>
          </a:lstStyle>
          <a:p>
            <a:pPr algn="ctr"/>
            <a:r>
              <a:rPr lang="es-ES" dirty="0">
                <a:solidFill>
                  <a:schemeClr val="bg1"/>
                </a:solidFill>
                <a:latin typeface="Arial" panose="020B0604020202020204" pitchFamily="34" charset="0"/>
                <a:cs typeface="Arial" panose="020B0604020202020204" pitchFamily="34" charset="0"/>
              </a:rPr>
              <a:t>Desafíos</a:t>
            </a:r>
          </a:p>
          <a:p>
            <a:endParaRPr lang="es-ES" dirty="0">
              <a:solidFill>
                <a:schemeClr val="bg1"/>
              </a:solidFill>
              <a:latin typeface="Calibri" panose="020F0502020204030204" pitchFamily="34" charset="0"/>
              <a:cs typeface="Calibri" panose="020F0502020204030204" pitchFamily="34" charset="0"/>
            </a:endParaRPr>
          </a:p>
        </p:txBody>
      </p:sp>
      <p:sp>
        <p:nvSpPr>
          <p:cNvPr id="6" name="Rectángulo 5">
            <a:extLst>
              <a:ext uri="{FF2B5EF4-FFF2-40B4-BE49-F238E27FC236}">
                <a16:creationId xmlns:a16="http://schemas.microsoft.com/office/drawing/2014/main" id="{BECDADA0-D9C7-5E56-3071-289A2752B225}"/>
              </a:ext>
            </a:extLst>
          </p:cNvPr>
          <p:cNvSpPr/>
          <p:nvPr/>
        </p:nvSpPr>
        <p:spPr>
          <a:xfrm>
            <a:off x="722931" y="4582517"/>
            <a:ext cx="6536851" cy="1579417"/>
          </a:xfrm>
          <a:prstGeom prst="rect">
            <a:avLst/>
          </a:prstGeom>
          <a:noFill/>
          <a:ln>
            <a:solidFill>
              <a:srgbClr val="217DE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7" name="Rectángulo 6">
            <a:extLst>
              <a:ext uri="{FF2B5EF4-FFF2-40B4-BE49-F238E27FC236}">
                <a16:creationId xmlns:a16="http://schemas.microsoft.com/office/drawing/2014/main" id="{0D8EF8BF-5F4F-1625-E58B-77BD212CDE5D}"/>
              </a:ext>
            </a:extLst>
          </p:cNvPr>
          <p:cNvSpPr/>
          <p:nvPr/>
        </p:nvSpPr>
        <p:spPr>
          <a:xfrm>
            <a:off x="716597" y="2146714"/>
            <a:ext cx="6536851" cy="2338954"/>
          </a:xfrm>
          <a:prstGeom prst="rect">
            <a:avLst/>
          </a:prstGeom>
          <a:noFill/>
          <a:ln w="19050">
            <a:solidFill>
              <a:schemeClr val="tx1">
                <a:lumMod val="50000"/>
                <a:lumOff val="50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Tree>
    <p:extLst>
      <p:ext uri="{BB962C8B-B14F-4D97-AF65-F5344CB8AC3E}">
        <p14:creationId xmlns:p14="http://schemas.microsoft.com/office/powerpoint/2010/main" val="31193274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88;p1">
            <a:extLst>
              <a:ext uri="{FF2B5EF4-FFF2-40B4-BE49-F238E27FC236}">
                <a16:creationId xmlns:a16="http://schemas.microsoft.com/office/drawing/2014/main" id="{175ACDA6-8069-5846-B22A-F47D83EC06AB}"/>
              </a:ext>
            </a:extLst>
          </p:cNvPr>
          <p:cNvSpPr/>
          <p:nvPr/>
        </p:nvSpPr>
        <p:spPr>
          <a:xfrm>
            <a:off x="0" y="6513095"/>
            <a:ext cx="12192000" cy="344905"/>
          </a:xfrm>
          <a:prstGeom prst="rect">
            <a:avLst/>
          </a:prstGeom>
          <a:solidFill>
            <a:srgbClr val="217DE2"/>
          </a:solidFill>
          <a:ln w="12700" cap="flat" cmpd="sng">
            <a:solidFill>
              <a:srgbClr val="217DE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 name="Google Shape;90;p1">
            <a:extLst>
              <a:ext uri="{FF2B5EF4-FFF2-40B4-BE49-F238E27FC236}">
                <a16:creationId xmlns:a16="http://schemas.microsoft.com/office/drawing/2014/main" id="{724E81C9-6B40-F548-90F3-8664C6BA799F}"/>
              </a:ext>
            </a:extLst>
          </p:cNvPr>
          <p:cNvSpPr/>
          <p:nvPr/>
        </p:nvSpPr>
        <p:spPr>
          <a:xfrm>
            <a:off x="106696" y="-51334"/>
            <a:ext cx="12085304" cy="344905"/>
          </a:xfrm>
          <a:prstGeom prst="rect">
            <a:avLst/>
          </a:prstGeom>
          <a:solidFill>
            <a:srgbClr val="217DE2"/>
          </a:solidFill>
          <a:ln w="12700" cap="flat" cmpd="sng">
            <a:solidFill>
              <a:srgbClr val="217DE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 name="Google Shape;91;p1">
            <a:extLst>
              <a:ext uri="{FF2B5EF4-FFF2-40B4-BE49-F238E27FC236}">
                <a16:creationId xmlns:a16="http://schemas.microsoft.com/office/drawing/2014/main" id="{CB47CC47-AB03-B345-995B-EA34DE00B4E9}"/>
              </a:ext>
            </a:extLst>
          </p:cNvPr>
          <p:cNvSpPr/>
          <p:nvPr/>
        </p:nvSpPr>
        <p:spPr>
          <a:xfrm rot="-5400000">
            <a:off x="-3276200" y="3224863"/>
            <a:ext cx="6909337" cy="356937"/>
          </a:xfrm>
          <a:prstGeom prst="rect">
            <a:avLst/>
          </a:prstGeom>
          <a:solidFill>
            <a:srgbClr val="217DE2"/>
          </a:solidFill>
          <a:ln w="12700" cap="flat" cmpd="sng">
            <a:solidFill>
              <a:srgbClr val="217DE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 name="Google Shape;92;p1">
            <a:extLst>
              <a:ext uri="{FF2B5EF4-FFF2-40B4-BE49-F238E27FC236}">
                <a16:creationId xmlns:a16="http://schemas.microsoft.com/office/drawing/2014/main" id="{7A41C107-6971-4743-AE55-37CD502DC639}"/>
              </a:ext>
            </a:extLst>
          </p:cNvPr>
          <p:cNvSpPr/>
          <p:nvPr/>
        </p:nvSpPr>
        <p:spPr>
          <a:xfrm rot="-5400000">
            <a:off x="8558441" y="3282215"/>
            <a:ext cx="6909335" cy="344906"/>
          </a:xfrm>
          <a:prstGeom prst="rect">
            <a:avLst/>
          </a:prstGeom>
          <a:solidFill>
            <a:srgbClr val="217DE2"/>
          </a:solidFill>
          <a:ln w="12700" cap="flat" cmpd="sng">
            <a:solidFill>
              <a:srgbClr val="217DE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70" name="Grupo 69">
            <a:extLst>
              <a:ext uri="{FF2B5EF4-FFF2-40B4-BE49-F238E27FC236}">
                <a16:creationId xmlns:a16="http://schemas.microsoft.com/office/drawing/2014/main" id="{B92E1D77-7B68-6645-A044-817F71200B6D}"/>
              </a:ext>
            </a:extLst>
          </p:cNvPr>
          <p:cNvGrpSpPr/>
          <p:nvPr/>
        </p:nvGrpSpPr>
        <p:grpSpPr>
          <a:xfrm>
            <a:off x="1004930" y="2957632"/>
            <a:ext cx="5540256" cy="3125278"/>
            <a:chOff x="7180443" y="2891371"/>
            <a:chExt cx="5540256" cy="3125278"/>
          </a:xfrm>
        </p:grpSpPr>
        <p:sp>
          <p:nvSpPr>
            <p:cNvPr id="60" name="TextBox 8">
              <a:extLst>
                <a:ext uri="{FF2B5EF4-FFF2-40B4-BE49-F238E27FC236}">
                  <a16:creationId xmlns:a16="http://schemas.microsoft.com/office/drawing/2014/main" id="{3E56B0DF-2965-7349-9DED-EF08251845AB}"/>
                </a:ext>
              </a:extLst>
            </p:cNvPr>
            <p:cNvSpPr txBox="1"/>
            <p:nvPr/>
          </p:nvSpPr>
          <p:spPr>
            <a:xfrm>
              <a:off x="7491693" y="5007137"/>
              <a:ext cx="4771806" cy="313932"/>
            </a:xfrm>
            <a:prstGeom prst="rect">
              <a:avLst/>
            </a:prstGeom>
          </p:spPr>
          <p:txBody>
            <a:bodyPr wrap="square" lIns="0" tIns="0" rIns="0" bIns="0" rtlCol="0" anchor="t">
              <a:spAutoFit/>
            </a:bodyPr>
            <a:lstStyle/>
            <a:p>
              <a:pPr>
                <a:lnSpc>
                  <a:spcPts val="2879"/>
                </a:lnSpc>
              </a:pPr>
              <a:r>
                <a:rPr lang="en-US" sz="1100">
                  <a:solidFill>
                    <a:srgbClr val="53565A"/>
                  </a:solidFill>
                  <a:latin typeface="Arial" panose="020B0604020202020204" pitchFamily="34" charset="0"/>
                  <a:cs typeface="Arial" panose="020B0604020202020204" pitchFamily="34" charset="0"/>
                </a:rPr>
                <a:t>@</a:t>
              </a:r>
              <a:r>
                <a:rPr lang="en-US" sz="1100" err="1">
                  <a:solidFill>
                    <a:srgbClr val="53565A"/>
                  </a:solidFill>
                  <a:latin typeface="Arial" panose="020B0604020202020204" pitchFamily="34" charset="0"/>
                  <a:cs typeface="Arial" panose="020B0604020202020204" pitchFamily="34" charset="0"/>
                </a:rPr>
                <a:t>centrodepoliticaspublicasuc</a:t>
              </a:r>
              <a:endParaRPr lang="en-US" sz="1100">
                <a:solidFill>
                  <a:srgbClr val="53565A"/>
                </a:solidFill>
                <a:latin typeface="Arial" panose="020B0604020202020204" pitchFamily="34" charset="0"/>
                <a:cs typeface="Arial" panose="020B0604020202020204" pitchFamily="34" charset="0"/>
              </a:endParaRPr>
            </a:p>
          </p:txBody>
        </p:sp>
        <p:sp>
          <p:nvSpPr>
            <p:cNvPr id="61" name="TextBox 9">
              <a:extLst>
                <a:ext uri="{FF2B5EF4-FFF2-40B4-BE49-F238E27FC236}">
                  <a16:creationId xmlns:a16="http://schemas.microsoft.com/office/drawing/2014/main" id="{E6ECFAB1-BAAA-EE46-B8A5-C8D02914110B}"/>
                </a:ext>
              </a:extLst>
            </p:cNvPr>
            <p:cNvSpPr txBox="1"/>
            <p:nvPr/>
          </p:nvSpPr>
          <p:spPr>
            <a:xfrm>
              <a:off x="7180445" y="3354470"/>
              <a:ext cx="4295940" cy="677108"/>
            </a:xfrm>
            <a:prstGeom prst="rect">
              <a:avLst/>
            </a:prstGeom>
          </p:spPr>
          <p:txBody>
            <a:bodyPr wrap="square" lIns="0" tIns="0" rIns="0" bIns="0" rtlCol="0" anchor="t">
              <a:spAutoFit/>
            </a:bodyPr>
            <a:lstStyle/>
            <a:p>
              <a:r>
                <a:rPr lang="en-US" sz="1100" b="1">
                  <a:solidFill>
                    <a:srgbClr val="53565A"/>
                  </a:solidFill>
                  <a:latin typeface="Roboto Bold"/>
                </a:rPr>
                <a:t>Casa Central UC</a:t>
              </a:r>
            </a:p>
            <a:p>
              <a:r>
                <a:rPr lang="en-US" sz="1100" err="1">
                  <a:solidFill>
                    <a:srgbClr val="53565A"/>
                  </a:solidFill>
                  <a:latin typeface="Arial" panose="020B0604020202020204" pitchFamily="34" charset="0"/>
                  <a:cs typeface="Arial" panose="020B0604020202020204" pitchFamily="34" charset="0"/>
                </a:rPr>
                <a:t>Avda</a:t>
              </a:r>
              <a:r>
                <a:rPr lang="en-US" sz="1100">
                  <a:solidFill>
                    <a:srgbClr val="53565A"/>
                  </a:solidFill>
                  <a:latin typeface="Arial" panose="020B0604020202020204" pitchFamily="34" charset="0"/>
                  <a:cs typeface="Arial" panose="020B0604020202020204" pitchFamily="34" charset="0"/>
                </a:rPr>
                <a:t>. </a:t>
              </a:r>
              <a:r>
                <a:rPr lang="en-US" sz="1100" err="1">
                  <a:solidFill>
                    <a:srgbClr val="53565A"/>
                  </a:solidFill>
                  <a:latin typeface="Arial" panose="020B0604020202020204" pitchFamily="34" charset="0"/>
                  <a:cs typeface="Arial" panose="020B0604020202020204" pitchFamily="34" charset="0"/>
                </a:rPr>
                <a:t>Libertador</a:t>
              </a:r>
              <a:r>
                <a:rPr lang="en-US" sz="1100">
                  <a:solidFill>
                    <a:srgbClr val="53565A"/>
                  </a:solidFill>
                  <a:latin typeface="Arial" panose="020B0604020202020204" pitchFamily="34" charset="0"/>
                  <a:cs typeface="Arial" panose="020B0604020202020204" pitchFamily="34" charset="0"/>
                </a:rPr>
                <a:t> Bernardo O'Higgins 340, </a:t>
              </a:r>
              <a:r>
                <a:rPr lang="en-US" sz="1100" err="1">
                  <a:solidFill>
                    <a:srgbClr val="53565A"/>
                  </a:solidFill>
                  <a:latin typeface="Arial" panose="020B0604020202020204" pitchFamily="34" charset="0"/>
                  <a:cs typeface="Arial" panose="020B0604020202020204" pitchFamily="34" charset="0"/>
                </a:rPr>
                <a:t>piso</a:t>
              </a:r>
              <a:r>
                <a:rPr lang="en-US" sz="1100">
                  <a:solidFill>
                    <a:srgbClr val="53565A"/>
                  </a:solidFill>
                  <a:latin typeface="Arial" panose="020B0604020202020204" pitchFamily="34" charset="0"/>
                  <a:cs typeface="Arial" panose="020B0604020202020204" pitchFamily="34" charset="0"/>
                </a:rPr>
                <a:t> 3.</a:t>
              </a:r>
            </a:p>
            <a:p>
              <a:r>
                <a:rPr lang="en-US" sz="1100">
                  <a:solidFill>
                    <a:srgbClr val="53565A"/>
                  </a:solidFill>
                  <a:latin typeface="Arial" panose="020B0604020202020204" pitchFamily="34" charset="0"/>
                  <a:cs typeface="Arial" panose="020B0604020202020204" pitchFamily="34" charset="0"/>
                </a:rPr>
                <a:t>Santiago, Chile</a:t>
              </a:r>
            </a:p>
            <a:p>
              <a:r>
                <a:rPr lang="en-US" sz="1100" err="1">
                  <a:solidFill>
                    <a:srgbClr val="53565A"/>
                  </a:solidFill>
                  <a:latin typeface="Arial" panose="020B0604020202020204" pitchFamily="34" charset="0"/>
                  <a:cs typeface="Arial" panose="020B0604020202020204" pitchFamily="34" charset="0"/>
                </a:rPr>
                <a:t>Teléfono</a:t>
              </a:r>
              <a:r>
                <a:rPr lang="en-US" sz="1100">
                  <a:solidFill>
                    <a:srgbClr val="53565A"/>
                  </a:solidFill>
                  <a:latin typeface="Arial" panose="020B0604020202020204" pitchFamily="34" charset="0"/>
                  <a:cs typeface="Arial" panose="020B0604020202020204" pitchFamily="34" charset="0"/>
                </a:rPr>
                <a:t> (56) 22354 6637</a:t>
              </a:r>
            </a:p>
          </p:txBody>
        </p:sp>
        <p:sp>
          <p:nvSpPr>
            <p:cNvPr id="62" name="TextBox 10">
              <a:extLst>
                <a:ext uri="{FF2B5EF4-FFF2-40B4-BE49-F238E27FC236}">
                  <a16:creationId xmlns:a16="http://schemas.microsoft.com/office/drawing/2014/main" id="{949492D3-E29C-F944-992E-1A85E406597C}"/>
                </a:ext>
              </a:extLst>
            </p:cNvPr>
            <p:cNvSpPr txBox="1"/>
            <p:nvPr/>
          </p:nvSpPr>
          <p:spPr>
            <a:xfrm>
              <a:off x="7180443" y="4180005"/>
              <a:ext cx="5540256" cy="677108"/>
            </a:xfrm>
            <a:prstGeom prst="rect">
              <a:avLst/>
            </a:prstGeom>
          </p:spPr>
          <p:txBody>
            <a:bodyPr wrap="square" lIns="0" tIns="0" rIns="0" bIns="0" rtlCol="0" anchor="t">
              <a:spAutoFit/>
            </a:bodyPr>
            <a:lstStyle/>
            <a:p>
              <a:r>
                <a:rPr lang="en-US" sz="1100" b="1" err="1">
                  <a:solidFill>
                    <a:srgbClr val="53565A"/>
                  </a:solidFill>
                  <a:latin typeface="Arial" panose="020B0604020202020204" pitchFamily="34" charset="0"/>
                  <a:cs typeface="Arial" panose="020B0604020202020204" pitchFamily="34" charset="0"/>
                </a:rPr>
                <a:t>Edificio</a:t>
              </a:r>
              <a:r>
                <a:rPr lang="en-US" sz="1100" b="1">
                  <a:solidFill>
                    <a:srgbClr val="53565A"/>
                  </a:solidFill>
                  <a:latin typeface="Arial" panose="020B0604020202020204" pitchFamily="34" charset="0"/>
                  <a:cs typeface="Arial" panose="020B0604020202020204" pitchFamily="34" charset="0"/>
                </a:rPr>
                <a:t> Patio Alameda UC</a:t>
              </a:r>
            </a:p>
            <a:p>
              <a:r>
                <a:rPr lang="en-US" sz="1100" err="1">
                  <a:solidFill>
                    <a:srgbClr val="53565A"/>
                  </a:solidFill>
                  <a:latin typeface="Arial" panose="020B0604020202020204" pitchFamily="34" charset="0"/>
                  <a:cs typeface="Arial" panose="020B0604020202020204" pitchFamily="34" charset="0"/>
                </a:rPr>
                <a:t>Avda</a:t>
              </a:r>
              <a:r>
                <a:rPr lang="en-US" sz="1100">
                  <a:solidFill>
                    <a:srgbClr val="53565A"/>
                  </a:solidFill>
                  <a:latin typeface="Arial" panose="020B0604020202020204" pitchFamily="34" charset="0"/>
                  <a:cs typeface="Arial" panose="020B0604020202020204" pitchFamily="34" charset="0"/>
                </a:rPr>
                <a:t>. </a:t>
              </a:r>
              <a:r>
                <a:rPr lang="en-US" sz="1100" err="1">
                  <a:solidFill>
                    <a:srgbClr val="53565A"/>
                  </a:solidFill>
                  <a:latin typeface="Arial" panose="020B0604020202020204" pitchFamily="34" charset="0"/>
                  <a:cs typeface="Arial" panose="020B0604020202020204" pitchFamily="34" charset="0"/>
                </a:rPr>
                <a:t>Libertador</a:t>
              </a:r>
              <a:r>
                <a:rPr lang="en-US" sz="1100">
                  <a:solidFill>
                    <a:srgbClr val="53565A"/>
                  </a:solidFill>
                  <a:latin typeface="Arial" panose="020B0604020202020204" pitchFamily="34" charset="0"/>
                  <a:cs typeface="Arial" panose="020B0604020202020204" pitchFamily="34" charset="0"/>
                </a:rPr>
                <a:t> Bernardo O'Higgins 440, </a:t>
              </a:r>
              <a:r>
                <a:rPr lang="en-US" sz="1100" err="1">
                  <a:solidFill>
                    <a:srgbClr val="53565A"/>
                  </a:solidFill>
                  <a:latin typeface="Arial" panose="020B0604020202020204" pitchFamily="34" charset="0"/>
                  <a:cs typeface="Arial" panose="020B0604020202020204" pitchFamily="34" charset="0"/>
                </a:rPr>
                <a:t>piso</a:t>
              </a:r>
              <a:r>
                <a:rPr lang="en-US" sz="1100">
                  <a:solidFill>
                    <a:srgbClr val="53565A"/>
                  </a:solidFill>
                  <a:latin typeface="Arial" panose="020B0604020202020204" pitchFamily="34" charset="0"/>
                  <a:cs typeface="Arial" panose="020B0604020202020204" pitchFamily="34" charset="0"/>
                </a:rPr>
                <a:t> 12.</a:t>
              </a:r>
            </a:p>
            <a:p>
              <a:r>
                <a:rPr lang="en-US" sz="1100">
                  <a:solidFill>
                    <a:srgbClr val="53565A"/>
                  </a:solidFill>
                  <a:latin typeface="Arial" panose="020B0604020202020204" pitchFamily="34" charset="0"/>
                  <a:cs typeface="Arial" panose="020B0604020202020204" pitchFamily="34" charset="0"/>
                </a:rPr>
                <a:t>Santiago, Chile</a:t>
              </a:r>
            </a:p>
            <a:p>
              <a:r>
                <a:rPr lang="en-US" sz="1100" err="1">
                  <a:solidFill>
                    <a:srgbClr val="53565A"/>
                  </a:solidFill>
                  <a:latin typeface="Arial" panose="020B0604020202020204" pitchFamily="34" charset="0"/>
                  <a:cs typeface="Arial" panose="020B0604020202020204" pitchFamily="34" charset="0"/>
                </a:rPr>
                <a:t>Teléfono</a:t>
              </a:r>
              <a:r>
                <a:rPr lang="en-US" sz="1100">
                  <a:solidFill>
                    <a:srgbClr val="53565A"/>
                  </a:solidFill>
                  <a:latin typeface="Arial" panose="020B0604020202020204" pitchFamily="34" charset="0"/>
                  <a:cs typeface="Arial" panose="020B0604020202020204" pitchFamily="34" charset="0"/>
                </a:rPr>
                <a:t> (56) 22354 5658</a:t>
              </a:r>
            </a:p>
          </p:txBody>
        </p:sp>
        <p:grpSp>
          <p:nvGrpSpPr>
            <p:cNvPr id="69" name="Grupo 68">
              <a:extLst>
                <a:ext uri="{FF2B5EF4-FFF2-40B4-BE49-F238E27FC236}">
                  <a16:creationId xmlns:a16="http://schemas.microsoft.com/office/drawing/2014/main" id="{85D86D1F-5EE3-CF40-8C86-8E55CE928C02}"/>
                </a:ext>
              </a:extLst>
            </p:cNvPr>
            <p:cNvGrpSpPr/>
            <p:nvPr/>
          </p:nvGrpSpPr>
          <p:grpSpPr>
            <a:xfrm>
              <a:off x="7180444" y="2891371"/>
              <a:ext cx="4168655" cy="3125278"/>
              <a:chOff x="7180444" y="2891371"/>
              <a:chExt cx="4168655" cy="3125278"/>
            </a:xfrm>
          </p:grpSpPr>
          <p:pic>
            <p:nvPicPr>
              <p:cNvPr id="55" name="Picture 2">
                <a:extLst>
                  <a:ext uri="{FF2B5EF4-FFF2-40B4-BE49-F238E27FC236}">
                    <a16:creationId xmlns:a16="http://schemas.microsoft.com/office/drawing/2014/main" id="{63AB6638-CB6C-DE4D-9955-D1B312485A73}"/>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a:stretch>
            </p:blipFill>
            <p:spPr>
              <a:xfrm>
                <a:off x="7180444" y="5247069"/>
                <a:ext cx="311251" cy="311251"/>
              </a:xfrm>
              <a:prstGeom prst="rect">
                <a:avLst/>
              </a:prstGeom>
            </p:spPr>
          </p:pic>
          <p:pic>
            <p:nvPicPr>
              <p:cNvPr id="56" name="Picture 3">
                <a:extLst>
                  <a:ext uri="{FF2B5EF4-FFF2-40B4-BE49-F238E27FC236}">
                    <a16:creationId xmlns:a16="http://schemas.microsoft.com/office/drawing/2014/main" id="{A144F4FA-AB77-5147-AC96-10FDFAC8D758}"/>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a:fillRect/>
              </a:stretch>
            </p:blipFill>
            <p:spPr>
              <a:xfrm>
                <a:off x="7180444" y="5763295"/>
                <a:ext cx="253354" cy="253354"/>
              </a:xfrm>
              <a:prstGeom prst="rect">
                <a:avLst/>
              </a:prstGeom>
            </p:spPr>
          </p:pic>
          <p:pic>
            <p:nvPicPr>
              <p:cNvPr id="57" name="Picture 4">
                <a:extLst>
                  <a:ext uri="{FF2B5EF4-FFF2-40B4-BE49-F238E27FC236}">
                    <a16:creationId xmlns:a16="http://schemas.microsoft.com/office/drawing/2014/main" id="{4801AAA1-3E48-2D42-A11B-864011C2068A}"/>
                  </a:ext>
                </a:extLst>
              </p:cNvPr>
              <p:cNvPicPr>
                <a:picLocks noChangeAspect="1"/>
              </p:cNvPicPr>
              <p:nvPr/>
            </p:nvPicPr>
            <p:blipFill>
              <a:blip r:embed="rId6" cstate="email">
                <a:extLst>
                  <a:ext uri="{28A0092B-C50C-407E-A947-70E740481C1C}">
                    <a14:useLocalDpi xmlns:a14="http://schemas.microsoft.com/office/drawing/2010/main"/>
                  </a:ext>
                  <a:ext uri="{96DAC541-7B7A-43D3-8B79-37D633B846F1}">
                    <asvg:svgBlip xmlns:asvg="http://schemas.microsoft.com/office/drawing/2016/SVG/main" r:embed="rId7"/>
                  </a:ext>
                </a:extLst>
              </a:blip>
              <a:srcRect/>
              <a:stretch>
                <a:fillRect/>
              </a:stretch>
            </p:blipFill>
            <p:spPr>
              <a:xfrm>
                <a:off x="7488088" y="5763295"/>
                <a:ext cx="253354" cy="253354"/>
              </a:xfrm>
              <a:prstGeom prst="rect">
                <a:avLst/>
              </a:prstGeom>
            </p:spPr>
          </p:pic>
          <p:pic>
            <p:nvPicPr>
              <p:cNvPr id="58" name="Picture 5">
                <a:extLst>
                  <a:ext uri="{FF2B5EF4-FFF2-40B4-BE49-F238E27FC236}">
                    <a16:creationId xmlns:a16="http://schemas.microsoft.com/office/drawing/2014/main" id="{A8086759-8603-2D41-9A80-C2D54D9B3C51}"/>
                  </a:ext>
                </a:extLst>
              </p:cNvPr>
              <p:cNvPicPr>
                <a:picLocks noChangeAspect="1"/>
              </p:cNvPicPr>
              <p:nvPr/>
            </p:nvPicPr>
            <p:blipFill>
              <a:blip r:embed="rId8" cstate="email">
                <a:extLst>
                  <a:ext uri="{28A0092B-C50C-407E-A947-70E740481C1C}">
                    <a14:useLocalDpi xmlns:a14="http://schemas.microsoft.com/office/drawing/2010/main"/>
                  </a:ext>
                  <a:ext uri="{96DAC541-7B7A-43D3-8B79-37D633B846F1}">
                    <asvg:svgBlip xmlns:asvg="http://schemas.microsoft.com/office/drawing/2016/SVG/main" r:embed="rId9"/>
                  </a:ext>
                </a:extLst>
              </a:blip>
              <a:srcRect/>
              <a:stretch>
                <a:fillRect/>
              </a:stretch>
            </p:blipFill>
            <p:spPr>
              <a:xfrm>
                <a:off x="7180444" y="5098642"/>
                <a:ext cx="253354" cy="253354"/>
              </a:xfrm>
              <a:prstGeom prst="rect">
                <a:avLst/>
              </a:prstGeom>
            </p:spPr>
          </p:pic>
          <p:pic>
            <p:nvPicPr>
              <p:cNvPr id="59" name="Picture 6">
                <a:extLst>
                  <a:ext uri="{FF2B5EF4-FFF2-40B4-BE49-F238E27FC236}">
                    <a16:creationId xmlns:a16="http://schemas.microsoft.com/office/drawing/2014/main" id="{22713561-E756-1645-A3B9-BC3962E9E0F0}"/>
                  </a:ext>
                </a:extLst>
              </p:cNvPr>
              <p:cNvPicPr>
                <a:picLocks noChangeAspect="1"/>
              </p:cNvPicPr>
              <p:nvPr/>
            </p:nvPicPr>
            <p:blipFill>
              <a:blip r:embed="rId10" cstate="email">
                <a:extLst>
                  <a:ext uri="{28A0092B-C50C-407E-A947-70E740481C1C}">
                    <a14:useLocalDpi xmlns:a14="http://schemas.microsoft.com/office/drawing/2010/main"/>
                  </a:ext>
                  <a:ext uri="{96DAC541-7B7A-43D3-8B79-37D633B846F1}">
                    <asvg:svgBlip xmlns:asvg="http://schemas.microsoft.com/office/drawing/2016/SVG/main" r:embed="rId11"/>
                  </a:ext>
                </a:extLst>
              </a:blip>
              <a:srcRect/>
              <a:stretch>
                <a:fillRect/>
              </a:stretch>
            </p:blipFill>
            <p:spPr>
              <a:xfrm>
                <a:off x="7180444" y="5431642"/>
                <a:ext cx="253354" cy="253354"/>
              </a:xfrm>
              <a:prstGeom prst="rect">
                <a:avLst/>
              </a:prstGeom>
            </p:spPr>
          </p:pic>
          <p:sp>
            <p:nvSpPr>
              <p:cNvPr id="63" name="TextBox 11">
                <a:extLst>
                  <a:ext uri="{FF2B5EF4-FFF2-40B4-BE49-F238E27FC236}">
                    <a16:creationId xmlns:a16="http://schemas.microsoft.com/office/drawing/2014/main" id="{A56D0AD0-21D1-C842-B191-0B0FB41AD366}"/>
                  </a:ext>
                </a:extLst>
              </p:cNvPr>
              <p:cNvSpPr txBox="1"/>
              <p:nvPr/>
            </p:nvSpPr>
            <p:spPr>
              <a:xfrm>
                <a:off x="7491694" y="5353559"/>
                <a:ext cx="3857405" cy="313932"/>
              </a:xfrm>
              <a:prstGeom prst="rect">
                <a:avLst/>
              </a:prstGeom>
            </p:spPr>
            <p:txBody>
              <a:bodyPr wrap="square" lIns="0" tIns="0" rIns="0" bIns="0" rtlCol="0" anchor="t">
                <a:spAutoFit/>
              </a:bodyPr>
              <a:lstStyle/>
              <a:p>
                <a:pPr>
                  <a:lnSpc>
                    <a:spcPts val="2879"/>
                  </a:lnSpc>
                </a:pPr>
                <a:r>
                  <a:rPr lang="en-US" sz="1100">
                    <a:solidFill>
                      <a:srgbClr val="53565A"/>
                    </a:solidFill>
                    <a:latin typeface="Arial" panose="020B0604020202020204" pitchFamily="34" charset="0"/>
                    <a:cs typeface="Arial" panose="020B0604020202020204" pitchFamily="34" charset="0"/>
                  </a:rPr>
                  <a:t>@</a:t>
                </a:r>
                <a:r>
                  <a:rPr lang="en-US" sz="1100" err="1">
                    <a:solidFill>
                      <a:srgbClr val="53565A"/>
                    </a:solidFill>
                    <a:latin typeface="Arial" panose="020B0604020202020204" pitchFamily="34" charset="0"/>
                    <a:cs typeface="Arial" panose="020B0604020202020204" pitchFamily="34" charset="0"/>
                  </a:rPr>
                  <a:t>cppublicasuc</a:t>
                </a:r>
                <a:endParaRPr lang="en-US" sz="1100">
                  <a:solidFill>
                    <a:srgbClr val="53565A"/>
                  </a:solidFill>
                  <a:latin typeface="Arial" panose="020B0604020202020204" pitchFamily="34" charset="0"/>
                  <a:cs typeface="Arial" panose="020B0604020202020204" pitchFamily="34" charset="0"/>
                </a:endParaRPr>
              </a:p>
            </p:txBody>
          </p:sp>
          <p:sp>
            <p:nvSpPr>
              <p:cNvPr id="64" name="TextBox 12">
                <a:extLst>
                  <a:ext uri="{FF2B5EF4-FFF2-40B4-BE49-F238E27FC236}">
                    <a16:creationId xmlns:a16="http://schemas.microsoft.com/office/drawing/2014/main" id="{4EC0F013-1D1A-734B-8DB1-7555A2F4A232}"/>
                  </a:ext>
                </a:extLst>
              </p:cNvPr>
              <p:cNvSpPr txBox="1"/>
              <p:nvPr/>
            </p:nvSpPr>
            <p:spPr>
              <a:xfrm>
                <a:off x="7838659" y="5699981"/>
                <a:ext cx="2816090" cy="313932"/>
              </a:xfrm>
              <a:prstGeom prst="rect">
                <a:avLst/>
              </a:prstGeom>
            </p:spPr>
            <p:txBody>
              <a:bodyPr wrap="square" lIns="0" tIns="0" rIns="0" bIns="0" rtlCol="0" anchor="t">
                <a:spAutoFit/>
              </a:bodyPr>
              <a:lstStyle/>
              <a:p>
                <a:pPr>
                  <a:lnSpc>
                    <a:spcPts val="2879"/>
                  </a:lnSpc>
                </a:pPr>
                <a:r>
                  <a:rPr lang="en-US" sz="1100">
                    <a:solidFill>
                      <a:srgbClr val="53565A"/>
                    </a:solidFill>
                    <a:latin typeface="Arial" panose="020B0604020202020204" pitchFamily="34" charset="0"/>
                    <a:cs typeface="Arial" panose="020B0604020202020204" pitchFamily="34" charset="0"/>
                  </a:rPr>
                  <a:t>Centro de </a:t>
                </a:r>
                <a:r>
                  <a:rPr lang="en-US" sz="1100" err="1">
                    <a:solidFill>
                      <a:srgbClr val="53565A"/>
                    </a:solidFill>
                    <a:latin typeface="Arial" panose="020B0604020202020204" pitchFamily="34" charset="0"/>
                    <a:cs typeface="Arial" panose="020B0604020202020204" pitchFamily="34" charset="0"/>
                  </a:rPr>
                  <a:t>Políticas</a:t>
                </a:r>
                <a:r>
                  <a:rPr lang="en-US" sz="1100">
                    <a:solidFill>
                      <a:srgbClr val="53565A"/>
                    </a:solidFill>
                    <a:latin typeface="Arial" panose="020B0604020202020204" pitchFamily="34" charset="0"/>
                    <a:cs typeface="Arial" panose="020B0604020202020204" pitchFamily="34" charset="0"/>
                  </a:rPr>
                  <a:t> </a:t>
                </a:r>
                <a:r>
                  <a:rPr lang="en-US" sz="1100" err="1">
                    <a:solidFill>
                      <a:srgbClr val="53565A"/>
                    </a:solidFill>
                    <a:latin typeface="Arial" panose="020B0604020202020204" pitchFamily="34" charset="0"/>
                    <a:cs typeface="Arial" panose="020B0604020202020204" pitchFamily="34" charset="0"/>
                  </a:rPr>
                  <a:t>Públicas</a:t>
                </a:r>
                <a:r>
                  <a:rPr lang="en-US" sz="1100">
                    <a:solidFill>
                      <a:srgbClr val="53565A"/>
                    </a:solidFill>
                    <a:latin typeface="Arial" panose="020B0604020202020204" pitchFamily="34" charset="0"/>
                    <a:cs typeface="Arial" panose="020B0604020202020204" pitchFamily="34" charset="0"/>
                  </a:rPr>
                  <a:t> UC</a:t>
                </a:r>
              </a:p>
            </p:txBody>
          </p:sp>
          <p:sp>
            <p:nvSpPr>
              <p:cNvPr id="65" name="TextBox 13">
                <a:extLst>
                  <a:ext uri="{FF2B5EF4-FFF2-40B4-BE49-F238E27FC236}">
                    <a16:creationId xmlns:a16="http://schemas.microsoft.com/office/drawing/2014/main" id="{D10791B4-395D-4D49-96E1-9CE3D5D1A3E9}"/>
                  </a:ext>
                </a:extLst>
              </p:cNvPr>
              <p:cNvSpPr txBox="1"/>
              <p:nvPr/>
            </p:nvSpPr>
            <p:spPr>
              <a:xfrm>
                <a:off x="7180444" y="2891371"/>
                <a:ext cx="2957470" cy="377476"/>
              </a:xfrm>
              <a:prstGeom prst="rect">
                <a:avLst/>
              </a:prstGeom>
            </p:spPr>
            <p:txBody>
              <a:bodyPr wrap="square" lIns="0" tIns="0" rIns="0" bIns="0" rtlCol="0" anchor="t">
                <a:spAutoFit/>
              </a:bodyPr>
              <a:lstStyle/>
              <a:p>
                <a:pPr>
                  <a:lnSpc>
                    <a:spcPts val="3527"/>
                  </a:lnSpc>
                </a:pPr>
                <a:r>
                  <a:rPr lang="en-US" b="1">
                    <a:solidFill>
                      <a:srgbClr val="277FE2"/>
                    </a:solidFill>
                    <a:latin typeface="Arial" panose="020B0604020202020204" pitchFamily="34" charset="0"/>
                    <a:cs typeface="Arial" panose="020B0604020202020204" pitchFamily="34" charset="0"/>
                  </a:rPr>
                  <a:t>Centro de </a:t>
                </a:r>
                <a:r>
                  <a:rPr lang="en-US" b="1" err="1">
                    <a:solidFill>
                      <a:srgbClr val="277FE2"/>
                    </a:solidFill>
                    <a:latin typeface="Arial" panose="020B0604020202020204" pitchFamily="34" charset="0"/>
                    <a:cs typeface="Arial" panose="020B0604020202020204" pitchFamily="34" charset="0"/>
                  </a:rPr>
                  <a:t>Políticas</a:t>
                </a:r>
                <a:r>
                  <a:rPr lang="en-US" b="1">
                    <a:solidFill>
                      <a:srgbClr val="277FE2"/>
                    </a:solidFill>
                    <a:latin typeface="Arial" panose="020B0604020202020204" pitchFamily="34" charset="0"/>
                    <a:cs typeface="Arial" panose="020B0604020202020204" pitchFamily="34" charset="0"/>
                  </a:rPr>
                  <a:t> </a:t>
                </a:r>
                <a:r>
                  <a:rPr lang="en-US" b="1" err="1">
                    <a:solidFill>
                      <a:srgbClr val="277FE2"/>
                    </a:solidFill>
                    <a:latin typeface="Arial" panose="020B0604020202020204" pitchFamily="34" charset="0"/>
                    <a:cs typeface="Arial" panose="020B0604020202020204" pitchFamily="34" charset="0"/>
                  </a:rPr>
                  <a:t>Públicas</a:t>
                </a:r>
                <a:r>
                  <a:rPr lang="en-US" b="1">
                    <a:solidFill>
                      <a:srgbClr val="277FE2"/>
                    </a:solidFill>
                    <a:latin typeface="Arial" panose="020B0604020202020204" pitchFamily="34" charset="0"/>
                    <a:cs typeface="Arial" panose="020B0604020202020204" pitchFamily="34" charset="0"/>
                  </a:rPr>
                  <a:t> UC</a:t>
                </a:r>
              </a:p>
            </p:txBody>
          </p:sp>
        </p:grpSp>
      </p:grpSp>
      <p:pic>
        <p:nvPicPr>
          <p:cNvPr id="68" name="Picture 7">
            <a:extLst>
              <a:ext uri="{FF2B5EF4-FFF2-40B4-BE49-F238E27FC236}">
                <a16:creationId xmlns:a16="http://schemas.microsoft.com/office/drawing/2014/main" id="{17E2F27F-FDDF-9E4A-A5B5-DABD2445A769}"/>
              </a:ext>
            </a:extLst>
          </p:cNvPr>
          <p:cNvPicPr>
            <a:picLocks noChangeAspect="1"/>
          </p:cNvPicPr>
          <p:nvPr/>
        </p:nvPicPr>
        <p:blipFill>
          <a:blip r:embed="rId12" cstate="email">
            <a:extLst>
              <a:ext uri="{28A0092B-C50C-407E-A947-70E740481C1C}">
                <a14:useLocalDpi xmlns:a14="http://schemas.microsoft.com/office/drawing/2010/main"/>
              </a:ext>
            </a:extLst>
          </a:blip>
          <a:srcRect/>
          <a:stretch>
            <a:fillRect/>
          </a:stretch>
        </p:blipFill>
        <p:spPr>
          <a:xfrm>
            <a:off x="8850217" y="723756"/>
            <a:ext cx="2294862" cy="1322414"/>
          </a:xfrm>
          <a:prstGeom prst="rect">
            <a:avLst/>
          </a:prstGeom>
        </p:spPr>
      </p:pic>
    </p:spTree>
    <p:extLst>
      <p:ext uri="{BB962C8B-B14F-4D97-AF65-F5344CB8AC3E}">
        <p14:creationId xmlns:p14="http://schemas.microsoft.com/office/powerpoint/2010/main" val="12586435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7"/>
          <p:cNvSpPr/>
          <p:nvPr/>
        </p:nvSpPr>
        <p:spPr>
          <a:xfrm rot="16200000">
            <a:off x="2981062" y="-2309804"/>
            <a:ext cx="6219526" cy="11483785"/>
          </a:xfrm>
          <a:prstGeom prst="rect">
            <a:avLst/>
          </a:prstGeom>
          <a:solidFill>
            <a:srgbClr val="217DE2"/>
          </a:solidFill>
          <a:ln w="12700" cap="flat" cmpd="sng">
            <a:solidFill>
              <a:srgbClr val="217DE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21" name="Google Shape;121;p17"/>
          <p:cNvCxnSpPr/>
          <p:nvPr/>
        </p:nvCxnSpPr>
        <p:spPr>
          <a:xfrm>
            <a:off x="1479440" y="4015412"/>
            <a:ext cx="1857677" cy="0"/>
          </a:xfrm>
          <a:prstGeom prst="straightConnector1">
            <a:avLst/>
          </a:prstGeom>
          <a:noFill/>
          <a:ln w="9525" cap="flat" cmpd="sng">
            <a:solidFill>
              <a:srgbClr val="217DE3"/>
            </a:solidFill>
            <a:prstDash val="solid"/>
            <a:miter lim="800000"/>
            <a:headEnd type="none" w="sm" len="sm"/>
            <a:tailEnd type="none" w="sm" len="sm"/>
          </a:ln>
        </p:spPr>
      </p:cxnSp>
      <p:sp>
        <p:nvSpPr>
          <p:cNvPr id="123" name="Google Shape;123;p17"/>
          <p:cNvSpPr txBox="1"/>
          <p:nvPr/>
        </p:nvSpPr>
        <p:spPr>
          <a:xfrm>
            <a:off x="1141274" y="2842588"/>
            <a:ext cx="9909452" cy="1178982"/>
          </a:xfrm>
          <a:prstGeom prst="rect">
            <a:avLst/>
          </a:prstGeom>
          <a:noFill/>
          <a:ln>
            <a:noFill/>
          </a:ln>
        </p:spPr>
        <p:txBody>
          <a:bodyPr spcFirstLastPara="1" wrap="square" lIns="91425" tIns="91425" rIns="91425" bIns="91425" anchor="t" anchorCtr="0">
            <a:noAutofit/>
          </a:bodyPr>
          <a:lstStyle/>
          <a:p>
            <a:pPr>
              <a:lnSpc>
                <a:spcPct val="90000"/>
              </a:lnSpc>
              <a:spcBef>
                <a:spcPts val="1000"/>
              </a:spcBef>
              <a:buClr>
                <a:srgbClr val="FFFFFF"/>
              </a:buClr>
              <a:buSzPts val="2400"/>
            </a:pPr>
            <a:r>
              <a:rPr lang="es-CL" sz="4000" b="1" dirty="0">
                <a:solidFill>
                  <a:schemeClr val="lt1"/>
                </a:solidFill>
              </a:rPr>
              <a:t>Contexto: Sociedad Civil y fundaciones</a:t>
            </a:r>
          </a:p>
          <a:p>
            <a:pPr>
              <a:lnSpc>
                <a:spcPct val="90000"/>
              </a:lnSpc>
              <a:spcBef>
                <a:spcPts val="1000"/>
              </a:spcBef>
              <a:buClr>
                <a:srgbClr val="FFFFFF"/>
              </a:buClr>
              <a:buSzPts val="2400"/>
            </a:pPr>
            <a:endParaRPr lang="es-CL" sz="4000" b="1" dirty="0">
              <a:solidFill>
                <a:schemeClr val="lt1"/>
              </a:solidFill>
            </a:endParaRPr>
          </a:p>
        </p:txBody>
      </p:sp>
      <p:pic>
        <p:nvPicPr>
          <p:cNvPr id="4" name="Imagen 3">
            <a:extLst>
              <a:ext uri="{FF2B5EF4-FFF2-40B4-BE49-F238E27FC236}">
                <a16:creationId xmlns:a16="http://schemas.microsoft.com/office/drawing/2014/main" id="{B8D6F29E-950E-1C16-DD3E-1190DD928D3D}"/>
              </a:ext>
            </a:extLst>
          </p:cNvPr>
          <p:cNvPicPr>
            <a:picLocks noChangeAspect="1"/>
          </p:cNvPicPr>
          <p:nvPr/>
        </p:nvPicPr>
        <p:blipFill>
          <a:blip r:embed="rId3"/>
          <a:stretch>
            <a:fillRect/>
          </a:stretch>
        </p:blipFill>
        <p:spPr>
          <a:xfrm>
            <a:off x="9594937" y="778981"/>
            <a:ext cx="1947797" cy="649922"/>
          </a:xfrm>
          <a:prstGeom prst="rect">
            <a:avLst/>
          </a:prstGeom>
        </p:spPr>
      </p:pic>
    </p:spTree>
    <p:extLst>
      <p:ext uri="{BB962C8B-B14F-4D97-AF65-F5344CB8AC3E}">
        <p14:creationId xmlns:p14="http://schemas.microsoft.com/office/powerpoint/2010/main" val="3845537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42" name="Elipse 41">
            <a:extLst>
              <a:ext uri="{FF2B5EF4-FFF2-40B4-BE49-F238E27FC236}">
                <a16:creationId xmlns:a16="http://schemas.microsoft.com/office/drawing/2014/main" id="{6F67B92A-1BFD-D846-B219-B9B5D18202D1}"/>
              </a:ext>
            </a:extLst>
          </p:cNvPr>
          <p:cNvSpPr/>
          <p:nvPr/>
        </p:nvSpPr>
        <p:spPr>
          <a:xfrm>
            <a:off x="7275179" y="3227225"/>
            <a:ext cx="731306" cy="67944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00" name="Google Shape;100;p2"/>
          <p:cNvSpPr/>
          <p:nvPr/>
        </p:nvSpPr>
        <p:spPr>
          <a:xfrm>
            <a:off x="0" y="6513095"/>
            <a:ext cx="12192000" cy="344905"/>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4" name="Elipse 33">
            <a:extLst>
              <a:ext uri="{FF2B5EF4-FFF2-40B4-BE49-F238E27FC236}">
                <a16:creationId xmlns:a16="http://schemas.microsoft.com/office/drawing/2014/main" id="{389128A7-8CB0-884C-95C5-18557561B9C1}"/>
              </a:ext>
            </a:extLst>
          </p:cNvPr>
          <p:cNvSpPr/>
          <p:nvPr/>
        </p:nvSpPr>
        <p:spPr>
          <a:xfrm>
            <a:off x="5131282" y="2105892"/>
            <a:ext cx="617567" cy="61756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39" name="Elipse 38">
            <a:extLst>
              <a:ext uri="{FF2B5EF4-FFF2-40B4-BE49-F238E27FC236}">
                <a16:creationId xmlns:a16="http://schemas.microsoft.com/office/drawing/2014/main" id="{6770F219-F3A5-A241-9766-DA43019EC487}"/>
              </a:ext>
            </a:extLst>
          </p:cNvPr>
          <p:cNvSpPr/>
          <p:nvPr/>
        </p:nvSpPr>
        <p:spPr>
          <a:xfrm>
            <a:off x="6627136" y="2105892"/>
            <a:ext cx="617567" cy="61756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40" name="Elipse 39">
            <a:extLst>
              <a:ext uri="{FF2B5EF4-FFF2-40B4-BE49-F238E27FC236}">
                <a16:creationId xmlns:a16="http://schemas.microsoft.com/office/drawing/2014/main" id="{EC6AB783-66A1-BB4E-A877-3E63A6C2E4FE}"/>
              </a:ext>
            </a:extLst>
          </p:cNvPr>
          <p:cNvSpPr/>
          <p:nvPr/>
        </p:nvSpPr>
        <p:spPr>
          <a:xfrm>
            <a:off x="8006485" y="2105892"/>
            <a:ext cx="617567" cy="61756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41" name="Elipse 40">
            <a:extLst>
              <a:ext uri="{FF2B5EF4-FFF2-40B4-BE49-F238E27FC236}">
                <a16:creationId xmlns:a16="http://schemas.microsoft.com/office/drawing/2014/main" id="{5A4F3021-E455-D143-A3F2-73130B5B43C5}"/>
              </a:ext>
            </a:extLst>
          </p:cNvPr>
          <p:cNvSpPr/>
          <p:nvPr/>
        </p:nvSpPr>
        <p:spPr>
          <a:xfrm>
            <a:off x="9432329" y="2105892"/>
            <a:ext cx="617567" cy="61756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43" name="Elipse 42">
            <a:extLst>
              <a:ext uri="{FF2B5EF4-FFF2-40B4-BE49-F238E27FC236}">
                <a16:creationId xmlns:a16="http://schemas.microsoft.com/office/drawing/2014/main" id="{FDDEBA13-87F7-FE41-A355-2B2A4794D4F0}"/>
              </a:ext>
            </a:extLst>
          </p:cNvPr>
          <p:cNvSpPr/>
          <p:nvPr/>
        </p:nvSpPr>
        <p:spPr>
          <a:xfrm>
            <a:off x="7275179" y="4310608"/>
            <a:ext cx="731306" cy="67944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pic>
        <p:nvPicPr>
          <p:cNvPr id="4" name="Imagen 3">
            <a:extLst>
              <a:ext uri="{FF2B5EF4-FFF2-40B4-BE49-F238E27FC236}">
                <a16:creationId xmlns:a16="http://schemas.microsoft.com/office/drawing/2014/main" id="{D133878A-DA13-11ED-8A91-234CA408FB1D}"/>
              </a:ext>
            </a:extLst>
          </p:cNvPr>
          <p:cNvPicPr>
            <a:picLocks noChangeAspect="1"/>
          </p:cNvPicPr>
          <p:nvPr/>
        </p:nvPicPr>
        <p:blipFill rotWithShape="1">
          <a:blip r:embed="rId3"/>
          <a:srcRect l="8884" t="6975" r="7346" b="9190"/>
          <a:stretch/>
        </p:blipFill>
        <p:spPr>
          <a:xfrm>
            <a:off x="870102" y="416832"/>
            <a:ext cx="10424086" cy="5868182"/>
          </a:xfrm>
          <a:prstGeom prst="rect">
            <a:avLst/>
          </a:prstGeom>
        </p:spPr>
      </p:pic>
    </p:spTree>
    <p:extLst>
      <p:ext uri="{BB962C8B-B14F-4D97-AF65-F5344CB8AC3E}">
        <p14:creationId xmlns:p14="http://schemas.microsoft.com/office/powerpoint/2010/main" val="4118190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42" name="Elipse 41">
            <a:extLst>
              <a:ext uri="{FF2B5EF4-FFF2-40B4-BE49-F238E27FC236}">
                <a16:creationId xmlns:a16="http://schemas.microsoft.com/office/drawing/2014/main" id="{6F67B92A-1BFD-D846-B219-B9B5D18202D1}"/>
              </a:ext>
            </a:extLst>
          </p:cNvPr>
          <p:cNvSpPr/>
          <p:nvPr/>
        </p:nvSpPr>
        <p:spPr>
          <a:xfrm>
            <a:off x="7275179" y="3227225"/>
            <a:ext cx="731306" cy="67944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00" name="Google Shape;100;p2"/>
          <p:cNvSpPr/>
          <p:nvPr/>
        </p:nvSpPr>
        <p:spPr>
          <a:xfrm>
            <a:off x="0" y="6513095"/>
            <a:ext cx="12192000" cy="344905"/>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4" name="Elipse 33">
            <a:extLst>
              <a:ext uri="{FF2B5EF4-FFF2-40B4-BE49-F238E27FC236}">
                <a16:creationId xmlns:a16="http://schemas.microsoft.com/office/drawing/2014/main" id="{389128A7-8CB0-884C-95C5-18557561B9C1}"/>
              </a:ext>
            </a:extLst>
          </p:cNvPr>
          <p:cNvSpPr/>
          <p:nvPr/>
        </p:nvSpPr>
        <p:spPr>
          <a:xfrm>
            <a:off x="5131282" y="2105892"/>
            <a:ext cx="617567" cy="61756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39" name="Elipse 38">
            <a:extLst>
              <a:ext uri="{FF2B5EF4-FFF2-40B4-BE49-F238E27FC236}">
                <a16:creationId xmlns:a16="http://schemas.microsoft.com/office/drawing/2014/main" id="{6770F219-F3A5-A241-9766-DA43019EC487}"/>
              </a:ext>
            </a:extLst>
          </p:cNvPr>
          <p:cNvSpPr/>
          <p:nvPr/>
        </p:nvSpPr>
        <p:spPr>
          <a:xfrm>
            <a:off x="6627136" y="2105892"/>
            <a:ext cx="617567" cy="61756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40" name="Elipse 39">
            <a:extLst>
              <a:ext uri="{FF2B5EF4-FFF2-40B4-BE49-F238E27FC236}">
                <a16:creationId xmlns:a16="http://schemas.microsoft.com/office/drawing/2014/main" id="{EC6AB783-66A1-BB4E-A877-3E63A6C2E4FE}"/>
              </a:ext>
            </a:extLst>
          </p:cNvPr>
          <p:cNvSpPr/>
          <p:nvPr/>
        </p:nvSpPr>
        <p:spPr>
          <a:xfrm>
            <a:off x="8006485" y="2105892"/>
            <a:ext cx="617567" cy="61756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41" name="Elipse 40">
            <a:extLst>
              <a:ext uri="{FF2B5EF4-FFF2-40B4-BE49-F238E27FC236}">
                <a16:creationId xmlns:a16="http://schemas.microsoft.com/office/drawing/2014/main" id="{5A4F3021-E455-D143-A3F2-73130B5B43C5}"/>
              </a:ext>
            </a:extLst>
          </p:cNvPr>
          <p:cNvSpPr/>
          <p:nvPr/>
        </p:nvSpPr>
        <p:spPr>
          <a:xfrm>
            <a:off x="9432329" y="2105892"/>
            <a:ext cx="617567" cy="61756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43" name="Elipse 42">
            <a:extLst>
              <a:ext uri="{FF2B5EF4-FFF2-40B4-BE49-F238E27FC236}">
                <a16:creationId xmlns:a16="http://schemas.microsoft.com/office/drawing/2014/main" id="{FDDEBA13-87F7-FE41-A355-2B2A4794D4F0}"/>
              </a:ext>
            </a:extLst>
          </p:cNvPr>
          <p:cNvSpPr/>
          <p:nvPr/>
        </p:nvSpPr>
        <p:spPr>
          <a:xfrm>
            <a:off x="7275179" y="4310608"/>
            <a:ext cx="731306" cy="67944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pic>
        <p:nvPicPr>
          <p:cNvPr id="16" name="Imagen 15">
            <a:extLst>
              <a:ext uri="{FF2B5EF4-FFF2-40B4-BE49-F238E27FC236}">
                <a16:creationId xmlns:a16="http://schemas.microsoft.com/office/drawing/2014/main" id="{5239B95E-FF89-95B1-409B-B9C10F81D615}"/>
              </a:ext>
            </a:extLst>
          </p:cNvPr>
          <p:cNvPicPr>
            <a:picLocks noChangeAspect="1"/>
          </p:cNvPicPr>
          <p:nvPr/>
        </p:nvPicPr>
        <p:blipFill>
          <a:blip r:embed="rId3"/>
          <a:srcRect l="1720" t="2676" r="1797" b="3053"/>
          <a:stretch/>
        </p:blipFill>
        <p:spPr>
          <a:xfrm>
            <a:off x="435500" y="886691"/>
            <a:ext cx="7382178" cy="4864883"/>
          </a:xfrm>
          <a:prstGeom prst="rect">
            <a:avLst/>
          </a:prstGeom>
        </p:spPr>
      </p:pic>
      <p:pic>
        <p:nvPicPr>
          <p:cNvPr id="3" name="Imagen 2">
            <a:extLst>
              <a:ext uri="{FF2B5EF4-FFF2-40B4-BE49-F238E27FC236}">
                <a16:creationId xmlns:a16="http://schemas.microsoft.com/office/drawing/2014/main" id="{9D6E5A11-57E4-6F33-A3C8-0957CACB8C32}"/>
              </a:ext>
            </a:extLst>
          </p:cNvPr>
          <p:cNvPicPr>
            <a:picLocks noChangeAspect="1"/>
          </p:cNvPicPr>
          <p:nvPr/>
        </p:nvPicPr>
        <p:blipFill>
          <a:blip r:embed="rId4"/>
          <a:stretch>
            <a:fillRect/>
          </a:stretch>
        </p:blipFill>
        <p:spPr>
          <a:xfrm>
            <a:off x="8006485" y="886691"/>
            <a:ext cx="3750015" cy="486488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28408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42" name="Elipse 41">
            <a:extLst>
              <a:ext uri="{FF2B5EF4-FFF2-40B4-BE49-F238E27FC236}">
                <a16:creationId xmlns:a16="http://schemas.microsoft.com/office/drawing/2014/main" id="{6F67B92A-1BFD-D846-B219-B9B5D18202D1}"/>
              </a:ext>
            </a:extLst>
          </p:cNvPr>
          <p:cNvSpPr/>
          <p:nvPr/>
        </p:nvSpPr>
        <p:spPr>
          <a:xfrm>
            <a:off x="7275179" y="3227225"/>
            <a:ext cx="731306" cy="67944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00" name="Google Shape;100;p2"/>
          <p:cNvSpPr/>
          <p:nvPr/>
        </p:nvSpPr>
        <p:spPr>
          <a:xfrm>
            <a:off x="0" y="6513095"/>
            <a:ext cx="12192000" cy="344905"/>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4" name="Elipse 33">
            <a:extLst>
              <a:ext uri="{FF2B5EF4-FFF2-40B4-BE49-F238E27FC236}">
                <a16:creationId xmlns:a16="http://schemas.microsoft.com/office/drawing/2014/main" id="{389128A7-8CB0-884C-95C5-18557561B9C1}"/>
              </a:ext>
            </a:extLst>
          </p:cNvPr>
          <p:cNvSpPr/>
          <p:nvPr/>
        </p:nvSpPr>
        <p:spPr>
          <a:xfrm>
            <a:off x="5131282" y="2105892"/>
            <a:ext cx="617567" cy="61756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39" name="Elipse 38">
            <a:extLst>
              <a:ext uri="{FF2B5EF4-FFF2-40B4-BE49-F238E27FC236}">
                <a16:creationId xmlns:a16="http://schemas.microsoft.com/office/drawing/2014/main" id="{6770F219-F3A5-A241-9766-DA43019EC487}"/>
              </a:ext>
            </a:extLst>
          </p:cNvPr>
          <p:cNvSpPr/>
          <p:nvPr/>
        </p:nvSpPr>
        <p:spPr>
          <a:xfrm>
            <a:off x="6627136" y="2105892"/>
            <a:ext cx="617567" cy="61756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40" name="Elipse 39">
            <a:extLst>
              <a:ext uri="{FF2B5EF4-FFF2-40B4-BE49-F238E27FC236}">
                <a16:creationId xmlns:a16="http://schemas.microsoft.com/office/drawing/2014/main" id="{EC6AB783-66A1-BB4E-A877-3E63A6C2E4FE}"/>
              </a:ext>
            </a:extLst>
          </p:cNvPr>
          <p:cNvSpPr/>
          <p:nvPr/>
        </p:nvSpPr>
        <p:spPr>
          <a:xfrm>
            <a:off x="8006485" y="2105892"/>
            <a:ext cx="617567" cy="61756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41" name="Elipse 40">
            <a:extLst>
              <a:ext uri="{FF2B5EF4-FFF2-40B4-BE49-F238E27FC236}">
                <a16:creationId xmlns:a16="http://schemas.microsoft.com/office/drawing/2014/main" id="{5A4F3021-E455-D143-A3F2-73130B5B43C5}"/>
              </a:ext>
            </a:extLst>
          </p:cNvPr>
          <p:cNvSpPr/>
          <p:nvPr/>
        </p:nvSpPr>
        <p:spPr>
          <a:xfrm>
            <a:off x="9432329" y="2105892"/>
            <a:ext cx="617567" cy="61756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43" name="Elipse 42">
            <a:extLst>
              <a:ext uri="{FF2B5EF4-FFF2-40B4-BE49-F238E27FC236}">
                <a16:creationId xmlns:a16="http://schemas.microsoft.com/office/drawing/2014/main" id="{FDDEBA13-87F7-FE41-A355-2B2A4794D4F0}"/>
              </a:ext>
            </a:extLst>
          </p:cNvPr>
          <p:cNvSpPr/>
          <p:nvPr/>
        </p:nvSpPr>
        <p:spPr>
          <a:xfrm>
            <a:off x="7275179" y="4310608"/>
            <a:ext cx="731306" cy="67944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pic>
        <p:nvPicPr>
          <p:cNvPr id="6" name="Imagen 5">
            <a:extLst>
              <a:ext uri="{FF2B5EF4-FFF2-40B4-BE49-F238E27FC236}">
                <a16:creationId xmlns:a16="http://schemas.microsoft.com/office/drawing/2014/main" id="{20E6E178-B304-5968-7C6D-4CAD3644323F}"/>
              </a:ext>
            </a:extLst>
          </p:cNvPr>
          <p:cNvPicPr>
            <a:picLocks noChangeAspect="1"/>
          </p:cNvPicPr>
          <p:nvPr/>
        </p:nvPicPr>
        <p:blipFill>
          <a:blip r:embed="rId3"/>
          <a:srcRect t="-1" r="1396" b="1594"/>
          <a:stretch/>
        </p:blipFill>
        <p:spPr>
          <a:xfrm>
            <a:off x="701113" y="244229"/>
            <a:ext cx="11116813" cy="6199591"/>
          </a:xfrm>
          <a:prstGeom prst="rect">
            <a:avLst/>
          </a:prstGeom>
        </p:spPr>
      </p:pic>
      <p:sp>
        <p:nvSpPr>
          <p:cNvPr id="3" name="Rectángulo 2">
            <a:extLst>
              <a:ext uri="{FF2B5EF4-FFF2-40B4-BE49-F238E27FC236}">
                <a16:creationId xmlns:a16="http://schemas.microsoft.com/office/drawing/2014/main" id="{13471695-A5C6-CBE0-DFB7-8DECFBE66074}"/>
              </a:ext>
            </a:extLst>
          </p:cNvPr>
          <p:cNvSpPr/>
          <p:nvPr/>
        </p:nvSpPr>
        <p:spPr>
          <a:xfrm>
            <a:off x="3776194" y="2700749"/>
            <a:ext cx="1112918" cy="2972407"/>
          </a:xfrm>
          <a:prstGeom prst="rect">
            <a:avLst/>
          </a:prstGeom>
          <a:noFill/>
          <a:ln w="508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L">
              <a:ln>
                <a:solidFill>
                  <a:srgbClr val="FF0000"/>
                </a:solidFill>
              </a:ln>
              <a:noFill/>
            </a:endParaRPr>
          </a:p>
        </p:txBody>
      </p:sp>
    </p:spTree>
    <p:extLst>
      <p:ext uri="{BB962C8B-B14F-4D97-AF65-F5344CB8AC3E}">
        <p14:creationId xmlns:p14="http://schemas.microsoft.com/office/powerpoint/2010/main" val="1679843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2" name="Rectángulo 1">
            <a:extLst>
              <a:ext uri="{FF2B5EF4-FFF2-40B4-BE49-F238E27FC236}">
                <a16:creationId xmlns:a16="http://schemas.microsoft.com/office/drawing/2014/main" id="{F94D91FF-5665-88BD-26F1-D19F6B1D7498}"/>
              </a:ext>
            </a:extLst>
          </p:cNvPr>
          <p:cNvSpPr/>
          <p:nvPr/>
        </p:nvSpPr>
        <p:spPr>
          <a:xfrm>
            <a:off x="0" y="-96982"/>
            <a:ext cx="12192000" cy="6610077"/>
          </a:xfrm>
          <a:prstGeom prst="rect">
            <a:avLst/>
          </a:prstGeom>
          <a:solidFill>
            <a:srgbClr val="E7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42" name="Elipse 41">
            <a:extLst>
              <a:ext uri="{FF2B5EF4-FFF2-40B4-BE49-F238E27FC236}">
                <a16:creationId xmlns:a16="http://schemas.microsoft.com/office/drawing/2014/main" id="{6F67B92A-1BFD-D846-B219-B9B5D18202D1}"/>
              </a:ext>
            </a:extLst>
          </p:cNvPr>
          <p:cNvSpPr/>
          <p:nvPr/>
        </p:nvSpPr>
        <p:spPr>
          <a:xfrm>
            <a:off x="7275179" y="3227225"/>
            <a:ext cx="731306" cy="67944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00" name="Google Shape;100;p2"/>
          <p:cNvSpPr/>
          <p:nvPr/>
        </p:nvSpPr>
        <p:spPr>
          <a:xfrm>
            <a:off x="0" y="6513095"/>
            <a:ext cx="12192000" cy="344905"/>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4" name="Elipse 33">
            <a:extLst>
              <a:ext uri="{FF2B5EF4-FFF2-40B4-BE49-F238E27FC236}">
                <a16:creationId xmlns:a16="http://schemas.microsoft.com/office/drawing/2014/main" id="{389128A7-8CB0-884C-95C5-18557561B9C1}"/>
              </a:ext>
            </a:extLst>
          </p:cNvPr>
          <p:cNvSpPr/>
          <p:nvPr/>
        </p:nvSpPr>
        <p:spPr>
          <a:xfrm>
            <a:off x="5131282" y="2105892"/>
            <a:ext cx="617567" cy="61756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39" name="Elipse 38">
            <a:extLst>
              <a:ext uri="{FF2B5EF4-FFF2-40B4-BE49-F238E27FC236}">
                <a16:creationId xmlns:a16="http://schemas.microsoft.com/office/drawing/2014/main" id="{6770F219-F3A5-A241-9766-DA43019EC487}"/>
              </a:ext>
            </a:extLst>
          </p:cNvPr>
          <p:cNvSpPr/>
          <p:nvPr/>
        </p:nvSpPr>
        <p:spPr>
          <a:xfrm>
            <a:off x="6627136" y="2105892"/>
            <a:ext cx="617567" cy="61756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40" name="Elipse 39">
            <a:extLst>
              <a:ext uri="{FF2B5EF4-FFF2-40B4-BE49-F238E27FC236}">
                <a16:creationId xmlns:a16="http://schemas.microsoft.com/office/drawing/2014/main" id="{EC6AB783-66A1-BB4E-A877-3E63A6C2E4FE}"/>
              </a:ext>
            </a:extLst>
          </p:cNvPr>
          <p:cNvSpPr/>
          <p:nvPr/>
        </p:nvSpPr>
        <p:spPr>
          <a:xfrm>
            <a:off x="8006485" y="2105892"/>
            <a:ext cx="617567" cy="61756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41" name="Elipse 40">
            <a:extLst>
              <a:ext uri="{FF2B5EF4-FFF2-40B4-BE49-F238E27FC236}">
                <a16:creationId xmlns:a16="http://schemas.microsoft.com/office/drawing/2014/main" id="{5A4F3021-E455-D143-A3F2-73130B5B43C5}"/>
              </a:ext>
            </a:extLst>
          </p:cNvPr>
          <p:cNvSpPr/>
          <p:nvPr/>
        </p:nvSpPr>
        <p:spPr>
          <a:xfrm>
            <a:off x="9432329" y="2105892"/>
            <a:ext cx="617567" cy="61756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43" name="Elipse 42">
            <a:extLst>
              <a:ext uri="{FF2B5EF4-FFF2-40B4-BE49-F238E27FC236}">
                <a16:creationId xmlns:a16="http://schemas.microsoft.com/office/drawing/2014/main" id="{FDDEBA13-87F7-FE41-A355-2B2A4794D4F0}"/>
              </a:ext>
            </a:extLst>
          </p:cNvPr>
          <p:cNvSpPr/>
          <p:nvPr/>
        </p:nvSpPr>
        <p:spPr>
          <a:xfrm>
            <a:off x="7275179" y="4310608"/>
            <a:ext cx="731306" cy="67944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pic>
        <p:nvPicPr>
          <p:cNvPr id="4" name="Imagen 3">
            <a:extLst>
              <a:ext uri="{FF2B5EF4-FFF2-40B4-BE49-F238E27FC236}">
                <a16:creationId xmlns:a16="http://schemas.microsoft.com/office/drawing/2014/main" id="{7FB2646B-02AD-B70E-40A6-AA906A648834}"/>
              </a:ext>
            </a:extLst>
          </p:cNvPr>
          <p:cNvPicPr>
            <a:picLocks noChangeAspect="1"/>
          </p:cNvPicPr>
          <p:nvPr/>
        </p:nvPicPr>
        <p:blipFill>
          <a:blip r:embed="rId3"/>
          <a:srcRect l="561"/>
          <a:stretch/>
        </p:blipFill>
        <p:spPr>
          <a:xfrm>
            <a:off x="249022" y="-96982"/>
            <a:ext cx="11693956" cy="6609770"/>
          </a:xfrm>
          <a:prstGeom prst="rect">
            <a:avLst/>
          </a:prstGeom>
        </p:spPr>
      </p:pic>
      <p:pic>
        <p:nvPicPr>
          <p:cNvPr id="6" name="Imagen 5">
            <a:extLst>
              <a:ext uri="{FF2B5EF4-FFF2-40B4-BE49-F238E27FC236}">
                <a16:creationId xmlns:a16="http://schemas.microsoft.com/office/drawing/2014/main" id="{916C4D70-1D3A-7D32-A0AF-E242590366B6}"/>
              </a:ext>
            </a:extLst>
          </p:cNvPr>
          <p:cNvPicPr>
            <a:picLocks noChangeAspect="1"/>
          </p:cNvPicPr>
          <p:nvPr/>
        </p:nvPicPr>
        <p:blipFill>
          <a:blip r:embed="rId4"/>
          <a:stretch>
            <a:fillRect/>
          </a:stretch>
        </p:blipFill>
        <p:spPr>
          <a:xfrm>
            <a:off x="10505840" y="5846252"/>
            <a:ext cx="1686160" cy="666843"/>
          </a:xfrm>
          <a:prstGeom prst="rect">
            <a:avLst/>
          </a:prstGeom>
        </p:spPr>
      </p:pic>
    </p:spTree>
    <p:extLst>
      <p:ext uri="{BB962C8B-B14F-4D97-AF65-F5344CB8AC3E}">
        <p14:creationId xmlns:p14="http://schemas.microsoft.com/office/powerpoint/2010/main" val="3652980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42" name="Elipse 41">
            <a:extLst>
              <a:ext uri="{FF2B5EF4-FFF2-40B4-BE49-F238E27FC236}">
                <a16:creationId xmlns:a16="http://schemas.microsoft.com/office/drawing/2014/main" id="{6F67B92A-1BFD-D846-B219-B9B5D18202D1}"/>
              </a:ext>
            </a:extLst>
          </p:cNvPr>
          <p:cNvSpPr/>
          <p:nvPr/>
        </p:nvSpPr>
        <p:spPr>
          <a:xfrm>
            <a:off x="7275179" y="3227225"/>
            <a:ext cx="731306" cy="67944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100" name="Google Shape;100;p2"/>
          <p:cNvSpPr/>
          <p:nvPr/>
        </p:nvSpPr>
        <p:spPr>
          <a:xfrm>
            <a:off x="0" y="6513095"/>
            <a:ext cx="12192000" cy="344905"/>
          </a:xfrm>
          <a:prstGeom prst="rect">
            <a:avLst/>
          </a:prstGeom>
          <a:solidFill>
            <a:srgbClr val="217DE2"/>
          </a:solidFill>
          <a:ln w="12700" cap="flat" cmpd="sng">
            <a:solidFill>
              <a:srgbClr val="4072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4" name="Elipse 33">
            <a:extLst>
              <a:ext uri="{FF2B5EF4-FFF2-40B4-BE49-F238E27FC236}">
                <a16:creationId xmlns:a16="http://schemas.microsoft.com/office/drawing/2014/main" id="{389128A7-8CB0-884C-95C5-18557561B9C1}"/>
              </a:ext>
            </a:extLst>
          </p:cNvPr>
          <p:cNvSpPr/>
          <p:nvPr/>
        </p:nvSpPr>
        <p:spPr>
          <a:xfrm>
            <a:off x="5131282" y="2105892"/>
            <a:ext cx="617567" cy="61756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39" name="Elipse 38">
            <a:extLst>
              <a:ext uri="{FF2B5EF4-FFF2-40B4-BE49-F238E27FC236}">
                <a16:creationId xmlns:a16="http://schemas.microsoft.com/office/drawing/2014/main" id="{6770F219-F3A5-A241-9766-DA43019EC487}"/>
              </a:ext>
            </a:extLst>
          </p:cNvPr>
          <p:cNvSpPr/>
          <p:nvPr/>
        </p:nvSpPr>
        <p:spPr>
          <a:xfrm>
            <a:off x="6627136" y="2105892"/>
            <a:ext cx="617567" cy="61756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40" name="Elipse 39">
            <a:extLst>
              <a:ext uri="{FF2B5EF4-FFF2-40B4-BE49-F238E27FC236}">
                <a16:creationId xmlns:a16="http://schemas.microsoft.com/office/drawing/2014/main" id="{EC6AB783-66A1-BB4E-A877-3E63A6C2E4FE}"/>
              </a:ext>
            </a:extLst>
          </p:cNvPr>
          <p:cNvSpPr/>
          <p:nvPr/>
        </p:nvSpPr>
        <p:spPr>
          <a:xfrm>
            <a:off x="8006485" y="2105892"/>
            <a:ext cx="617567" cy="61756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41" name="Elipse 40">
            <a:extLst>
              <a:ext uri="{FF2B5EF4-FFF2-40B4-BE49-F238E27FC236}">
                <a16:creationId xmlns:a16="http://schemas.microsoft.com/office/drawing/2014/main" id="{5A4F3021-E455-D143-A3F2-73130B5B43C5}"/>
              </a:ext>
            </a:extLst>
          </p:cNvPr>
          <p:cNvSpPr/>
          <p:nvPr/>
        </p:nvSpPr>
        <p:spPr>
          <a:xfrm>
            <a:off x="9432329" y="2105892"/>
            <a:ext cx="617567" cy="61756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43" name="Elipse 42">
            <a:extLst>
              <a:ext uri="{FF2B5EF4-FFF2-40B4-BE49-F238E27FC236}">
                <a16:creationId xmlns:a16="http://schemas.microsoft.com/office/drawing/2014/main" id="{FDDEBA13-87F7-FE41-A355-2B2A4794D4F0}"/>
              </a:ext>
            </a:extLst>
          </p:cNvPr>
          <p:cNvSpPr/>
          <p:nvPr/>
        </p:nvSpPr>
        <p:spPr>
          <a:xfrm>
            <a:off x="7275179" y="4310608"/>
            <a:ext cx="731306" cy="67944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L"/>
          </a:p>
        </p:txBody>
      </p:sp>
      <p:sp>
        <p:nvSpPr>
          <p:cNvPr id="2" name="3 CuadroTexto">
            <a:extLst>
              <a:ext uri="{FF2B5EF4-FFF2-40B4-BE49-F238E27FC236}">
                <a16:creationId xmlns:a16="http://schemas.microsoft.com/office/drawing/2014/main" id="{53A36C32-AD7A-2153-1AD7-C55B21E7BC39}"/>
              </a:ext>
            </a:extLst>
          </p:cNvPr>
          <p:cNvSpPr txBox="1"/>
          <p:nvPr/>
        </p:nvSpPr>
        <p:spPr>
          <a:xfrm>
            <a:off x="3831020" y="949678"/>
            <a:ext cx="6518326" cy="4308872"/>
          </a:xfrm>
          <a:prstGeom prst="rect">
            <a:avLst/>
          </a:prstGeom>
          <a:noFill/>
        </p:spPr>
        <p:txBody>
          <a:bodyPr wrap="square" rtlCol="0">
            <a:spAutoFit/>
          </a:bodyPr>
          <a:lstStyle>
            <a:defPPr>
              <a:defRPr lang="es-CL"/>
            </a:defPPr>
            <a:lvl1pPr>
              <a:buClr>
                <a:srgbClr val="FF6600"/>
              </a:buClr>
              <a:defRPr b="1">
                <a:solidFill>
                  <a:srgbClr val="595959"/>
                </a:solidFill>
                <a:latin typeface="Tw Cen MT" panose="020B0602020104020603" pitchFamily="34" charset="0"/>
                <a:cs typeface="Arial" panose="020B0604020202020204" pitchFamily="34" charset="0"/>
              </a:defRPr>
            </a:lvl1pPr>
          </a:lstStyle>
          <a:p>
            <a:pPr marL="457200" indent="-457200">
              <a:buClr>
                <a:schemeClr val="accent1"/>
              </a:buClr>
              <a:buFont typeface="+mj-lt"/>
              <a:buAutoNum type="arabicPeriod"/>
              <a:defRPr/>
            </a:pPr>
            <a:r>
              <a:rPr lang="es-CL" sz="2000" b="0" dirty="0">
                <a:solidFill>
                  <a:schemeClr val="tx1">
                    <a:lumMod val="75000"/>
                    <a:lumOff val="25000"/>
                  </a:schemeClr>
                </a:solidFill>
                <a:latin typeface="Arial" panose="020B0604020202020204" pitchFamily="34" charset="0"/>
                <a:ea typeface="Calibri" panose="020F0502020204030204" pitchFamily="34" charset="0"/>
              </a:rPr>
              <a:t>Mapa Sociedad Civil: Actualización y visualización</a:t>
            </a:r>
          </a:p>
          <a:p>
            <a:pPr marL="457200" indent="-457200">
              <a:buClr>
                <a:schemeClr val="accent1"/>
              </a:buClr>
              <a:buFont typeface="+mj-lt"/>
              <a:buAutoNum type="arabicPeriod"/>
              <a:defRPr/>
            </a:pPr>
            <a:endParaRPr lang="es-CL" sz="2000" b="0" dirty="0">
              <a:solidFill>
                <a:schemeClr val="tx1"/>
              </a:solidFill>
              <a:latin typeface="Arial" panose="020B0604020202020204" pitchFamily="34" charset="0"/>
              <a:ea typeface="Calibri" panose="020F0502020204030204" pitchFamily="34" charset="0"/>
            </a:endParaRPr>
          </a:p>
          <a:p>
            <a:pPr marL="457200" indent="-457200">
              <a:buClr>
                <a:schemeClr val="accent1"/>
              </a:buClr>
              <a:buFont typeface="+mj-lt"/>
              <a:buAutoNum type="arabicPeriod"/>
              <a:defRPr/>
            </a:pPr>
            <a:r>
              <a:rPr lang="es-CL" sz="2000" b="0" dirty="0">
                <a:solidFill>
                  <a:schemeClr val="tx1">
                    <a:lumMod val="75000"/>
                    <a:lumOff val="25000"/>
                  </a:schemeClr>
                </a:solidFill>
                <a:latin typeface="Arial" panose="020B0604020202020204" pitchFamily="34" charset="0"/>
                <a:ea typeface="Calibri" panose="020F0502020204030204" pitchFamily="34" charset="0"/>
              </a:rPr>
              <a:t>Registro de organizaciones de la sociedad civil</a:t>
            </a:r>
          </a:p>
          <a:p>
            <a:pPr marL="457200" indent="-457200">
              <a:buClr>
                <a:schemeClr val="accent1"/>
              </a:buClr>
              <a:buFont typeface="+mj-lt"/>
              <a:buAutoNum type="arabicPeriod"/>
              <a:defRPr/>
            </a:pPr>
            <a:endParaRPr lang="es-CL" sz="2000" b="0" dirty="0">
              <a:solidFill>
                <a:schemeClr val="tx1">
                  <a:lumMod val="75000"/>
                  <a:lumOff val="25000"/>
                </a:schemeClr>
              </a:solidFill>
              <a:latin typeface="Arial" panose="020B0604020202020204" pitchFamily="34" charset="0"/>
              <a:ea typeface="Calibri" panose="020F0502020204030204" pitchFamily="34" charset="0"/>
            </a:endParaRPr>
          </a:p>
          <a:p>
            <a:pPr marL="457200" indent="-457200">
              <a:buClr>
                <a:schemeClr val="accent1"/>
              </a:buClr>
              <a:buFont typeface="+mj-lt"/>
              <a:buAutoNum type="arabicPeriod"/>
              <a:defRPr/>
            </a:pPr>
            <a:r>
              <a:rPr lang="es-CL" sz="2000" b="0" dirty="0">
                <a:solidFill>
                  <a:schemeClr val="tx1">
                    <a:lumMod val="75000"/>
                    <a:lumOff val="25000"/>
                  </a:schemeClr>
                </a:solidFill>
                <a:latin typeface="Arial" panose="020B0604020202020204" pitchFamily="34" charset="0"/>
                <a:ea typeface="Calibri" panose="020F0502020204030204" pitchFamily="34" charset="0"/>
              </a:rPr>
              <a:t>Seguimiento y propuestas en iniciativas priorizadas (Comisión Jaraquemada)</a:t>
            </a:r>
          </a:p>
          <a:p>
            <a:pPr marL="809625" lvl="3" indent="-358775">
              <a:buClr>
                <a:schemeClr val="accent1"/>
              </a:buClr>
              <a:buFont typeface="Arial" panose="020B0604020202020204" pitchFamily="34" charset="0"/>
              <a:buChar char="•"/>
              <a:defRPr/>
            </a:pPr>
            <a:r>
              <a:rPr lang="es-CL" sz="2000" b="0" dirty="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Clasificación e identificación de IPSFL</a:t>
            </a:r>
          </a:p>
          <a:p>
            <a:pPr marL="809625" lvl="3" indent="-358775">
              <a:buClr>
                <a:schemeClr val="accent1"/>
              </a:buClr>
              <a:buFont typeface="Arial" panose="020B0604020202020204" pitchFamily="34" charset="0"/>
              <a:buChar char="•"/>
              <a:defRPr/>
            </a:pPr>
            <a:r>
              <a:rPr lang="es-CL" sz="2000" b="0" dirty="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Proyecto de Ley de Transferencias a personas e instituciones privadas</a:t>
            </a:r>
          </a:p>
          <a:p>
            <a:pPr marL="809625" lvl="3" indent="-358775">
              <a:buClr>
                <a:schemeClr val="accent1"/>
              </a:buClr>
              <a:buFont typeface="Arial" panose="020B0604020202020204" pitchFamily="34" charset="0"/>
              <a:buChar char="•"/>
              <a:defRPr/>
            </a:pPr>
            <a:r>
              <a:rPr lang="es-CL" sz="2000" b="0" dirty="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Mejora de calidad de la información IPSFL</a:t>
            </a:r>
          </a:p>
          <a:p>
            <a:pPr marL="809625" lvl="3" indent="-358775">
              <a:buClr>
                <a:schemeClr val="accent1"/>
              </a:buClr>
              <a:buFont typeface="Arial" panose="020B0604020202020204" pitchFamily="34" charset="0"/>
              <a:buChar char="•"/>
              <a:defRPr/>
            </a:pPr>
            <a:r>
              <a:rPr lang="es-CL" sz="2000" b="0" dirty="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Obligaciones de Transparencia activa</a:t>
            </a:r>
          </a:p>
          <a:p>
            <a:pPr>
              <a:buClr>
                <a:schemeClr val="accent1"/>
              </a:buClr>
              <a:defRPr/>
            </a:pPr>
            <a:r>
              <a:rPr lang="es-CL" sz="2000" b="0" dirty="0">
                <a:solidFill>
                  <a:schemeClr val="tx1">
                    <a:lumMod val="75000"/>
                    <a:lumOff val="25000"/>
                  </a:schemeClr>
                </a:solidFill>
                <a:latin typeface="Arial" panose="020B0604020202020204" pitchFamily="34" charset="0"/>
                <a:ea typeface="Calibri" panose="020F0502020204030204" pitchFamily="34" charset="0"/>
              </a:rPr>
              <a:t> </a:t>
            </a:r>
          </a:p>
          <a:p>
            <a:pPr>
              <a:defRPr/>
            </a:pPr>
            <a:endParaRPr lang="es-CL" b="0" dirty="0">
              <a:solidFill>
                <a:schemeClr val="tx1">
                  <a:lumMod val="75000"/>
                  <a:lumOff val="25000"/>
                </a:schemeClr>
              </a:solidFill>
              <a:latin typeface="Arial" panose="020B0604020202020204" pitchFamily="34" charset="0"/>
            </a:endParaRPr>
          </a:p>
          <a:p>
            <a:pPr lvl="1">
              <a:defRPr/>
            </a:pPr>
            <a:r>
              <a:rPr lang="es-CL" sz="2000" b="0" dirty="0">
                <a:solidFill>
                  <a:schemeClr val="tx1">
                    <a:lumMod val="75000"/>
                    <a:lumOff val="25000"/>
                  </a:schemeClr>
                </a:solidFill>
                <a:latin typeface="Arial" panose="020B0604020202020204" pitchFamily="34" charset="0"/>
                <a:ea typeface="Calibri" panose="020F0502020204030204" pitchFamily="34" charset="0"/>
                <a:cs typeface="Arial" panose="020B0604020202020204" pitchFamily="34" charset="0"/>
              </a:rPr>
              <a:t>         Estrategia de comunicaciones e incidencia</a:t>
            </a:r>
          </a:p>
        </p:txBody>
      </p:sp>
      <p:pic>
        <p:nvPicPr>
          <p:cNvPr id="3" name="Google Shape;89;p1">
            <a:extLst>
              <a:ext uri="{FF2B5EF4-FFF2-40B4-BE49-F238E27FC236}">
                <a16:creationId xmlns:a16="http://schemas.microsoft.com/office/drawing/2014/main" id="{5AA91EE7-8570-653B-C569-87F45BBA7FAE}"/>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l="38130"/>
          <a:stretch/>
        </p:blipFill>
        <p:spPr>
          <a:xfrm>
            <a:off x="755561" y="5050555"/>
            <a:ext cx="1812215" cy="1087534"/>
          </a:xfrm>
          <a:prstGeom prst="rect">
            <a:avLst/>
          </a:prstGeom>
          <a:noFill/>
          <a:ln>
            <a:noFill/>
          </a:ln>
        </p:spPr>
      </p:pic>
      <p:pic>
        <p:nvPicPr>
          <p:cNvPr id="4" name="Imagen 3">
            <a:extLst>
              <a:ext uri="{FF2B5EF4-FFF2-40B4-BE49-F238E27FC236}">
                <a16:creationId xmlns:a16="http://schemas.microsoft.com/office/drawing/2014/main" id="{AA46F72C-2DF8-DA3C-E4BA-84582C4B9A9E}"/>
              </a:ext>
            </a:extLst>
          </p:cNvPr>
          <p:cNvPicPr>
            <a:picLocks noChangeAspect="1"/>
          </p:cNvPicPr>
          <p:nvPr/>
        </p:nvPicPr>
        <p:blipFill>
          <a:blip r:embed="rId4"/>
          <a:stretch>
            <a:fillRect/>
          </a:stretch>
        </p:blipFill>
        <p:spPr>
          <a:xfrm>
            <a:off x="529670" y="506679"/>
            <a:ext cx="2669727" cy="1211265"/>
          </a:xfrm>
          <a:prstGeom prst="rect">
            <a:avLst/>
          </a:prstGeom>
        </p:spPr>
      </p:pic>
      <p:cxnSp>
        <p:nvCxnSpPr>
          <p:cNvPr id="6" name="Google Shape;103;p2">
            <a:extLst>
              <a:ext uri="{FF2B5EF4-FFF2-40B4-BE49-F238E27FC236}">
                <a16:creationId xmlns:a16="http://schemas.microsoft.com/office/drawing/2014/main" id="{0793E7E1-2235-3A91-9595-8C06FAD3C817}"/>
              </a:ext>
            </a:extLst>
          </p:cNvPr>
          <p:cNvCxnSpPr/>
          <p:nvPr/>
        </p:nvCxnSpPr>
        <p:spPr>
          <a:xfrm>
            <a:off x="3189542" y="0"/>
            <a:ext cx="0" cy="1920240"/>
          </a:xfrm>
          <a:prstGeom prst="straightConnector1">
            <a:avLst/>
          </a:prstGeom>
          <a:noFill/>
          <a:ln w="9525" cap="flat" cmpd="sng">
            <a:solidFill>
              <a:srgbClr val="217DE3"/>
            </a:solidFill>
            <a:prstDash val="solid"/>
            <a:miter lim="800000"/>
            <a:headEnd type="none" w="sm" len="sm"/>
            <a:tailEnd type="none" w="sm" len="sm"/>
          </a:ln>
        </p:spPr>
      </p:cxnSp>
    </p:spTree>
    <p:extLst>
      <p:ext uri="{BB962C8B-B14F-4D97-AF65-F5344CB8AC3E}">
        <p14:creationId xmlns:p14="http://schemas.microsoft.com/office/powerpoint/2010/main" val="2764004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17"/>
          <p:cNvSpPr/>
          <p:nvPr/>
        </p:nvSpPr>
        <p:spPr>
          <a:xfrm rot="16200000">
            <a:off x="2981062" y="-2309804"/>
            <a:ext cx="6219526" cy="11483785"/>
          </a:xfrm>
          <a:prstGeom prst="rect">
            <a:avLst/>
          </a:prstGeom>
          <a:solidFill>
            <a:srgbClr val="217DE2"/>
          </a:solidFill>
          <a:ln w="12700" cap="flat" cmpd="sng">
            <a:solidFill>
              <a:srgbClr val="217DE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cxnSp>
        <p:nvCxnSpPr>
          <p:cNvPr id="121" name="Google Shape;121;p17"/>
          <p:cNvCxnSpPr/>
          <p:nvPr/>
        </p:nvCxnSpPr>
        <p:spPr>
          <a:xfrm>
            <a:off x="1479440" y="4015412"/>
            <a:ext cx="1857677" cy="0"/>
          </a:xfrm>
          <a:prstGeom prst="straightConnector1">
            <a:avLst/>
          </a:prstGeom>
          <a:noFill/>
          <a:ln w="9525" cap="flat" cmpd="sng">
            <a:solidFill>
              <a:srgbClr val="217DE3"/>
            </a:solidFill>
            <a:prstDash val="solid"/>
            <a:miter lim="800000"/>
            <a:headEnd type="none" w="sm" len="sm"/>
            <a:tailEnd type="none" w="sm" len="sm"/>
          </a:ln>
        </p:spPr>
      </p:cxnSp>
      <p:sp>
        <p:nvSpPr>
          <p:cNvPr id="123" name="Google Shape;123;p17"/>
          <p:cNvSpPr txBox="1"/>
          <p:nvPr/>
        </p:nvSpPr>
        <p:spPr>
          <a:xfrm>
            <a:off x="1341141" y="2535481"/>
            <a:ext cx="7304096" cy="1178982"/>
          </a:xfrm>
          <a:prstGeom prst="rect">
            <a:avLst/>
          </a:prstGeom>
          <a:noFill/>
          <a:ln>
            <a:noFill/>
          </a:ln>
        </p:spPr>
        <p:txBody>
          <a:bodyPr spcFirstLastPara="1" wrap="square" lIns="91425" tIns="91425" rIns="91425" bIns="91425" anchor="t" anchorCtr="0">
            <a:noAutofit/>
          </a:bodyPr>
          <a:lstStyle/>
          <a:p>
            <a:pPr>
              <a:buClr>
                <a:schemeClr val="tx1">
                  <a:lumMod val="65000"/>
                  <a:lumOff val="35000"/>
                </a:schemeClr>
              </a:buClr>
            </a:pPr>
            <a:r>
              <a:rPr lang="es-ES" sz="4000" b="1" dirty="0">
                <a:solidFill>
                  <a:schemeClr val="bg1"/>
                </a:solidFill>
              </a:rPr>
              <a:t>Necesidad de actualización del Mapa de las OSC</a:t>
            </a:r>
            <a:endParaRPr lang="es-CL" sz="4000" b="1" dirty="0">
              <a:solidFill>
                <a:schemeClr val="lt1"/>
              </a:solidFill>
            </a:endParaRPr>
          </a:p>
        </p:txBody>
      </p:sp>
      <p:pic>
        <p:nvPicPr>
          <p:cNvPr id="4" name="Imagen 3">
            <a:extLst>
              <a:ext uri="{FF2B5EF4-FFF2-40B4-BE49-F238E27FC236}">
                <a16:creationId xmlns:a16="http://schemas.microsoft.com/office/drawing/2014/main" id="{B8D6F29E-950E-1C16-DD3E-1190DD928D3D}"/>
              </a:ext>
            </a:extLst>
          </p:cNvPr>
          <p:cNvPicPr>
            <a:picLocks noChangeAspect="1"/>
          </p:cNvPicPr>
          <p:nvPr/>
        </p:nvPicPr>
        <p:blipFill>
          <a:blip r:embed="rId3"/>
          <a:stretch>
            <a:fillRect/>
          </a:stretch>
        </p:blipFill>
        <p:spPr>
          <a:xfrm>
            <a:off x="9594937" y="778981"/>
            <a:ext cx="1947797" cy="649922"/>
          </a:xfrm>
          <a:prstGeom prst="rect">
            <a:avLst/>
          </a:prstGeom>
        </p:spPr>
      </p:pic>
    </p:spTree>
    <p:extLst>
      <p:ext uri="{BB962C8B-B14F-4D97-AF65-F5344CB8AC3E}">
        <p14:creationId xmlns:p14="http://schemas.microsoft.com/office/powerpoint/2010/main" val="3143339820"/>
      </p:ext>
    </p:extLst>
  </p:cSld>
  <p:clrMapOvr>
    <a:masterClrMapping/>
  </p:clrMapOvr>
</p:sld>
</file>

<file path=ppt/theme/theme1.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19025</TotalTime>
  <Words>2342</Words>
  <Application>Microsoft Office PowerPoint</Application>
  <PresentationFormat>Panorámica</PresentationFormat>
  <Paragraphs>290</Paragraphs>
  <Slides>28</Slides>
  <Notes>27</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28</vt:i4>
      </vt:variant>
    </vt:vector>
  </HeadingPairs>
  <TitlesOfParts>
    <vt:vector size="37" baseType="lpstr">
      <vt:lpstr>Arial</vt:lpstr>
      <vt:lpstr>Calibri</vt:lpstr>
      <vt:lpstr>Minion Pro</vt:lpstr>
      <vt:lpstr>Nunito Sans</vt:lpstr>
      <vt:lpstr>Roboto</vt:lpstr>
      <vt:lpstr>Roboto Bold</vt:lpstr>
      <vt:lpstr>Times New Roman</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Carmen Vergara</dc:creator>
  <cp:lastModifiedBy>DOMINIQUE</cp:lastModifiedBy>
  <cp:revision>1396</cp:revision>
  <dcterms:created xsi:type="dcterms:W3CDTF">2022-03-04T14:55:13Z</dcterms:created>
  <dcterms:modified xsi:type="dcterms:W3CDTF">2024-08-20T14:03:37Z</dcterms:modified>
</cp:coreProperties>
</file>