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90" r:id="rId4"/>
  </p:sldMasterIdLst>
  <p:notesMasterIdLst>
    <p:notesMasterId r:id="rId17"/>
  </p:notesMasterIdLst>
  <p:sldIdLst>
    <p:sldId id="3402" r:id="rId5"/>
    <p:sldId id="3524" r:id="rId6"/>
    <p:sldId id="3526" r:id="rId7"/>
    <p:sldId id="3527" r:id="rId8"/>
    <p:sldId id="3528" r:id="rId9"/>
    <p:sldId id="3529" r:id="rId10"/>
    <p:sldId id="3530" r:id="rId11"/>
    <p:sldId id="3535" r:id="rId12"/>
    <p:sldId id="3533" r:id="rId13"/>
    <p:sldId id="3540" r:id="rId14"/>
    <p:sldId id="3536" r:id="rId15"/>
    <p:sldId id="3522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ruction" id="{B7DF0E72-1EEF-C044-81B4-9BFF1ACABEF3}">
          <p14:sldIdLst>
            <p14:sldId id="3402"/>
            <p14:sldId id="3524"/>
            <p14:sldId id="3526"/>
            <p14:sldId id="3527"/>
            <p14:sldId id="3528"/>
            <p14:sldId id="3529"/>
            <p14:sldId id="3530"/>
            <p14:sldId id="3535"/>
            <p14:sldId id="3533"/>
            <p14:sldId id="3540"/>
            <p14:sldId id="3536"/>
            <p14:sldId id="3522"/>
          </p14:sldIdLst>
        </p14:section>
        <p14:section name="Master slides" id="{940FD509-09A6-CE4D-A732-528CF8B1B190}">
          <p14:sldIdLst/>
        </p14:section>
        <p14:section name="Design elements" id="{290D0791-BB67-E248-843B-08314915E5C1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94A2B36-E3C3-7DC9-E518-88803962441C}" name="Prathay Chandrakumar (DJSIR)" initials="P(" userId="S::prathay.chandrakumar@ecodev.vic.gov.au::e0fcd9af-9d01-431c-902a-c7867aa4768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F"/>
    <a:srgbClr val="F00674"/>
    <a:srgbClr val="0088C0"/>
    <a:srgbClr val="0076BE"/>
    <a:srgbClr val="004EA8"/>
    <a:srgbClr val="201547"/>
    <a:srgbClr val="0D082F"/>
    <a:srgbClr val="78BE20"/>
    <a:srgbClr val="C6D639"/>
    <a:srgbClr val="5EB3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7" autoAdjust="0"/>
    <p:restoredTop sz="76000" autoAdjust="0"/>
  </p:normalViewPr>
  <p:slideViewPr>
    <p:cSldViewPr snapToGrid="0">
      <p:cViewPr>
        <p:scale>
          <a:sx n="71" d="100"/>
          <a:sy n="71" d="100"/>
        </p:scale>
        <p:origin x="507" y="27"/>
      </p:cViewPr>
      <p:guideLst/>
    </p:cSldViewPr>
  </p:slideViewPr>
  <p:outlineViewPr>
    <p:cViewPr>
      <p:scale>
        <a:sx n="33" d="100"/>
        <a:sy n="33" d="100"/>
      </p:scale>
      <p:origin x="0" y="-2868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67" d="100"/>
          <a:sy n="67" d="100"/>
        </p:scale>
        <p:origin x="2613" y="3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DAB60092-C74F-474F-AAD0-40A7AC1EBB31}" type="datetimeFigureOut">
              <a:rPr lang="en-US" smtClean="0"/>
              <a:pPr/>
              <a:t>8/13/2024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131221A6-539D-E24D-80E5-007BECB4DC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631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s.wikipedia.org/wiki/F%C3%ADsica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s.wikipedia.org/wiki/Qu%C3%ADmica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A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221A6-539D-E24D-80E5-007BECB4DC0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0173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AU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 that concludes what I wanted to cover today, I’m more than happy to take any questions </a:t>
            </a:r>
          </a:p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221A6-539D-E24D-80E5-007BECB4DC0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8107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36361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ＭＳ Ｐゴシック" pitchFamily="-105" charset="-128"/>
                <a:cs typeface="+mn-cs"/>
              </a:rPr>
              <a:t>William Thomson,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ＭＳ Ｐゴシック" pitchFamily="-105" charset="-128"/>
                <a:cs typeface="+mn-cs"/>
              </a:rPr>
              <a:t>tambien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ＭＳ Ｐゴシック" pitchFamily="-105" charset="-128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ＭＳ Ｐゴシック" pitchFamily="-105" charset="-128"/>
                <a:cs typeface="+mn-cs"/>
              </a:rPr>
              <a:t>conocido</a:t>
            </a:r>
            <a:r>
              <a:rPr lang="en-US" sz="1200" b="1" i="0" kern="1200" baseline="0" dirty="0">
                <a:solidFill>
                  <a:schemeClr val="tx1"/>
                </a:solidFill>
                <a:effectLst/>
                <a:latin typeface="+mn-lt"/>
                <a:ea typeface="ＭＳ Ｐゴシック" pitchFamily="-105" charset="-128"/>
                <a:cs typeface="+mn-cs"/>
              </a:rPr>
              <a:t> </a:t>
            </a:r>
            <a:r>
              <a:rPr lang="en-US" sz="1200" b="1" i="0" kern="1200" baseline="0" dirty="0" err="1">
                <a:solidFill>
                  <a:schemeClr val="tx1"/>
                </a:solidFill>
                <a:effectLst/>
                <a:latin typeface="+mn-lt"/>
                <a:ea typeface="ＭＳ Ｐゴシック" pitchFamily="-105" charset="-128"/>
                <a:cs typeface="+mn-cs"/>
              </a:rPr>
              <a:t>como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ＭＳ Ｐゴシック" pitchFamily="-105" charset="-128"/>
                <a:cs typeface="+mn-cs"/>
              </a:rPr>
              <a:t> 1st Baron Kelvin</a:t>
            </a:r>
            <a:endParaRPr lang="en-AU" dirty="0"/>
          </a:p>
          <a:p>
            <a:endParaRPr lang="en-AU" dirty="0"/>
          </a:p>
          <a:p>
            <a:pPr marL="171450" indent="-171450">
              <a:buFontTx/>
              <a:buChar char="-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ＭＳ Ｐゴシック" pitchFamily="-105" charset="-128"/>
                <a:cs typeface="+mn-cs"/>
              </a:rPr>
              <a:t>Lord Kelvin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ＭＳ Ｐゴシック" pitchFamily="-105" charset="-128"/>
                <a:cs typeface="+mn-cs"/>
              </a:rPr>
              <a:t>fue</a:t>
            </a: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ＭＳ Ｐゴシック" pitchFamily="-105" charset="-128"/>
                <a:cs typeface="+mn-cs"/>
              </a:rPr>
              <a:t> un </a:t>
            </a:r>
            <a:r>
              <a:rPr lang="en-US" sz="1200" b="0" i="0" kern="1200" baseline="0" dirty="0" err="1">
                <a:solidFill>
                  <a:schemeClr val="tx1"/>
                </a:solidFill>
                <a:effectLst/>
                <a:latin typeface="+mn-lt"/>
                <a:ea typeface="ＭＳ Ｐゴシック" pitchFamily="-105" charset="-128"/>
                <a:cs typeface="+mn-cs"/>
              </a:rPr>
              <a:t>fisico</a:t>
            </a: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ＭＳ Ｐゴシック" pitchFamily="-105" charset="-128"/>
                <a:cs typeface="+mn-cs"/>
              </a:rPr>
              <a:t> </a:t>
            </a:r>
            <a:r>
              <a:rPr lang="en-US" sz="1200" b="0" i="0" kern="1200" baseline="0" dirty="0" err="1">
                <a:solidFill>
                  <a:schemeClr val="tx1"/>
                </a:solidFill>
                <a:effectLst/>
                <a:latin typeface="+mn-lt"/>
                <a:ea typeface="ＭＳ Ｐゴシック" pitchFamily="-105" charset="-128"/>
                <a:cs typeface="+mn-cs"/>
              </a:rPr>
              <a:t>matematico</a:t>
            </a: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ＭＳ Ｐゴシック" pitchFamily="-105" charset="-128"/>
                <a:cs typeface="+mn-cs"/>
              </a:rPr>
              <a:t>. </a:t>
            </a:r>
          </a:p>
          <a:p>
            <a:pPr marL="171450" indent="-171450">
              <a:buFontTx/>
              <a:buChar char="-"/>
            </a:pP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ＭＳ Ｐゴシック" pitchFamily="-105" charset="-128"/>
                <a:cs typeface="+mn-cs"/>
              </a:rPr>
              <a:t>Aquellos</a:t>
            </a:r>
            <a:r>
              <a:rPr lang="en-AU" sz="1200" b="0" i="0" kern="1200" baseline="0" dirty="0">
                <a:solidFill>
                  <a:schemeClr val="tx1"/>
                </a:solidFill>
                <a:effectLst/>
                <a:latin typeface="+mn-lt"/>
                <a:ea typeface="ＭＳ Ｐゴシック" pitchFamily="-105" charset="-128"/>
                <a:cs typeface="+mn-cs"/>
              </a:rPr>
              <a:t> </a:t>
            </a:r>
            <a:r>
              <a:rPr lang="en-AU" sz="1200" b="0" i="0" kern="1200" baseline="0" dirty="0" err="1">
                <a:solidFill>
                  <a:schemeClr val="tx1"/>
                </a:solidFill>
                <a:effectLst/>
                <a:latin typeface="+mn-lt"/>
                <a:ea typeface="ＭＳ Ｐゴシック" pitchFamily="-105" charset="-128"/>
                <a:cs typeface="+mn-cs"/>
              </a:rPr>
              <a:t>mateos</a:t>
            </a:r>
            <a:r>
              <a:rPr lang="en-AU" sz="1200" b="0" i="0" kern="1200" baseline="0" dirty="0">
                <a:solidFill>
                  <a:schemeClr val="tx1"/>
                </a:solidFill>
                <a:effectLst/>
                <a:latin typeface="+mn-lt"/>
                <a:ea typeface="ＭＳ Ｐゴシック" pitchFamily="-105" charset="-128"/>
                <a:cs typeface="+mn-cs"/>
              </a:rPr>
              <a:t> que </a:t>
            </a:r>
            <a:r>
              <a:rPr lang="en-AU" sz="1200" b="0" i="0" kern="1200" baseline="0" dirty="0" err="1">
                <a:solidFill>
                  <a:schemeClr val="tx1"/>
                </a:solidFill>
                <a:effectLst/>
                <a:latin typeface="+mn-lt"/>
                <a:ea typeface="ＭＳ Ｐゴシック" pitchFamily="-105" charset="-128"/>
                <a:cs typeface="+mn-cs"/>
              </a:rPr>
              <a:t>recuerdan</a:t>
            </a:r>
            <a:r>
              <a:rPr lang="en-AU" sz="1200" b="0" i="0" kern="1200" baseline="0" dirty="0">
                <a:solidFill>
                  <a:schemeClr val="tx1"/>
                </a:solidFill>
                <a:effectLst/>
                <a:latin typeface="+mn-lt"/>
                <a:ea typeface="ＭＳ Ｐゴシック" pitchFamily="-105" charset="-128"/>
                <a:cs typeface="+mn-cs"/>
              </a:rPr>
              <a:t> sus </a:t>
            </a:r>
            <a:r>
              <a:rPr lang="en-AU" sz="1200" b="0" i="0" kern="1200" baseline="0" dirty="0" err="1">
                <a:solidFill>
                  <a:schemeClr val="tx1"/>
                </a:solidFill>
                <a:effectLst/>
                <a:latin typeface="+mn-lt"/>
                <a:ea typeface="ＭＳ Ｐゴシック" pitchFamily="-105" charset="-128"/>
                <a:cs typeface="+mn-cs"/>
              </a:rPr>
              <a:t>clases</a:t>
            </a:r>
            <a:r>
              <a:rPr lang="en-AU" sz="1200" b="0" i="0" kern="1200" baseline="0" dirty="0">
                <a:solidFill>
                  <a:schemeClr val="tx1"/>
                </a:solidFill>
                <a:effectLst/>
                <a:latin typeface="+mn-lt"/>
                <a:ea typeface="ＭＳ Ｐゴシック" pitchFamily="-105" charset="-128"/>
                <a:cs typeface="+mn-cs"/>
              </a:rPr>
              <a:t> de </a:t>
            </a:r>
            <a:r>
              <a:rPr lang="en-AU" sz="1200" b="0" i="0" kern="1200" baseline="0" dirty="0" err="1">
                <a:solidFill>
                  <a:schemeClr val="tx1"/>
                </a:solidFill>
                <a:effectLst/>
                <a:latin typeface="+mn-lt"/>
                <a:ea typeface="ＭＳ Ｐゴシック" pitchFamily="-105" charset="-128"/>
                <a:cs typeface="+mn-cs"/>
              </a:rPr>
              <a:t>fisica</a:t>
            </a:r>
            <a:r>
              <a:rPr lang="en-AU" sz="1200" b="0" i="0" kern="1200" baseline="0" dirty="0">
                <a:solidFill>
                  <a:schemeClr val="tx1"/>
                </a:solidFill>
                <a:effectLst/>
                <a:latin typeface="+mn-lt"/>
                <a:ea typeface="ＭＳ Ｐゴシック" pitchFamily="-105" charset="-128"/>
                <a:cs typeface="+mn-cs"/>
              </a:rPr>
              <a:t> y </a:t>
            </a:r>
            <a:r>
              <a:rPr lang="en-AU" sz="1200" b="0" i="0" kern="1200" baseline="0" dirty="0" err="1">
                <a:solidFill>
                  <a:schemeClr val="tx1"/>
                </a:solidFill>
                <a:effectLst/>
                <a:latin typeface="+mn-lt"/>
                <a:ea typeface="ＭＳ Ｐゴシック" pitchFamily="-105" charset="-128"/>
                <a:cs typeface="+mn-cs"/>
              </a:rPr>
              <a:t>quimica</a:t>
            </a:r>
            <a:r>
              <a:rPr lang="en-AU" sz="1200" b="0" i="0" kern="1200" baseline="0" dirty="0">
                <a:solidFill>
                  <a:schemeClr val="tx1"/>
                </a:solidFill>
                <a:effectLst/>
                <a:latin typeface="+mn-lt"/>
                <a:ea typeface="ＭＳ Ｐゴシック" pitchFamily="-105" charset="-128"/>
                <a:cs typeface="+mn-cs"/>
              </a:rPr>
              <a:t> </a:t>
            </a:r>
            <a:r>
              <a:rPr lang="en-AU" sz="1200" b="0" i="0" kern="1200" baseline="0" dirty="0" err="1">
                <a:solidFill>
                  <a:schemeClr val="tx1"/>
                </a:solidFill>
                <a:effectLst/>
                <a:latin typeface="+mn-lt"/>
                <a:ea typeface="ＭＳ Ｐゴシック" pitchFamily="-105" charset="-128"/>
                <a:cs typeface="+mn-cs"/>
              </a:rPr>
              <a:t>recordaran</a:t>
            </a:r>
            <a:r>
              <a:rPr lang="en-AU" sz="1200" b="0" i="0" kern="1200" baseline="0" dirty="0">
                <a:solidFill>
                  <a:schemeClr val="tx1"/>
                </a:solidFill>
                <a:effectLst/>
                <a:latin typeface="+mn-lt"/>
                <a:ea typeface="ＭＳ Ｐゴシック" pitchFamily="-105" charset="-128"/>
                <a:cs typeface="+mn-cs"/>
              </a:rPr>
              <a:t> </a:t>
            </a:r>
            <a:r>
              <a:rPr lang="en-AU" sz="1200" b="0" i="0" kern="1200" baseline="0" dirty="0" err="1">
                <a:solidFill>
                  <a:schemeClr val="tx1"/>
                </a:solidFill>
                <a:effectLst/>
                <a:latin typeface="+mn-lt"/>
                <a:ea typeface="ＭＳ Ｐゴシック" pitchFamily="-105" charset="-128"/>
                <a:cs typeface="+mn-cs"/>
              </a:rPr>
              <a:t>los</a:t>
            </a:r>
            <a:r>
              <a:rPr lang="en-AU" sz="1200" b="0" i="0" kern="1200" baseline="0" dirty="0">
                <a:solidFill>
                  <a:schemeClr val="tx1"/>
                </a:solidFill>
                <a:effectLst/>
                <a:latin typeface="+mn-lt"/>
                <a:ea typeface="ＭＳ Ｐゴシック" pitchFamily="-105" charset="-128"/>
                <a:cs typeface="+mn-cs"/>
              </a:rPr>
              <a:t> ‘</a:t>
            </a:r>
            <a:r>
              <a:rPr lang="en-AU" sz="1200" b="0" i="0" kern="1200" baseline="0" dirty="0" err="1">
                <a:solidFill>
                  <a:schemeClr val="tx1"/>
                </a:solidFill>
                <a:effectLst/>
                <a:latin typeface="+mn-lt"/>
                <a:ea typeface="ＭＳ Ｐゴシック" pitchFamily="-105" charset="-128"/>
                <a:cs typeface="+mn-cs"/>
              </a:rPr>
              <a:t>grados</a:t>
            </a:r>
            <a:r>
              <a:rPr lang="en-AU" sz="1200" b="0" i="0" kern="1200" baseline="0" dirty="0">
                <a:solidFill>
                  <a:schemeClr val="tx1"/>
                </a:solidFill>
                <a:effectLst/>
                <a:latin typeface="+mn-lt"/>
                <a:ea typeface="ＭＳ Ｐゴシック" pitchFamily="-105" charset="-128"/>
                <a:cs typeface="+mn-cs"/>
              </a:rPr>
              <a:t> kelvin’ sol la </a:t>
            </a:r>
            <a:r>
              <a:rPr lang="en-AU" sz="1200" b="0" i="0" kern="1200" baseline="0" dirty="0" err="1">
                <a:solidFill>
                  <a:schemeClr val="tx1"/>
                </a:solidFill>
                <a:effectLst/>
                <a:latin typeface="+mn-lt"/>
                <a:ea typeface="ＭＳ Ｐゴシック" pitchFamily="-105" charset="-128"/>
                <a:cs typeface="+mn-cs"/>
              </a:rPr>
              <a:t>escala</a:t>
            </a:r>
            <a:r>
              <a:rPr lang="en-AU" sz="1200" b="0" i="0" kern="1200" baseline="0" dirty="0">
                <a:solidFill>
                  <a:schemeClr val="tx1"/>
                </a:solidFill>
                <a:effectLst/>
                <a:latin typeface="+mn-lt"/>
                <a:ea typeface="ＭＳ Ｐゴシック" pitchFamily="-105" charset="-128"/>
                <a:cs typeface="+mn-cs"/>
              </a:rPr>
              <a:t> </a:t>
            </a:r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ＭＳ Ｐゴシック" pitchFamily="-105" charset="-128"/>
                <a:cs typeface="+mn-cs"/>
              </a:rPr>
              <a:t>de temperaturas que se usa en ciencia,</a:t>
            </a:r>
            <a:r>
              <a:rPr lang="es-ES" sz="1200" b="0" i="0" kern="1200" baseline="0" dirty="0">
                <a:solidFill>
                  <a:schemeClr val="tx1"/>
                </a:solidFill>
                <a:effectLst/>
                <a:latin typeface="+mn-lt"/>
                <a:ea typeface="ＭＳ Ｐゴシック" pitchFamily="-105" charset="-128"/>
                <a:cs typeface="+mn-cs"/>
              </a:rPr>
              <a:t> </a:t>
            </a:r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ＭＳ Ｐゴシック" pitchFamily="-105" charset="-128"/>
                <a:cs typeface="+mn-cs"/>
              </a:rPr>
              <a:t>especialmente en trabajos de </a:t>
            </a:r>
            <a:r>
              <a:rPr lang="es-E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ＭＳ Ｐゴシック" pitchFamily="-105" charset="-128"/>
                <a:cs typeface="+mn-cs"/>
                <a:hlinkClick r:id="rId3" tooltip="Física"/>
              </a:rPr>
              <a:t>física</a:t>
            </a:r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ＭＳ Ｐゴシック" pitchFamily="-105" charset="-128"/>
                <a:cs typeface="+mn-cs"/>
              </a:rPr>
              <a:t> o </a:t>
            </a:r>
            <a:r>
              <a:rPr lang="es-E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ＭＳ Ｐゴシック" pitchFamily="-105" charset="-128"/>
                <a:cs typeface="+mn-cs"/>
                <a:hlinkClick r:id="rId4" tooltip="Química"/>
              </a:rPr>
              <a:t>química</a:t>
            </a:r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ＭＳ Ｐゴシック" pitchFamily="-105" charset="-128"/>
                <a:cs typeface="+mn-cs"/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ＭＳ Ｐゴシック" pitchFamily="-105" charset="-128"/>
                <a:cs typeface="+mn-cs"/>
              </a:rPr>
              <a:t>De</a:t>
            </a:r>
            <a:r>
              <a:rPr lang="es-ES" sz="1200" b="0" i="0" kern="1200" baseline="0" dirty="0">
                <a:solidFill>
                  <a:schemeClr val="tx1"/>
                </a:solidFill>
                <a:effectLst/>
                <a:latin typeface="+mn-lt"/>
                <a:ea typeface="ＭＳ Ｐゴシック" pitchFamily="-105" charset="-128"/>
                <a:cs typeface="+mn-cs"/>
              </a:rPr>
              <a:t> acuerdo a la fuente donde buscas, Lord Kelvin puede ser escoses o irlandés. Ambos países se lo pelean o lo rechazan de acuerdo al contexto. </a:t>
            </a:r>
            <a:endParaRPr lang="es-ES" sz="1200" b="0" i="0" kern="1200" dirty="0">
              <a:solidFill>
                <a:schemeClr val="tx1"/>
              </a:solidFill>
              <a:effectLst/>
              <a:latin typeface="+mn-lt"/>
              <a:ea typeface="ＭＳ Ｐゴシック" pitchFamily="-105" charset="-128"/>
              <a:cs typeface="+mn-cs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221A6-539D-E24D-80E5-007BECB4DC0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2298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221A6-539D-E24D-80E5-007BECB4DC0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6242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n-AU" dirty="0"/>
              <a:t>SIMILAR</a:t>
            </a:r>
            <a:r>
              <a:rPr lang="en-AU" baseline="0" dirty="0"/>
              <a:t> A CHILE: </a:t>
            </a:r>
            <a:r>
              <a:rPr lang="en-AU" baseline="0" dirty="0" err="1"/>
              <a:t>Distribucion</a:t>
            </a:r>
            <a:r>
              <a:rPr lang="en-AU" baseline="0" dirty="0"/>
              <a:t> </a:t>
            </a:r>
            <a:r>
              <a:rPr lang="en-AU" baseline="0" dirty="0" err="1"/>
              <a:t>dispareja</a:t>
            </a:r>
            <a:r>
              <a:rPr lang="en-AU" baseline="0" dirty="0"/>
              <a:t> del </a:t>
            </a:r>
            <a:r>
              <a:rPr lang="en-AU" baseline="0" dirty="0" err="1"/>
              <a:t>agua</a:t>
            </a:r>
            <a:r>
              <a:rPr lang="en-AU" baseline="0" dirty="0"/>
              <a:t>, </a:t>
            </a:r>
            <a:r>
              <a:rPr lang="en-AU" baseline="0" dirty="0" err="1"/>
              <a:t>el</a:t>
            </a:r>
            <a:r>
              <a:rPr lang="en-AU" baseline="0" dirty="0"/>
              <a:t> </a:t>
            </a:r>
            <a:r>
              <a:rPr lang="en-AU" baseline="0" dirty="0" err="1"/>
              <a:t>continente</a:t>
            </a:r>
            <a:r>
              <a:rPr lang="en-AU" baseline="0" dirty="0"/>
              <a:t> mas </a:t>
            </a:r>
            <a:r>
              <a:rPr lang="en-AU" baseline="0" dirty="0" err="1"/>
              <a:t>arido</a:t>
            </a:r>
            <a:r>
              <a:rPr lang="en-AU" baseline="0" dirty="0"/>
              <a:t> del </a:t>
            </a:r>
            <a:r>
              <a:rPr lang="en-AU" baseline="0" dirty="0" err="1"/>
              <a:t>mundo</a:t>
            </a:r>
            <a:r>
              <a:rPr lang="en-AU" baseline="0" dirty="0"/>
              <a:t>, El Nino y la Nina, </a:t>
            </a:r>
            <a:r>
              <a:rPr lang="en-AU" baseline="0" dirty="0" err="1"/>
              <a:t>sequias</a:t>
            </a:r>
            <a:r>
              <a:rPr lang="en-AU" baseline="0" dirty="0"/>
              <a:t> </a:t>
            </a:r>
            <a:r>
              <a:rPr lang="en-AU" baseline="0" dirty="0" err="1"/>
              <a:t>prolongadas</a:t>
            </a:r>
            <a:r>
              <a:rPr lang="en-AU" baseline="0" dirty="0"/>
              <a:t>, quebradas </a:t>
            </a:r>
            <a:r>
              <a:rPr lang="en-AU" baseline="0" dirty="0" err="1"/>
              <a:t>por</a:t>
            </a:r>
            <a:r>
              <a:rPr lang="en-AU" baseline="0" dirty="0"/>
              <a:t> </a:t>
            </a:r>
            <a:r>
              <a:rPr lang="en-AU" baseline="0" dirty="0" err="1"/>
              <a:t>diluvios</a:t>
            </a:r>
            <a:r>
              <a:rPr lang="en-AU" baseline="0" dirty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AU" baseline="0" dirty="0"/>
              <a:t>Common Law: Sistema </a:t>
            </a:r>
            <a:r>
              <a:rPr lang="en-AU" baseline="0" dirty="0" err="1"/>
              <a:t>anglosajon</a:t>
            </a:r>
            <a:r>
              <a:rPr lang="en-AU" baseline="0" dirty="0"/>
              <a:t> </a:t>
            </a:r>
            <a:r>
              <a:rPr lang="en-AU" baseline="0" dirty="0" err="1"/>
              <a:t>basado</a:t>
            </a:r>
            <a:r>
              <a:rPr lang="en-AU" baseline="0" dirty="0"/>
              <a:t> </a:t>
            </a:r>
            <a:r>
              <a:rPr lang="en-AU" baseline="0" dirty="0" err="1"/>
              <a:t>en</a:t>
            </a:r>
            <a:r>
              <a:rPr lang="en-AU" baseline="0" dirty="0"/>
              <a:t> </a:t>
            </a:r>
            <a:r>
              <a:rPr lang="en-AU" baseline="0" dirty="0" err="1"/>
              <a:t>casos</a:t>
            </a:r>
            <a:r>
              <a:rPr lang="en-AU" baseline="0" dirty="0"/>
              <a:t> </a:t>
            </a:r>
            <a:r>
              <a:rPr lang="en-AU" baseline="0" dirty="0" err="1"/>
              <a:t>anteriores</a:t>
            </a:r>
            <a:r>
              <a:rPr lang="en-AU" baseline="0" dirty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AU" baseline="0" dirty="0" err="1"/>
              <a:t>Gobiernos</a:t>
            </a:r>
            <a:r>
              <a:rPr lang="en-AU" baseline="0" dirty="0"/>
              <a:t>: </a:t>
            </a:r>
            <a:r>
              <a:rPr lang="en-AU" baseline="0" dirty="0" err="1"/>
              <a:t>Estatales</a:t>
            </a:r>
            <a:r>
              <a:rPr lang="en-AU" baseline="0" dirty="0"/>
              <a:t> (</a:t>
            </a:r>
            <a:r>
              <a:rPr lang="en-AU" baseline="0" dirty="0" err="1"/>
              <a:t>cada</a:t>
            </a:r>
            <a:r>
              <a:rPr lang="en-AU" baseline="0" dirty="0"/>
              <a:t> uno con </a:t>
            </a:r>
            <a:r>
              <a:rPr lang="en-AU" baseline="0" dirty="0" err="1"/>
              <a:t>su</a:t>
            </a:r>
            <a:r>
              <a:rPr lang="en-AU" baseline="0" dirty="0"/>
              <a:t> </a:t>
            </a:r>
            <a:r>
              <a:rPr lang="en-AU" baseline="0" dirty="0" err="1"/>
              <a:t>propios</a:t>
            </a:r>
            <a:r>
              <a:rPr lang="en-AU" baseline="0" dirty="0"/>
              <a:t> </a:t>
            </a:r>
            <a:r>
              <a:rPr lang="en-AU" baseline="0" dirty="0" err="1"/>
              <a:t>codigos</a:t>
            </a:r>
            <a:r>
              <a:rPr lang="en-AU" baseline="0" dirty="0"/>
              <a:t> </a:t>
            </a:r>
            <a:r>
              <a:rPr lang="en-AU" baseline="0" dirty="0" err="1"/>
              <a:t>legales</a:t>
            </a:r>
            <a:r>
              <a:rPr lang="en-AU" baseline="0" dirty="0"/>
              <a:t>) </a:t>
            </a:r>
            <a:r>
              <a:rPr lang="en-AU" baseline="0" dirty="0" err="1"/>
              <a:t>pero</a:t>
            </a:r>
            <a:r>
              <a:rPr lang="en-AU" baseline="0" dirty="0"/>
              <a:t> </a:t>
            </a:r>
            <a:r>
              <a:rPr lang="en-AU" baseline="0" dirty="0" err="1"/>
              <a:t>sujetos</a:t>
            </a:r>
            <a:r>
              <a:rPr lang="en-AU" baseline="0" dirty="0"/>
              <a:t> a </a:t>
            </a:r>
            <a:r>
              <a:rPr lang="en-AU" baseline="0" dirty="0" err="1"/>
              <a:t>los</a:t>
            </a:r>
            <a:r>
              <a:rPr lang="en-AU" baseline="0" dirty="0"/>
              <a:t> </a:t>
            </a:r>
            <a:r>
              <a:rPr lang="en-AU" baseline="0" dirty="0" err="1"/>
              <a:t>codigos</a:t>
            </a:r>
            <a:r>
              <a:rPr lang="en-AU" baseline="0" dirty="0"/>
              <a:t> </a:t>
            </a:r>
            <a:r>
              <a:rPr lang="en-AU" baseline="0" dirty="0" err="1"/>
              <a:t>federales</a:t>
            </a:r>
            <a:r>
              <a:rPr lang="en-AU" baseline="0" dirty="0"/>
              <a:t> </a:t>
            </a:r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221A6-539D-E24D-80E5-007BECB4DC0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4206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CL" baseline="0" noProof="0" dirty="0"/>
              <a:t>Imagen: Cuenca Murray Darling (MDB), 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ＭＳ Ｐゴシック" pitchFamily="-105" charset="-128"/>
                <a:cs typeface="+mn-cs"/>
              </a:rPr>
              <a:t>3,375 km </a:t>
            </a:r>
            <a:r>
              <a:rPr lang="en-AU" sz="1200" b="0" i="0" kern="1200" baseline="0" dirty="0">
                <a:solidFill>
                  <a:schemeClr val="tx1"/>
                </a:solidFill>
                <a:effectLst/>
                <a:latin typeface="+mn-lt"/>
                <a:ea typeface="ＭＳ Ｐゴシック" pitchFamily="-105" charset="-128"/>
                <a:cs typeface="+mn-cs"/>
              </a:rPr>
              <a:t>de largo – </a:t>
            </a:r>
            <a:r>
              <a:rPr lang="en-AU" sz="1200" b="0" i="0" kern="1200" baseline="0" dirty="0" err="1">
                <a:solidFill>
                  <a:schemeClr val="tx1"/>
                </a:solidFill>
                <a:effectLst/>
                <a:latin typeface="+mn-lt"/>
                <a:ea typeface="ＭＳ Ｐゴシック" pitchFamily="-105" charset="-128"/>
                <a:cs typeface="+mn-cs"/>
              </a:rPr>
              <a:t>el</a:t>
            </a:r>
            <a:r>
              <a:rPr lang="en-AU" sz="1200" b="0" i="0" kern="1200" baseline="0" dirty="0">
                <a:solidFill>
                  <a:schemeClr val="tx1"/>
                </a:solidFill>
                <a:effectLst/>
                <a:latin typeface="+mn-lt"/>
                <a:ea typeface="ＭＳ Ｐゴシック" pitchFamily="-105" charset="-128"/>
                <a:cs typeface="+mn-cs"/>
              </a:rPr>
              <a:t> area de Francia y </a:t>
            </a:r>
            <a:r>
              <a:rPr lang="en-AU" sz="1200" b="0" i="0" kern="1200" baseline="0" dirty="0" err="1">
                <a:solidFill>
                  <a:schemeClr val="tx1"/>
                </a:solidFill>
                <a:effectLst/>
                <a:latin typeface="+mn-lt"/>
                <a:ea typeface="ＭＳ Ｐゴシック" pitchFamily="-105" charset="-128"/>
                <a:cs typeface="+mn-cs"/>
              </a:rPr>
              <a:t>España</a:t>
            </a:r>
            <a:r>
              <a:rPr lang="es-CL" baseline="0" noProof="0" dirty="0"/>
              <a:t> combinadas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L" baseline="0" noProof="0" dirty="0"/>
              <a:t>4 estados comparten la Cuenca Murray Darling.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L" baseline="0" noProof="0" dirty="0"/>
              <a:t>Sequias prolongadas, periódicas y cíclicas (El Nino): ya es parte de la cultura.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1200" dirty="0"/>
              <a:t>1900 – 1980 </a:t>
            </a:r>
            <a:r>
              <a:rPr lang="en-AU" sz="1200" dirty="0" err="1"/>
              <a:t>fuerte</a:t>
            </a:r>
            <a:r>
              <a:rPr lang="en-AU" sz="1200" dirty="0"/>
              <a:t> </a:t>
            </a:r>
            <a:r>
              <a:rPr lang="en-AU" sz="1200" dirty="0" err="1"/>
              <a:t>desarrollo</a:t>
            </a:r>
            <a:r>
              <a:rPr lang="en-AU" sz="1200" dirty="0"/>
              <a:t> Agricola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1200" dirty="0" err="1"/>
              <a:t>Inmunizarse</a:t>
            </a:r>
            <a:r>
              <a:rPr lang="en-AU" sz="1200" dirty="0"/>
              <a:t> contra la </a:t>
            </a:r>
            <a:r>
              <a:rPr lang="en-AU" sz="1200" dirty="0" err="1"/>
              <a:t>sequ</a:t>
            </a:r>
            <a:r>
              <a:rPr lang="es-CL" sz="1200" dirty="0"/>
              <a:t>í</a:t>
            </a:r>
            <a:r>
              <a:rPr lang="en-AU" sz="1200" dirty="0"/>
              <a:t>a (</a:t>
            </a:r>
            <a:r>
              <a:rPr lang="en-AU" sz="1200" dirty="0" err="1"/>
              <a:t>represas</a:t>
            </a:r>
            <a:r>
              <a:rPr lang="en-AU" sz="1200" dirty="0"/>
              <a:t>, </a:t>
            </a:r>
            <a:r>
              <a:rPr lang="en-AU" sz="1200" dirty="0" err="1"/>
              <a:t>irrigacion</a:t>
            </a:r>
            <a:r>
              <a:rPr lang="en-AU" sz="1200" dirty="0"/>
              <a:t>, </a:t>
            </a:r>
            <a:r>
              <a:rPr lang="en-AU" sz="1200" dirty="0" err="1"/>
              <a:t>medicion</a:t>
            </a:r>
            <a:r>
              <a:rPr lang="en-AU" sz="1200" dirty="0"/>
              <a:t>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1200" dirty="0" err="1"/>
              <a:t>Sequ</a:t>
            </a:r>
            <a:r>
              <a:rPr lang="es-CL" sz="1200" dirty="0"/>
              <a:t>í</a:t>
            </a:r>
            <a:r>
              <a:rPr lang="en-AU" sz="1200" dirty="0"/>
              <a:t>as → al </a:t>
            </a:r>
            <a:r>
              <a:rPr lang="en-AU" sz="1200" dirty="0" err="1"/>
              <a:t>igual</a:t>
            </a:r>
            <a:r>
              <a:rPr lang="en-AU" sz="1200" dirty="0"/>
              <a:t> que </a:t>
            </a:r>
            <a:r>
              <a:rPr lang="en-AU" sz="1200" dirty="0" err="1"/>
              <a:t>chile</a:t>
            </a:r>
            <a:r>
              <a:rPr lang="en-AU" sz="1200" dirty="0"/>
              <a:t>,</a:t>
            </a:r>
            <a:r>
              <a:rPr lang="en-AU" sz="1200" baseline="0" dirty="0"/>
              <a:t> </a:t>
            </a:r>
            <a:r>
              <a:rPr lang="en-AU" sz="1200" baseline="0" dirty="0" err="1"/>
              <a:t>comienza</a:t>
            </a:r>
            <a:r>
              <a:rPr lang="en-AU" sz="1200" baseline="0" dirty="0"/>
              <a:t> </a:t>
            </a:r>
            <a:r>
              <a:rPr lang="en-AU" sz="1200" dirty="0" err="1"/>
              <a:t>comercializacion</a:t>
            </a:r>
            <a:r>
              <a:rPr lang="en-AU" sz="1200" dirty="0"/>
              <a:t> de </a:t>
            </a:r>
            <a:r>
              <a:rPr lang="en-AU" sz="1200" dirty="0" err="1"/>
              <a:t>derechos</a:t>
            </a:r>
            <a:r>
              <a:rPr lang="en-AU" sz="1200" dirty="0"/>
              <a:t> de </a:t>
            </a:r>
            <a:r>
              <a:rPr lang="en-AU" sz="1200" dirty="0" err="1"/>
              <a:t>agua</a:t>
            </a:r>
            <a:r>
              <a:rPr lang="en-AU" sz="1200" dirty="0"/>
              <a:t> (</a:t>
            </a:r>
            <a:r>
              <a:rPr lang="en-AU" sz="1200" dirty="0" err="1"/>
              <a:t>po</a:t>
            </a:r>
            <a:r>
              <a:rPr lang="en-AU" sz="1200" baseline="0" dirty="0" err="1"/>
              <a:t>r</a:t>
            </a:r>
            <a:r>
              <a:rPr lang="en-AU" sz="1200" baseline="0" dirty="0"/>
              <a:t> </a:t>
            </a:r>
            <a:r>
              <a:rPr lang="en-AU" sz="1200" baseline="0" dirty="0" err="1"/>
              <a:t>ende</a:t>
            </a:r>
            <a:r>
              <a:rPr lang="en-AU" sz="1200" baseline="0" dirty="0"/>
              <a:t> se </a:t>
            </a:r>
            <a:r>
              <a:rPr lang="en-AU" sz="1200" baseline="0" dirty="0" err="1"/>
              <a:t>necesita</a:t>
            </a:r>
            <a:r>
              <a:rPr lang="en-AU" sz="1200" baseline="0" dirty="0"/>
              <a:t> </a:t>
            </a:r>
            <a:r>
              <a:rPr lang="en-AU" sz="1200" baseline="0" dirty="0" err="1"/>
              <a:t>medir</a:t>
            </a:r>
            <a:r>
              <a:rPr lang="en-AU" sz="1200" baseline="0" dirty="0"/>
              <a:t>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1200" baseline="0" dirty="0"/>
              <a:t>A </a:t>
            </a:r>
            <a:r>
              <a:rPr lang="en-AU" sz="1200" baseline="0" dirty="0" err="1"/>
              <a:t>pesar</a:t>
            </a:r>
            <a:r>
              <a:rPr lang="en-AU" sz="1200" baseline="0" dirty="0"/>
              <a:t> de la </a:t>
            </a:r>
            <a:r>
              <a:rPr lang="en-AU" sz="1200" baseline="0" dirty="0" err="1"/>
              <a:t>sofisticacion</a:t>
            </a:r>
            <a:r>
              <a:rPr lang="en-AU" sz="1200" baseline="0" dirty="0"/>
              <a:t> de </a:t>
            </a:r>
            <a:r>
              <a:rPr lang="en-AU" sz="1200" baseline="0" dirty="0" err="1"/>
              <a:t>los</a:t>
            </a:r>
            <a:r>
              <a:rPr lang="en-AU" sz="1200" baseline="0" dirty="0"/>
              <a:t> </a:t>
            </a:r>
            <a:r>
              <a:rPr lang="en-AU" sz="1200" baseline="0" dirty="0" err="1"/>
              <a:t>sistemas</a:t>
            </a:r>
            <a:r>
              <a:rPr lang="en-AU" sz="1200" baseline="0" dirty="0"/>
              <a:t> de </a:t>
            </a:r>
            <a:r>
              <a:rPr lang="en-AU" sz="1200" baseline="0" dirty="0" err="1"/>
              <a:t>informacion</a:t>
            </a:r>
            <a:r>
              <a:rPr lang="en-AU" sz="1200" baseline="0" dirty="0"/>
              <a:t> </a:t>
            </a:r>
            <a:r>
              <a:rPr lang="en-AU" sz="1200" baseline="0" dirty="0" err="1"/>
              <a:t>hidrica</a:t>
            </a:r>
            <a:r>
              <a:rPr lang="en-AU" sz="1200" baseline="0" dirty="0"/>
              <a:t> </a:t>
            </a:r>
            <a:r>
              <a:rPr lang="en-AU" sz="1200" baseline="0" dirty="0" err="1"/>
              <a:t>estos</a:t>
            </a:r>
            <a:r>
              <a:rPr lang="en-AU" sz="1200" baseline="0" dirty="0"/>
              <a:t> no se </a:t>
            </a:r>
            <a:r>
              <a:rPr lang="en-AU" sz="1200" baseline="0" dirty="0" err="1"/>
              <a:t>comunicaban</a:t>
            </a:r>
            <a:r>
              <a:rPr lang="en-AU" sz="1200" baseline="0" dirty="0"/>
              <a:t>. </a:t>
            </a:r>
            <a:endParaRPr lang="en-AU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1200" dirty="0"/>
              <a:t>Y las</a:t>
            </a:r>
            <a:r>
              <a:rPr lang="en-AU" sz="1200" baseline="0" dirty="0"/>
              <a:t> </a:t>
            </a:r>
            <a:r>
              <a:rPr lang="en-AU" sz="1200" baseline="0" dirty="0" err="1"/>
              <a:t>sequ</a:t>
            </a:r>
            <a:r>
              <a:rPr lang="es-CL" sz="1200" dirty="0"/>
              <a:t>í</a:t>
            </a:r>
            <a:r>
              <a:rPr lang="en-AU" sz="1200" dirty="0"/>
              <a:t>as </a:t>
            </a:r>
            <a:r>
              <a:rPr lang="en-AU" sz="1200" dirty="0" err="1"/>
              <a:t>continuan</a:t>
            </a:r>
            <a:r>
              <a:rPr lang="en-AU" sz="1200" dirty="0"/>
              <a:t>, </a:t>
            </a:r>
            <a:r>
              <a:rPr lang="en-AU" sz="1200" dirty="0" err="1"/>
              <a:t>el</a:t>
            </a:r>
            <a:r>
              <a:rPr lang="en-AU" sz="1200" dirty="0"/>
              <a:t> </a:t>
            </a:r>
            <a:r>
              <a:rPr lang="en-AU" sz="1200" dirty="0" err="1"/>
              <a:t>medioambiente</a:t>
            </a:r>
            <a:r>
              <a:rPr lang="en-AU" sz="1200" dirty="0"/>
              <a:t> </a:t>
            </a:r>
            <a:r>
              <a:rPr lang="en-AU" sz="1200" dirty="0" err="1"/>
              <a:t>sufre</a:t>
            </a:r>
            <a:r>
              <a:rPr lang="en-AU" sz="1200" dirty="0"/>
              <a:t>.</a:t>
            </a:r>
            <a:r>
              <a:rPr lang="en-AU" sz="1200" baseline="0" dirty="0"/>
              <a:t> </a:t>
            </a:r>
            <a:r>
              <a:rPr lang="en-AU" sz="1200" baseline="0" dirty="0" err="1"/>
              <a:t>Entramos</a:t>
            </a:r>
            <a:r>
              <a:rPr lang="en-AU" sz="1200" baseline="0" dirty="0"/>
              <a:t> a la SEQUIA DEL MILENIO (1997 – 2007) </a:t>
            </a:r>
            <a:endParaRPr lang="en-AU" sz="1200" dirty="0"/>
          </a:p>
          <a:p>
            <a:pPr marL="171450" indent="-171450">
              <a:buFontTx/>
              <a:buChar char="-"/>
            </a:pPr>
            <a:endParaRPr lang="es-CL" baseline="0" noProof="0" dirty="0"/>
          </a:p>
          <a:p>
            <a:pPr marL="171450" indent="-171450">
              <a:buFontTx/>
              <a:buChar char="-"/>
            </a:pPr>
            <a:endParaRPr lang="es-CL" baseline="0" noProof="0" dirty="0"/>
          </a:p>
          <a:p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221A6-539D-E24D-80E5-007BECB4DC0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4031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100" baseline="0" dirty="0" err="1"/>
              <a:t>Hoja</a:t>
            </a:r>
            <a:r>
              <a:rPr lang="en-AU" sz="1100" baseline="0" dirty="0"/>
              <a:t> de </a:t>
            </a:r>
            <a:r>
              <a:rPr lang="en-AU" sz="1100" baseline="0" dirty="0" err="1"/>
              <a:t>ruta</a:t>
            </a:r>
            <a:r>
              <a:rPr lang="en-AU" sz="1100" baseline="0" dirty="0"/>
              <a:t> para la </a:t>
            </a:r>
            <a:r>
              <a:rPr lang="en-AU" sz="1100" baseline="0" dirty="0" err="1"/>
              <a:t>reforma</a:t>
            </a:r>
            <a:r>
              <a:rPr lang="en-AU" sz="1100" baseline="0" dirty="0"/>
              <a:t> </a:t>
            </a:r>
            <a:r>
              <a:rPr lang="en-AU" sz="1100" baseline="0" dirty="0" err="1"/>
              <a:t>hidrica</a:t>
            </a:r>
            <a:r>
              <a:rPr lang="en-AU" sz="1100" baseline="0" dirty="0"/>
              <a:t> </a:t>
            </a:r>
            <a:r>
              <a:rPr lang="en-AU" sz="1100" baseline="0" dirty="0" err="1"/>
              <a:t>en</a:t>
            </a:r>
            <a:r>
              <a:rPr lang="en-AU" sz="1100" baseline="0" dirty="0"/>
              <a:t> Australia  </a:t>
            </a:r>
          </a:p>
          <a:p>
            <a:pPr marL="0" marR="0" lvl="0" indent="0" algn="l" defTabSz="436361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AU" sz="1100" baseline="0" dirty="0"/>
              <a:t>NWI </a:t>
            </a:r>
            <a:r>
              <a:rPr lang="en-AU" sz="1100" baseline="0" dirty="0" err="1"/>
              <a:t>marca</a:t>
            </a:r>
            <a:r>
              <a:rPr lang="en-AU" sz="1100" baseline="0" dirty="0"/>
              <a:t> un </a:t>
            </a:r>
            <a:r>
              <a:rPr lang="en-AU" sz="1100" baseline="0" dirty="0" err="1"/>
              <a:t>entendimiento</a:t>
            </a:r>
            <a:r>
              <a:rPr lang="en-AU" sz="1100" baseline="0" dirty="0"/>
              <a:t> </a:t>
            </a:r>
            <a:r>
              <a:rPr lang="en-AU" sz="1100" baseline="0" dirty="0" err="1"/>
              <a:t>nacional</a:t>
            </a:r>
            <a:r>
              <a:rPr lang="en-AU" sz="1100" baseline="0" dirty="0"/>
              <a:t> que </a:t>
            </a:r>
            <a:r>
              <a:rPr lang="en-AU" sz="1100" baseline="0" dirty="0" err="1"/>
              <a:t>los</a:t>
            </a:r>
            <a:r>
              <a:rPr lang="en-AU" sz="1100" baseline="0" dirty="0"/>
              <a:t> mercados de </a:t>
            </a:r>
            <a:r>
              <a:rPr lang="en-AU" sz="1100" baseline="0" dirty="0" err="1"/>
              <a:t>agua</a:t>
            </a:r>
            <a:r>
              <a:rPr lang="en-AU" sz="1100" baseline="0" dirty="0"/>
              <a:t> son (para Australia) la </a:t>
            </a:r>
            <a:r>
              <a:rPr lang="en-AU" sz="1100" baseline="0" dirty="0" err="1"/>
              <a:t>manera</a:t>
            </a:r>
            <a:r>
              <a:rPr lang="en-AU" sz="1100" baseline="0" dirty="0"/>
              <a:t> mas </a:t>
            </a:r>
            <a:r>
              <a:rPr lang="en-AU" sz="1100" baseline="0" dirty="0" err="1"/>
              <a:t>eficaz</a:t>
            </a:r>
            <a:r>
              <a:rPr lang="en-AU" sz="1100" baseline="0" dirty="0"/>
              <a:t> de </a:t>
            </a:r>
            <a:r>
              <a:rPr lang="en-AU" sz="1100" baseline="0" dirty="0" err="1"/>
              <a:t>gestionar</a:t>
            </a:r>
            <a:r>
              <a:rPr lang="en-AU" sz="1100" baseline="0" dirty="0"/>
              <a:t> </a:t>
            </a:r>
            <a:r>
              <a:rPr lang="en-AU" sz="1100" baseline="0" dirty="0" err="1"/>
              <a:t>el</a:t>
            </a:r>
            <a:r>
              <a:rPr lang="en-AU" sz="1100" baseline="0" dirty="0"/>
              <a:t> </a:t>
            </a:r>
            <a:r>
              <a:rPr lang="en-AU" sz="1100" baseline="0" dirty="0" err="1"/>
              <a:t>agua</a:t>
            </a:r>
            <a:r>
              <a:rPr lang="en-AU" sz="1100" baseline="0" dirty="0"/>
              <a:t>.</a:t>
            </a:r>
          </a:p>
          <a:p>
            <a:endParaRPr lang="en-AU" sz="1100" baseline="0" dirty="0"/>
          </a:p>
          <a:p>
            <a:r>
              <a:rPr lang="en-AU" sz="1100" baseline="0" dirty="0"/>
              <a:t>PLANES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1100" baseline="0" dirty="0" err="1"/>
              <a:t>Definir</a:t>
            </a:r>
            <a:r>
              <a:rPr lang="en-AU" sz="1100" baseline="0" dirty="0"/>
              <a:t> </a:t>
            </a:r>
            <a:r>
              <a:rPr lang="en-AU" sz="1100" baseline="0" dirty="0" err="1"/>
              <a:t>donde</a:t>
            </a:r>
            <a:r>
              <a:rPr lang="en-AU" sz="1100" baseline="0" dirty="0"/>
              <a:t> </a:t>
            </a:r>
            <a:r>
              <a:rPr lang="en-AU" sz="1100" baseline="0" dirty="0" err="1"/>
              <a:t>queremos</a:t>
            </a:r>
            <a:r>
              <a:rPr lang="en-AU" sz="1100" baseline="0" dirty="0"/>
              <a:t> </a:t>
            </a:r>
            <a:r>
              <a:rPr lang="en-AU" sz="1100" baseline="0" dirty="0" err="1"/>
              <a:t>estar</a:t>
            </a:r>
            <a:r>
              <a:rPr lang="en-AU" sz="1100" baseline="0" dirty="0"/>
              <a:t> </a:t>
            </a:r>
            <a:r>
              <a:rPr lang="en-AU" sz="1100" baseline="0" dirty="0" err="1"/>
              <a:t>en</a:t>
            </a:r>
            <a:r>
              <a:rPr lang="en-AU" sz="1100" baseline="0" dirty="0"/>
              <a:t> 1, 5, 10 y 15 </a:t>
            </a:r>
            <a:r>
              <a:rPr lang="en-AU" sz="1100" baseline="0" dirty="0" err="1"/>
              <a:t>anos</a:t>
            </a:r>
            <a:r>
              <a:rPr lang="en-AU" sz="1100" baseline="0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1100" baseline="0" dirty="0" err="1"/>
              <a:t>Preparar</a:t>
            </a:r>
            <a:r>
              <a:rPr lang="en-AU" sz="1100" baseline="0" dirty="0"/>
              <a:t> planes </a:t>
            </a:r>
            <a:r>
              <a:rPr lang="en-AU" sz="1100" baseline="0" dirty="0" err="1"/>
              <a:t>hidricos</a:t>
            </a:r>
            <a:r>
              <a:rPr lang="en-AU" sz="1100" baseline="0" dirty="0"/>
              <a:t> con provision para </a:t>
            </a:r>
            <a:r>
              <a:rPr lang="en-AU" sz="1100" baseline="0" dirty="0" err="1"/>
              <a:t>el</a:t>
            </a:r>
            <a:r>
              <a:rPr lang="en-AU" sz="1100" baseline="0" dirty="0"/>
              <a:t> medio </a:t>
            </a:r>
            <a:r>
              <a:rPr lang="en-AU" sz="1100" baseline="0" dirty="0" err="1"/>
              <a:t>ambiente</a:t>
            </a:r>
            <a:endParaRPr lang="en-AU" sz="1100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1100" baseline="0" dirty="0"/>
              <a:t>Como </a:t>
            </a:r>
            <a:r>
              <a:rPr lang="en-AU" sz="1100" baseline="0" dirty="0" err="1"/>
              <a:t>enfrentar</a:t>
            </a:r>
            <a:r>
              <a:rPr lang="en-AU" sz="1100" baseline="0" dirty="0"/>
              <a:t> </a:t>
            </a:r>
            <a:r>
              <a:rPr lang="en-AU" sz="1100" baseline="0" dirty="0" err="1"/>
              <a:t>sistemas</a:t>
            </a:r>
            <a:r>
              <a:rPr lang="en-AU" sz="1100" baseline="0" dirty="0"/>
              <a:t> </a:t>
            </a:r>
            <a:r>
              <a:rPr lang="en-AU" sz="1100" baseline="0" dirty="0" err="1"/>
              <a:t>sobre</a:t>
            </a:r>
            <a:r>
              <a:rPr lang="en-AU" sz="1100" baseline="0" dirty="0"/>
              <a:t> </a:t>
            </a:r>
            <a:r>
              <a:rPr lang="en-AU" sz="1100" baseline="0" dirty="0" err="1"/>
              <a:t>asignados</a:t>
            </a:r>
            <a:endParaRPr lang="en-AU" sz="1100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1100" baseline="0" dirty="0"/>
              <a:t>Como </a:t>
            </a:r>
            <a:r>
              <a:rPr lang="en-AU" sz="1100" baseline="0" dirty="0" err="1"/>
              <a:t>enfrentar</a:t>
            </a:r>
            <a:r>
              <a:rPr lang="en-AU" sz="1100" baseline="0" dirty="0"/>
              <a:t> cortes </a:t>
            </a:r>
            <a:r>
              <a:rPr lang="en-AU" sz="1100" baseline="0" dirty="0" err="1"/>
              <a:t>en</a:t>
            </a:r>
            <a:r>
              <a:rPr lang="en-AU" sz="1100" baseline="0" dirty="0"/>
              <a:t> </a:t>
            </a:r>
            <a:r>
              <a:rPr lang="en-AU" sz="1100" baseline="0" dirty="0" err="1"/>
              <a:t>el</a:t>
            </a:r>
            <a:r>
              <a:rPr lang="en-AU" sz="1100" baseline="0" dirty="0"/>
              <a:t> </a:t>
            </a:r>
            <a:r>
              <a:rPr lang="en-AU" sz="1100" baseline="0" dirty="0" err="1"/>
              <a:t>flujo</a:t>
            </a:r>
            <a:r>
              <a:rPr lang="en-AU" sz="1100" baseline="0" dirty="0"/>
              <a:t> del </a:t>
            </a:r>
            <a:r>
              <a:rPr lang="en-AU" sz="1100" baseline="0" dirty="0" err="1"/>
              <a:t>agua</a:t>
            </a:r>
            <a:r>
              <a:rPr lang="en-AU" sz="1100" baseline="0" dirty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1100" baseline="0" dirty="0"/>
              <a:t>Como </a:t>
            </a:r>
            <a:r>
              <a:rPr lang="en-AU" sz="1100" baseline="0" dirty="0" err="1"/>
              <a:t>gestionar</a:t>
            </a:r>
            <a:r>
              <a:rPr lang="en-AU" sz="1100" baseline="0" dirty="0"/>
              <a:t> la </a:t>
            </a:r>
            <a:r>
              <a:rPr lang="en-AU" sz="1100" baseline="0" dirty="0" err="1"/>
              <a:t>demanda</a:t>
            </a:r>
            <a:r>
              <a:rPr lang="en-AU" sz="1100" baseline="0" dirty="0"/>
              <a:t> </a:t>
            </a:r>
            <a:r>
              <a:rPr lang="en-AU" sz="1100" baseline="0" dirty="0" err="1"/>
              <a:t>urbana</a:t>
            </a:r>
            <a:r>
              <a:rPr lang="en-AU" sz="1100" baseline="0" dirty="0"/>
              <a:t> </a:t>
            </a:r>
            <a:endParaRPr lang="en-AU" sz="1100" dirty="0"/>
          </a:p>
          <a:p>
            <a:r>
              <a:rPr lang="en-AU" sz="1100" dirty="0"/>
              <a:t>REGULACION</a:t>
            </a:r>
            <a:r>
              <a:rPr lang="en-AU" sz="1100" baseline="0" dirty="0"/>
              <a:t> </a:t>
            </a:r>
            <a:endParaRPr lang="en-AU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1100" dirty="0" err="1"/>
              <a:t>Aclarar</a:t>
            </a:r>
            <a:r>
              <a:rPr lang="en-AU" sz="1100" dirty="0"/>
              <a:t> </a:t>
            </a:r>
            <a:r>
              <a:rPr lang="en-AU" sz="1100" dirty="0" err="1"/>
              <a:t>marcos</a:t>
            </a:r>
            <a:r>
              <a:rPr lang="en-AU" sz="1100" dirty="0"/>
              <a:t> </a:t>
            </a:r>
            <a:r>
              <a:rPr lang="en-AU" sz="1100" dirty="0" err="1"/>
              <a:t>regulatorios</a:t>
            </a:r>
            <a:r>
              <a:rPr lang="en-AU" sz="1100" dirty="0"/>
              <a:t>,</a:t>
            </a:r>
            <a:r>
              <a:rPr lang="en-AU" sz="1100" baseline="0" dirty="0"/>
              <a:t> </a:t>
            </a:r>
            <a:r>
              <a:rPr lang="en-AU" sz="1100" baseline="0" dirty="0" err="1"/>
              <a:t>recuerden</a:t>
            </a:r>
            <a:r>
              <a:rPr lang="en-AU" sz="1100" baseline="0" dirty="0"/>
              <a:t> que </a:t>
            </a:r>
            <a:r>
              <a:rPr lang="en-AU" sz="1100" baseline="0" dirty="0" err="1"/>
              <a:t>cada</a:t>
            </a:r>
            <a:r>
              <a:rPr lang="en-AU" sz="1100" baseline="0" dirty="0"/>
              <a:t> </a:t>
            </a:r>
            <a:r>
              <a:rPr lang="en-AU" sz="1100" baseline="0" dirty="0" err="1"/>
              <a:t>estado</a:t>
            </a:r>
            <a:r>
              <a:rPr lang="en-AU" sz="1100" baseline="0" dirty="0"/>
              <a:t> </a:t>
            </a:r>
            <a:r>
              <a:rPr lang="en-AU" sz="1100" baseline="0" dirty="0" err="1"/>
              <a:t>tenia</a:t>
            </a:r>
            <a:r>
              <a:rPr lang="en-AU" sz="1100" baseline="0" dirty="0"/>
              <a:t> </a:t>
            </a:r>
            <a:r>
              <a:rPr lang="en-AU" sz="1100" baseline="0" dirty="0" err="1"/>
              <a:t>su</a:t>
            </a:r>
            <a:r>
              <a:rPr lang="en-AU" sz="1100" baseline="0" dirty="0"/>
              <a:t> </a:t>
            </a:r>
            <a:r>
              <a:rPr lang="en-AU" sz="1100" baseline="0" dirty="0" err="1"/>
              <a:t>propio</a:t>
            </a:r>
            <a:r>
              <a:rPr lang="en-AU" sz="1100" baseline="0" dirty="0"/>
              <a:t> </a:t>
            </a:r>
            <a:r>
              <a:rPr lang="en-AU" sz="1100" baseline="0" dirty="0" err="1"/>
              <a:t>codigo</a:t>
            </a:r>
            <a:r>
              <a:rPr lang="en-AU" sz="1100" baseline="0" dirty="0"/>
              <a:t> y </a:t>
            </a:r>
            <a:r>
              <a:rPr lang="en-AU" sz="1100" baseline="0" dirty="0" err="1"/>
              <a:t>autoridades</a:t>
            </a:r>
            <a:r>
              <a:rPr lang="en-AU" sz="1100" baseline="0" dirty="0"/>
              <a:t>.</a:t>
            </a:r>
          </a:p>
          <a:p>
            <a:r>
              <a:rPr lang="en-AU" sz="1100" baseline="0" dirty="0"/>
              <a:t>MERCADOS: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1100" baseline="0" dirty="0" err="1"/>
              <a:t>Crear</a:t>
            </a:r>
            <a:r>
              <a:rPr lang="en-AU" sz="1100" baseline="0" dirty="0"/>
              <a:t> un </a:t>
            </a:r>
            <a:r>
              <a:rPr lang="en-AU" sz="1100" baseline="0" dirty="0" err="1"/>
              <a:t>registro</a:t>
            </a:r>
            <a:r>
              <a:rPr lang="en-AU" sz="1100" baseline="0" dirty="0"/>
              <a:t> claro y accessible de </a:t>
            </a:r>
            <a:r>
              <a:rPr lang="en-AU" sz="1100" baseline="0" dirty="0" err="1"/>
              <a:t>los</a:t>
            </a:r>
            <a:r>
              <a:rPr lang="en-AU" sz="1100" baseline="0" dirty="0"/>
              <a:t> </a:t>
            </a:r>
            <a:r>
              <a:rPr lang="en-AU" sz="1100" baseline="0" dirty="0" err="1"/>
              <a:t>derechos</a:t>
            </a:r>
            <a:r>
              <a:rPr lang="en-AU" sz="1100" baseline="0" dirty="0"/>
              <a:t> de </a:t>
            </a:r>
            <a:r>
              <a:rPr lang="en-AU" sz="1100" baseline="0" dirty="0" err="1"/>
              <a:t>agua</a:t>
            </a:r>
            <a:r>
              <a:rPr lang="en-AU" sz="1100" baseline="0" dirty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1100" dirty="0" err="1"/>
              <a:t>Registro</a:t>
            </a:r>
            <a:r>
              <a:rPr lang="en-AU" sz="1100" baseline="0" dirty="0"/>
              <a:t> de la </a:t>
            </a:r>
            <a:r>
              <a:rPr lang="en-AU" sz="1100" baseline="0" dirty="0" err="1"/>
              <a:t>cantidad</a:t>
            </a:r>
            <a:r>
              <a:rPr lang="en-AU" sz="1100" baseline="0" dirty="0"/>
              <a:t> de </a:t>
            </a:r>
            <a:r>
              <a:rPr lang="en-AU" sz="1100" baseline="0" dirty="0" err="1"/>
              <a:t>agua</a:t>
            </a:r>
            <a:r>
              <a:rPr lang="en-AU" sz="1100" baseline="0" dirty="0"/>
              <a:t> y </a:t>
            </a:r>
            <a:r>
              <a:rPr lang="en-AU" sz="1100" baseline="0" dirty="0" err="1"/>
              <a:t>quienes</a:t>
            </a:r>
            <a:r>
              <a:rPr lang="en-AU" sz="1100" baseline="0" dirty="0"/>
              <a:t> </a:t>
            </a:r>
            <a:r>
              <a:rPr lang="en-AU" sz="1100" baseline="0" dirty="0" err="1"/>
              <a:t>estan</a:t>
            </a:r>
            <a:r>
              <a:rPr lang="en-AU" sz="1100" baseline="0" dirty="0"/>
              <a:t> </a:t>
            </a:r>
            <a:r>
              <a:rPr lang="en-AU" sz="1100" baseline="0" dirty="0" err="1"/>
              <a:t>utilizandolas</a:t>
            </a:r>
            <a:r>
              <a:rPr lang="en-AU" sz="1100" baseline="0" dirty="0"/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1100" baseline="0" dirty="0" err="1"/>
              <a:t>Definir</a:t>
            </a:r>
            <a:r>
              <a:rPr lang="en-AU" sz="1100" baseline="0" dirty="0"/>
              <a:t> que </a:t>
            </a:r>
            <a:r>
              <a:rPr lang="en-AU" sz="1100" baseline="0" dirty="0" err="1"/>
              <a:t>derechos</a:t>
            </a:r>
            <a:r>
              <a:rPr lang="en-AU" sz="1100" baseline="0" dirty="0"/>
              <a:t> son </a:t>
            </a:r>
            <a:r>
              <a:rPr lang="en-AU" sz="1100" baseline="0" dirty="0" err="1"/>
              <a:t>comercializables</a:t>
            </a:r>
            <a:r>
              <a:rPr lang="en-AU" sz="1100" baseline="0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1100" baseline="0" dirty="0" err="1"/>
              <a:t>Acordar</a:t>
            </a:r>
            <a:r>
              <a:rPr lang="en-AU" sz="1100" baseline="0" dirty="0"/>
              <a:t> </a:t>
            </a:r>
            <a:r>
              <a:rPr lang="en-AU" sz="1100" baseline="0" dirty="0" err="1"/>
              <a:t>estandares</a:t>
            </a:r>
            <a:r>
              <a:rPr lang="en-AU" sz="1100" baseline="0" dirty="0"/>
              <a:t> de </a:t>
            </a:r>
            <a:r>
              <a:rPr lang="en-AU" sz="1100" baseline="0" dirty="0" err="1"/>
              <a:t>contabilidad</a:t>
            </a:r>
            <a:r>
              <a:rPr lang="en-AU" sz="1100" baseline="0" dirty="0"/>
              <a:t> </a:t>
            </a:r>
            <a:r>
              <a:rPr lang="en-AU" sz="1100" baseline="0" dirty="0" err="1"/>
              <a:t>hidrica</a:t>
            </a:r>
            <a:r>
              <a:rPr lang="en-AU" sz="1100" baseline="0" dirty="0"/>
              <a:t>. </a:t>
            </a:r>
            <a:r>
              <a:rPr lang="en-AU" sz="1100" baseline="0" dirty="0" err="1"/>
              <a:t>Contabilidad</a:t>
            </a:r>
            <a:r>
              <a:rPr lang="en-AU" sz="1100" baseline="0" dirty="0"/>
              <a:t> </a:t>
            </a:r>
            <a:r>
              <a:rPr lang="en-AU" sz="1100" baseline="0" dirty="0" err="1"/>
              <a:t>fue</a:t>
            </a:r>
            <a:r>
              <a:rPr lang="en-AU" sz="1100" baseline="0" dirty="0"/>
              <a:t> clave para </a:t>
            </a:r>
            <a:r>
              <a:rPr lang="en-AU" sz="1100" baseline="0" dirty="0" err="1"/>
              <a:t>poder</a:t>
            </a:r>
            <a:r>
              <a:rPr lang="en-AU" sz="1100" baseline="0" dirty="0"/>
              <a:t> </a:t>
            </a:r>
            <a:r>
              <a:rPr lang="en-AU" sz="1100" baseline="0" dirty="0" err="1"/>
              <a:t>organizar</a:t>
            </a:r>
            <a:r>
              <a:rPr lang="en-AU" sz="1100" baseline="0" dirty="0"/>
              <a:t> la </a:t>
            </a:r>
            <a:r>
              <a:rPr lang="en-AU" sz="1100" baseline="0" dirty="0" err="1"/>
              <a:t>informacion</a:t>
            </a:r>
            <a:r>
              <a:rPr lang="en-AU" sz="1100" baseline="0" dirty="0"/>
              <a:t>. El Sistema </a:t>
            </a:r>
            <a:r>
              <a:rPr lang="en-AU" sz="1100" baseline="0" dirty="0" err="1"/>
              <a:t>contable</a:t>
            </a:r>
            <a:r>
              <a:rPr lang="en-AU" sz="1100" baseline="0" dirty="0"/>
              <a:t> </a:t>
            </a:r>
            <a:r>
              <a:rPr lang="en-AU" sz="1100" baseline="0" dirty="0" err="1"/>
              <a:t>funciona</a:t>
            </a:r>
            <a:r>
              <a:rPr lang="en-AU" sz="1100" baseline="0" dirty="0"/>
              <a:t> de </a:t>
            </a:r>
            <a:r>
              <a:rPr lang="en-AU" sz="1100" baseline="0" dirty="0" err="1"/>
              <a:t>manera</a:t>
            </a:r>
            <a:r>
              <a:rPr lang="en-AU" sz="1100" baseline="0" dirty="0"/>
              <a:t> </a:t>
            </a:r>
            <a:r>
              <a:rPr lang="en-AU" sz="1100" baseline="0" dirty="0" err="1"/>
              <a:t>muy</a:t>
            </a:r>
            <a:r>
              <a:rPr lang="en-AU" sz="1100" baseline="0" dirty="0"/>
              <a:t> similar a la </a:t>
            </a:r>
            <a:r>
              <a:rPr lang="en-AU" sz="1100" baseline="0" dirty="0" err="1"/>
              <a:t>contabilidad</a:t>
            </a:r>
            <a:r>
              <a:rPr lang="en-AU" sz="1100" baseline="0" dirty="0"/>
              <a:t> </a:t>
            </a:r>
            <a:r>
              <a:rPr lang="en-AU" sz="1100" baseline="0" dirty="0" err="1"/>
              <a:t>finaciera</a:t>
            </a:r>
            <a:r>
              <a:rPr lang="en-AU" sz="1100" baseline="0" dirty="0"/>
              <a:t>. </a:t>
            </a:r>
          </a:p>
          <a:p>
            <a:endParaRPr lang="en-AU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221A6-539D-E24D-80E5-007BECB4DC0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2531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Mas de 200 </a:t>
            </a:r>
            <a:r>
              <a:rPr lang="en-AU" dirty="0" err="1"/>
              <a:t>entidades</a:t>
            </a:r>
            <a:r>
              <a:rPr lang="en-AU" baseline="0" dirty="0"/>
              <a:t> </a:t>
            </a:r>
            <a:r>
              <a:rPr lang="en-AU" baseline="0" dirty="0" err="1"/>
              <a:t>recopilando</a:t>
            </a:r>
            <a:r>
              <a:rPr lang="en-AU" baseline="0" dirty="0"/>
              <a:t> </a:t>
            </a:r>
            <a:r>
              <a:rPr lang="en-AU" baseline="0" dirty="0" err="1"/>
              <a:t>informacion</a:t>
            </a:r>
            <a:r>
              <a:rPr lang="en-AU" baseline="0" dirty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Pero no </a:t>
            </a:r>
            <a:r>
              <a:rPr lang="en-US" dirty="0" err="1"/>
              <a:t>teniamos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linea</a:t>
            </a:r>
            <a:r>
              <a:rPr lang="en-US" dirty="0"/>
              <a:t> base de information confinable. Se</a:t>
            </a:r>
            <a:r>
              <a:rPr lang="en-US" baseline="0" dirty="0"/>
              <a:t> </a:t>
            </a:r>
            <a:r>
              <a:rPr lang="en-US" baseline="0" dirty="0" err="1"/>
              <a:t>utilizaban</a:t>
            </a:r>
            <a:r>
              <a:rPr lang="en-US" baseline="0" dirty="0"/>
              <a:t> </a:t>
            </a:r>
            <a:r>
              <a:rPr lang="en-US" baseline="0" dirty="0" err="1"/>
              <a:t>d</a:t>
            </a:r>
            <a:r>
              <a:rPr lang="en-US" dirty="0" err="1"/>
              <a:t>iferentes</a:t>
            </a:r>
            <a:r>
              <a:rPr lang="en-US" baseline="0" dirty="0"/>
              <a:t> </a:t>
            </a:r>
            <a:r>
              <a:rPr lang="en-US" baseline="0" dirty="0" err="1"/>
              <a:t>parametros</a:t>
            </a:r>
            <a:r>
              <a:rPr lang="en-US" baseline="0" dirty="0"/>
              <a:t> de </a:t>
            </a:r>
            <a:r>
              <a:rPr lang="en-US" baseline="0" dirty="0" err="1"/>
              <a:t>informacion</a:t>
            </a:r>
            <a:r>
              <a:rPr lang="en-US" baseline="0" dirty="0"/>
              <a:t>, </a:t>
            </a:r>
            <a:r>
              <a:rPr lang="en-US" baseline="0" dirty="0" err="1"/>
              <a:t>comunicacion</a:t>
            </a:r>
            <a:r>
              <a:rPr lang="en-US" baseline="0" dirty="0"/>
              <a:t>, etc. 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Entonces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baseline="0" dirty="0"/>
          </a:p>
          <a:p>
            <a:pPr marL="457200" lvl="0" indent="-457200">
              <a:buAutoNum type="alphaUcParenR"/>
            </a:pPr>
            <a:r>
              <a:rPr lang="es-CL" dirty="0"/>
              <a:t>Todos acuerdan desarrollar un </a:t>
            </a:r>
            <a:r>
              <a:rPr lang="es-CL" dirty="0">
                <a:solidFill>
                  <a:schemeClr val="accent2"/>
                </a:solidFill>
              </a:rPr>
              <a:t>Sistema de Contabilidad Hídrica</a:t>
            </a:r>
            <a:r>
              <a:rPr lang="es-CL" dirty="0"/>
              <a:t> consistente (hablar</a:t>
            </a:r>
            <a:r>
              <a:rPr lang="es-CL" baseline="0" dirty="0"/>
              <a:t> el mismo idioma!) </a:t>
            </a:r>
            <a:endParaRPr lang="es-CL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es-CL" dirty="0"/>
              <a:t>Permite estandarizar, comparar y agregar información </a:t>
            </a:r>
            <a:endParaRPr lang="en-AU" dirty="0"/>
          </a:p>
          <a:p>
            <a:pPr marL="0" lvl="0" indent="0">
              <a:buNone/>
            </a:pPr>
            <a:endParaRPr lang="es-CL" dirty="0"/>
          </a:p>
          <a:p>
            <a:pPr marL="0" lvl="0" indent="0">
              <a:buNone/>
            </a:pPr>
            <a:r>
              <a:rPr lang="es-CL" dirty="0">
                <a:solidFill>
                  <a:schemeClr val="accent2"/>
                </a:solidFill>
              </a:rPr>
              <a:t>B)</a:t>
            </a:r>
            <a:r>
              <a:rPr lang="es-CL" dirty="0"/>
              <a:t>    Inversión en ciencia hídrica y data. </a:t>
            </a:r>
            <a:endParaRPr lang="en-AU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es-CL" dirty="0"/>
              <a:t>Data: AUD$80 millones para el </a:t>
            </a:r>
            <a:r>
              <a:rPr lang="es-CL" dirty="0">
                <a:solidFill>
                  <a:schemeClr val="accent2"/>
                </a:solidFill>
              </a:rPr>
              <a:t>Programa de Modernización y Extensión del Sistema de monitoreo hidrológico</a:t>
            </a:r>
            <a:r>
              <a:rPr lang="es-CL" dirty="0"/>
              <a:t>. </a:t>
            </a:r>
            <a:endParaRPr lang="en-AU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es-CL" dirty="0"/>
              <a:t>Ciencia hídrica: Estudios por entidades como el CSIRO para poder utilizar esa data</a:t>
            </a:r>
            <a:endParaRPr lang="en-AU" dirty="0"/>
          </a:p>
          <a:p>
            <a:pPr marL="0" indent="0">
              <a:buFont typeface="Arial" panose="020B0604020202020204" pitchFamily="34" charset="0"/>
              <a:buNone/>
            </a:pPr>
            <a:endParaRPr lang="en-US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baseline="0" dirty="0"/>
              <a:t>2007: El </a:t>
            </a:r>
            <a:r>
              <a:rPr lang="en-AU" baseline="0" dirty="0" err="1"/>
              <a:t>Gobierno</a:t>
            </a:r>
            <a:r>
              <a:rPr lang="en-AU" baseline="0" dirty="0"/>
              <a:t> </a:t>
            </a:r>
            <a:r>
              <a:rPr lang="en-AU" baseline="0" dirty="0" err="1"/>
              <a:t>Australiano</a:t>
            </a:r>
            <a:r>
              <a:rPr lang="en-AU" baseline="0" dirty="0"/>
              <a:t> decide </a:t>
            </a:r>
            <a:r>
              <a:rPr lang="en-AU" baseline="0" dirty="0" err="1"/>
              <a:t>entregarle</a:t>
            </a:r>
            <a:r>
              <a:rPr lang="en-AU" baseline="0" dirty="0"/>
              <a:t> la </a:t>
            </a:r>
            <a:r>
              <a:rPr lang="en-AU" baseline="0" dirty="0" err="1"/>
              <a:t>responsabilidad</a:t>
            </a:r>
            <a:r>
              <a:rPr lang="en-AU" baseline="0" dirty="0"/>
              <a:t> de </a:t>
            </a:r>
            <a:r>
              <a:rPr lang="en-AU" baseline="0" dirty="0" err="1"/>
              <a:t>reportar</a:t>
            </a:r>
            <a:r>
              <a:rPr lang="en-AU" baseline="0" dirty="0"/>
              <a:t> </a:t>
            </a:r>
            <a:r>
              <a:rPr lang="en-AU" baseline="0" dirty="0" err="1"/>
              <a:t>sobre</a:t>
            </a:r>
            <a:r>
              <a:rPr lang="en-AU" baseline="0" dirty="0"/>
              <a:t> </a:t>
            </a:r>
            <a:r>
              <a:rPr lang="en-AU" baseline="0" dirty="0" err="1"/>
              <a:t>el</a:t>
            </a:r>
            <a:r>
              <a:rPr lang="en-AU" baseline="0" dirty="0"/>
              <a:t> </a:t>
            </a:r>
            <a:r>
              <a:rPr lang="en-AU" baseline="0" dirty="0" err="1"/>
              <a:t>agua</a:t>
            </a:r>
            <a:r>
              <a:rPr lang="en-AU" baseline="0" dirty="0"/>
              <a:t> </a:t>
            </a:r>
            <a:r>
              <a:rPr lang="en-AU" baseline="0" dirty="0" err="1"/>
              <a:t>disponilble</a:t>
            </a:r>
            <a:r>
              <a:rPr lang="en-AU" baseline="0" dirty="0"/>
              <a:t> al </a:t>
            </a:r>
            <a:r>
              <a:rPr lang="en-AU" b="1" baseline="0" dirty="0" err="1"/>
              <a:t>Bereau</a:t>
            </a:r>
            <a:r>
              <a:rPr lang="en-AU" b="1" baseline="0" dirty="0"/>
              <a:t> de Meteorology </a:t>
            </a:r>
            <a:r>
              <a:rPr lang="en-AU" baseline="0" dirty="0"/>
              <a:t>(</a:t>
            </a:r>
            <a:r>
              <a:rPr lang="en-AU" baseline="0" dirty="0" err="1"/>
              <a:t>Oficina</a:t>
            </a:r>
            <a:r>
              <a:rPr lang="en-AU" baseline="0" dirty="0"/>
              <a:t> </a:t>
            </a:r>
            <a:r>
              <a:rPr lang="en-AU" baseline="0" dirty="0" err="1"/>
              <a:t>Meteorologica</a:t>
            </a:r>
            <a:r>
              <a:rPr lang="en-AU" baseline="0" dirty="0"/>
              <a:t> de Australia)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baseline="0" dirty="0"/>
              <a:t>AUD$80 </a:t>
            </a:r>
            <a:r>
              <a:rPr lang="en-AU" baseline="0" dirty="0" err="1"/>
              <a:t>millones</a:t>
            </a:r>
            <a:r>
              <a:rPr lang="en-AU" baseline="0" dirty="0"/>
              <a:t> para </a:t>
            </a:r>
            <a:r>
              <a:rPr lang="en-AU" baseline="0" dirty="0" err="1"/>
              <a:t>el</a:t>
            </a:r>
            <a:r>
              <a:rPr lang="en-AU" baseline="0" dirty="0"/>
              <a:t> </a:t>
            </a:r>
            <a:r>
              <a:rPr lang="en-AU" baseline="0" dirty="0" err="1"/>
              <a:t>llamado</a:t>
            </a:r>
            <a:r>
              <a:rPr lang="en-AU" baseline="0" dirty="0"/>
              <a:t> </a:t>
            </a:r>
            <a:r>
              <a:rPr lang="en-AU" baseline="0" dirty="0" err="1"/>
              <a:t>Programa</a:t>
            </a:r>
            <a:r>
              <a:rPr lang="en-AU" baseline="0" dirty="0"/>
              <a:t> de </a:t>
            </a:r>
            <a:r>
              <a:rPr lang="en-AU" baseline="0" dirty="0" err="1"/>
              <a:t>Modernizacion</a:t>
            </a:r>
            <a:r>
              <a:rPr lang="en-AU" baseline="0" dirty="0"/>
              <a:t> y Extension del Sistema de </a:t>
            </a:r>
            <a:r>
              <a:rPr lang="en-AU" baseline="0" dirty="0" err="1"/>
              <a:t>monitoreo</a:t>
            </a:r>
            <a:r>
              <a:rPr lang="en-AU" baseline="0" dirty="0"/>
              <a:t> </a:t>
            </a:r>
            <a:r>
              <a:rPr lang="en-AU" baseline="0" dirty="0" err="1"/>
              <a:t>hidrologico</a:t>
            </a:r>
            <a:r>
              <a:rPr lang="en-AU" baseline="0" dirty="0"/>
              <a:t>.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221A6-539D-E24D-80E5-007BECB4DC0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8944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Se</a:t>
            </a:r>
            <a:r>
              <a:rPr lang="en-AU" baseline="0" dirty="0"/>
              <a:t> </a:t>
            </a:r>
            <a:r>
              <a:rPr lang="en-AU" baseline="0" dirty="0" err="1"/>
              <a:t>acuerda</a:t>
            </a:r>
            <a:r>
              <a:rPr lang="en-AU" baseline="0" dirty="0"/>
              <a:t> </a:t>
            </a:r>
            <a:r>
              <a:rPr lang="en-AU" baseline="0" dirty="0" err="1"/>
              <a:t>utilizar</a:t>
            </a:r>
            <a:r>
              <a:rPr lang="en-AU" baseline="0" dirty="0"/>
              <a:t> </a:t>
            </a:r>
            <a:r>
              <a:rPr lang="en-AU" baseline="0" dirty="0" err="1"/>
              <a:t>numeros</a:t>
            </a:r>
            <a:r>
              <a:rPr lang="en-AU" baseline="0" dirty="0"/>
              <a:t>, la </a:t>
            </a:r>
            <a:r>
              <a:rPr lang="en-AU" baseline="0" dirty="0" err="1"/>
              <a:t>contabilidad</a:t>
            </a:r>
            <a:r>
              <a:rPr lang="en-AU" baseline="0" dirty="0"/>
              <a:t>, para </a:t>
            </a:r>
            <a:r>
              <a:rPr lang="en-AU" baseline="0" dirty="0" err="1"/>
              <a:t>hablar</a:t>
            </a:r>
            <a:r>
              <a:rPr lang="en-AU" baseline="0" dirty="0"/>
              <a:t> </a:t>
            </a:r>
            <a:r>
              <a:rPr lang="en-AU" baseline="0" dirty="0" err="1"/>
              <a:t>el</a:t>
            </a:r>
            <a:r>
              <a:rPr lang="en-AU" baseline="0" dirty="0"/>
              <a:t> </a:t>
            </a:r>
            <a:r>
              <a:rPr lang="en-AU" baseline="0" dirty="0" err="1"/>
              <a:t>mismo</a:t>
            </a:r>
            <a:r>
              <a:rPr lang="en-AU" baseline="0" dirty="0"/>
              <a:t> </a:t>
            </a:r>
            <a:r>
              <a:rPr lang="en-AU" baseline="0" dirty="0" err="1"/>
              <a:t>idioma</a:t>
            </a:r>
            <a:r>
              <a:rPr lang="en-AU" baseline="0" dirty="0"/>
              <a:t>. </a:t>
            </a:r>
          </a:p>
          <a:p>
            <a:endParaRPr lang="en-AU" baseline="0" dirty="0"/>
          </a:p>
          <a:p>
            <a:r>
              <a:rPr lang="en-AU" dirty="0" err="1"/>
              <a:t>Ejemplo</a:t>
            </a:r>
            <a:r>
              <a:rPr lang="en-AU" baseline="0" dirty="0"/>
              <a:t> de un Sistema de </a:t>
            </a:r>
            <a:r>
              <a:rPr lang="en-AU" baseline="0" dirty="0" err="1"/>
              <a:t>rios</a:t>
            </a:r>
            <a:r>
              <a:rPr lang="en-AU" baseline="0" dirty="0"/>
              <a:t> </a:t>
            </a:r>
            <a:r>
              <a:rPr lang="en-AU" baseline="0" dirty="0" err="1"/>
              <a:t>regulado</a:t>
            </a:r>
            <a:r>
              <a:rPr lang="en-AU" baseline="0" dirty="0"/>
              <a:t> (Wallaroo Water System) </a:t>
            </a:r>
          </a:p>
          <a:p>
            <a:endParaRPr lang="en-AU" baseline="0" dirty="0"/>
          </a:p>
          <a:p>
            <a:r>
              <a:rPr lang="en-AU" baseline="0" dirty="0"/>
              <a:t>Un Sistema de </a:t>
            </a:r>
            <a:r>
              <a:rPr lang="en-AU" baseline="0" dirty="0" err="1"/>
              <a:t>contabilidad</a:t>
            </a:r>
            <a:r>
              <a:rPr lang="en-AU" baseline="0" dirty="0"/>
              <a:t> similar al </a:t>
            </a:r>
            <a:r>
              <a:rPr lang="en-AU" baseline="0" dirty="0" err="1"/>
              <a:t>utilizado</a:t>
            </a:r>
            <a:r>
              <a:rPr lang="en-AU" baseline="0" dirty="0"/>
              <a:t> </a:t>
            </a:r>
            <a:r>
              <a:rPr lang="en-AU" baseline="0" dirty="0" err="1"/>
              <a:t>en</a:t>
            </a:r>
            <a:r>
              <a:rPr lang="en-AU" baseline="0" dirty="0"/>
              <a:t> la </a:t>
            </a:r>
            <a:r>
              <a:rPr lang="en-AU" baseline="0" dirty="0" err="1"/>
              <a:t>contabilidad</a:t>
            </a:r>
            <a:r>
              <a:rPr lang="en-AU" baseline="0" dirty="0"/>
              <a:t> </a:t>
            </a:r>
            <a:r>
              <a:rPr lang="en-AU" baseline="0" dirty="0" err="1"/>
              <a:t>financiera</a:t>
            </a:r>
            <a:r>
              <a:rPr lang="en-AU" baseline="0" dirty="0"/>
              <a:t> que </a:t>
            </a:r>
            <a:r>
              <a:rPr lang="en-AU" baseline="0" dirty="0" err="1"/>
              <a:t>conocemos</a:t>
            </a:r>
            <a:r>
              <a:rPr lang="en-AU" baseline="0" dirty="0"/>
              <a:t> </a:t>
            </a:r>
            <a:r>
              <a:rPr lang="en-AU" baseline="0" dirty="0" err="1"/>
              <a:t>todos</a:t>
            </a:r>
            <a:r>
              <a:rPr lang="en-AU" baseline="0" dirty="0"/>
              <a:t>: </a:t>
            </a:r>
            <a:r>
              <a:rPr lang="en-AU" baseline="0" dirty="0" err="1"/>
              <a:t>Declaracion</a:t>
            </a:r>
            <a:r>
              <a:rPr lang="en-AU" baseline="0" dirty="0"/>
              <a:t> de </a:t>
            </a:r>
            <a:r>
              <a:rPr lang="en-AU" baseline="0" dirty="0" err="1"/>
              <a:t>Activos</a:t>
            </a:r>
            <a:r>
              <a:rPr lang="en-AU" baseline="0" dirty="0"/>
              <a:t> y </a:t>
            </a:r>
            <a:r>
              <a:rPr lang="en-AU" baseline="0" dirty="0" err="1"/>
              <a:t>Riesgos</a:t>
            </a:r>
            <a:endParaRPr lang="en-AU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baseline="0" dirty="0" err="1"/>
              <a:t>Declaracion</a:t>
            </a:r>
            <a:r>
              <a:rPr lang="en-AU" baseline="0" dirty="0"/>
              <a:t> de </a:t>
            </a:r>
            <a:r>
              <a:rPr lang="en-AU" baseline="0" dirty="0" err="1"/>
              <a:t>flujos</a:t>
            </a:r>
            <a:r>
              <a:rPr lang="en-AU" baseline="0" dirty="0"/>
              <a:t> </a:t>
            </a:r>
            <a:r>
              <a:rPr lang="en-AU" baseline="0" dirty="0" err="1"/>
              <a:t>hidricos</a:t>
            </a:r>
            <a:r>
              <a:rPr lang="en-AU" baseline="0" dirty="0"/>
              <a:t> </a:t>
            </a:r>
            <a:r>
              <a:rPr lang="en-AU" baseline="0" dirty="0" err="1"/>
              <a:t>en</a:t>
            </a:r>
            <a:r>
              <a:rPr lang="en-AU" baseline="0" dirty="0"/>
              <a:t> </a:t>
            </a:r>
            <a:r>
              <a:rPr lang="en-AU" baseline="0" dirty="0" err="1"/>
              <a:t>el</a:t>
            </a:r>
            <a:r>
              <a:rPr lang="en-AU" baseline="0" dirty="0"/>
              <a:t> Sistema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baseline="0" dirty="0"/>
              <a:t>Y para </a:t>
            </a:r>
            <a:r>
              <a:rPr lang="en-AU" baseline="0" dirty="0" err="1"/>
              <a:t>aquellos</a:t>
            </a:r>
            <a:r>
              <a:rPr lang="en-AU" baseline="0" dirty="0"/>
              <a:t> que no les </a:t>
            </a:r>
            <a:r>
              <a:rPr lang="en-AU" baseline="0" dirty="0" err="1"/>
              <a:t>gustan</a:t>
            </a:r>
            <a:r>
              <a:rPr lang="en-AU" baseline="0" dirty="0"/>
              <a:t> las </a:t>
            </a:r>
            <a:r>
              <a:rPr lang="en-AU" baseline="0" dirty="0" err="1"/>
              <a:t>matematicas</a:t>
            </a:r>
            <a:r>
              <a:rPr lang="en-AU" baseline="0" dirty="0"/>
              <a:t> – la </a:t>
            </a:r>
            <a:r>
              <a:rPr lang="en-AU" baseline="0" dirty="0" err="1"/>
              <a:t>contabilidad</a:t>
            </a:r>
            <a:r>
              <a:rPr lang="en-AU" baseline="0" dirty="0"/>
              <a:t> </a:t>
            </a:r>
            <a:r>
              <a:rPr lang="en-AU" baseline="0" dirty="0" err="1"/>
              <a:t>permite</a:t>
            </a:r>
            <a:r>
              <a:rPr lang="en-AU" baseline="0" dirty="0"/>
              <a:t> </a:t>
            </a:r>
            <a:r>
              <a:rPr lang="en-AU" baseline="0" dirty="0" err="1"/>
              <a:t>hacer</a:t>
            </a:r>
            <a:r>
              <a:rPr lang="en-AU" baseline="0" dirty="0"/>
              <a:t> </a:t>
            </a:r>
            <a:r>
              <a:rPr lang="en-AU" baseline="0" dirty="0" err="1"/>
              <a:t>reportes</a:t>
            </a:r>
            <a:r>
              <a:rPr lang="en-AU" baseline="0" dirty="0"/>
              <a:t> de </a:t>
            </a:r>
            <a:r>
              <a:rPr lang="en-AU" baseline="0" dirty="0" err="1"/>
              <a:t>esta</a:t>
            </a:r>
            <a:r>
              <a:rPr lang="en-AU" baseline="0" dirty="0"/>
              <a:t> </a:t>
            </a:r>
            <a:r>
              <a:rPr lang="en-AU" baseline="0" dirty="0" err="1"/>
              <a:t>informacion</a:t>
            </a:r>
            <a:r>
              <a:rPr lang="en-AU" baseline="0" dirty="0"/>
              <a:t> de </a:t>
            </a:r>
            <a:r>
              <a:rPr lang="en-AU" baseline="0" dirty="0" err="1"/>
              <a:t>manera</a:t>
            </a:r>
            <a:r>
              <a:rPr lang="en-AU" baseline="0" dirty="0"/>
              <a:t> </a:t>
            </a:r>
            <a:r>
              <a:rPr lang="en-AU" baseline="0" dirty="0" err="1"/>
              <a:t>mucho</a:t>
            </a:r>
            <a:r>
              <a:rPr lang="en-AU" baseline="0" dirty="0"/>
              <a:t> mas visual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baseline="0" dirty="0"/>
              <a:t>Se </a:t>
            </a:r>
            <a:r>
              <a:rPr lang="en-AU" baseline="0" dirty="0" err="1"/>
              <a:t>extiende</a:t>
            </a:r>
            <a:r>
              <a:rPr lang="en-AU" baseline="0" dirty="0"/>
              <a:t> a </a:t>
            </a:r>
            <a:r>
              <a:rPr lang="en-AU" baseline="0" dirty="0" err="1"/>
              <a:t>sistemas</a:t>
            </a:r>
            <a:r>
              <a:rPr lang="en-AU" baseline="0" dirty="0"/>
              <a:t> </a:t>
            </a:r>
            <a:r>
              <a:rPr lang="en-AU" baseline="0" dirty="0" err="1"/>
              <a:t>subterraneos</a:t>
            </a:r>
            <a:endParaRPr lang="en-AU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baseline="0" dirty="0"/>
              <a:t>Y </a:t>
            </a:r>
            <a:r>
              <a:rPr lang="en-AU" baseline="0" dirty="0" err="1"/>
              <a:t>permite</a:t>
            </a:r>
            <a:r>
              <a:rPr lang="en-AU" baseline="0" dirty="0"/>
              <a:t> </a:t>
            </a:r>
            <a:r>
              <a:rPr lang="en-AU" baseline="0" dirty="0" err="1"/>
              <a:t>comparar</a:t>
            </a:r>
            <a:r>
              <a:rPr lang="en-AU" baseline="0" dirty="0"/>
              <a:t> </a:t>
            </a:r>
            <a:r>
              <a:rPr lang="en-AU" baseline="0" dirty="0" err="1"/>
              <a:t>quienes</a:t>
            </a:r>
            <a:r>
              <a:rPr lang="en-AU" baseline="0" dirty="0"/>
              <a:t> son </a:t>
            </a:r>
            <a:r>
              <a:rPr lang="en-AU" baseline="0" dirty="0" err="1"/>
              <a:t>los</a:t>
            </a:r>
            <a:r>
              <a:rPr lang="en-AU" baseline="0" dirty="0"/>
              <a:t> </a:t>
            </a:r>
            <a:r>
              <a:rPr lang="en-AU" baseline="0" dirty="0" err="1"/>
              <a:t>usuarios</a:t>
            </a:r>
            <a:r>
              <a:rPr lang="en-AU" baseline="0" dirty="0"/>
              <a:t> y </a:t>
            </a:r>
            <a:r>
              <a:rPr lang="en-AU" baseline="0" dirty="0" err="1"/>
              <a:t>asi</a:t>
            </a:r>
            <a:r>
              <a:rPr lang="en-AU" baseline="0" dirty="0"/>
              <a:t> </a:t>
            </a:r>
            <a:r>
              <a:rPr lang="en-AU" baseline="0" dirty="0" err="1"/>
              <a:t>trabajar</a:t>
            </a:r>
            <a:r>
              <a:rPr lang="en-AU" baseline="0" dirty="0"/>
              <a:t> </a:t>
            </a:r>
            <a:r>
              <a:rPr lang="en-AU" baseline="0" dirty="0" err="1"/>
              <a:t>en</a:t>
            </a:r>
            <a:r>
              <a:rPr lang="en-AU" baseline="0" dirty="0"/>
              <a:t> </a:t>
            </a:r>
            <a:r>
              <a:rPr lang="en-AU" baseline="0" dirty="0" err="1"/>
              <a:t>eficiencia</a:t>
            </a:r>
            <a:endParaRPr lang="en-AU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baseline="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AU" baseline="0" dirty="0"/>
              <a:t>Asi </a:t>
            </a:r>
            <a:r>
              <a:rPr lang="en-AU" baseline="0" dirty="0" err="1"/>
              <a:t>fue</a:t>
            </a:r>
            <a:r>
              <a:rPr lang="en-AU" baseline="0" dirty="0"/>
              <a:t> </a:t>
            </a:r>
            <a:r>
              <a:rPr lang="en-AU" baseline="0" dirty="0" err="1"/>
              <a:t>pensado</a:t>
            </a:r>
            <a:r>
              <a:rPr lang="en-AU" baseline="0" dirty="0"/>
              <a:t> </a:t>
            </a:r>
            <a:r>
              <a:rPr lang="en-AU" baseline="0" dirty="0" err="1"/>
              <a:t>el</a:t>
            </a:r>
            <a:r>
              <a:rPr lang="en-AU" baseline="0" dirty="0"/>
              <a:t> Sistema de </a:t>
            </a:r>
            <a:r>
              <a:rPr lang="en-AU" baseline="0" dirty="0" err="1"/>
              <a:t>contabilidad</a:t>
            </a:r>
            <a:r>
              <a:rPr lang="en-AU" baseline="0" dirty="0"/>
              <a:t>. </a:t>
            </a:r>
            <a:r>
              <a:rPr lang="en-AU" baseline="0" dirty="0" err="1"/>
              <a:t>Ahora</a:t>
            </a:r>
            <a:r>
              <a:rPr lang="en-AU" baseline="0" dirty="0"/>
              <a:t>, </a:t>
            </a:r>
            <a:r>
              <a:rPr lang="en-AU" baseline="0" dirty="0" err="1"/>
              <a:t>fisicamente</a:t>
            </a:r>
            <a:r>
              <a:rPr lang="en-AU" baseline="0" dirty="0"/>
              <a:t> </a:t>
            </a:r>
            <a:r>
              <a:rPr lang="en-AU" baseline="0" dirty="0" err="1"/>
              <a:t>hubo</a:t>
            </a:r>
            <a:r>
              <a:rPr lang="en-AU" baseline="0" dirty="0"/>
              <a:t> que </a:t>
            </a:r>
            <a:r>
              <a:rPr lang="en-AU" baseline="0" dirty="0" err="1"/>
              <a:t>invertir</a:t>
            </a:r>
            <a:r>
              <a:rPr lang="en-AU" baseline="0" dirty="0"/>
              <a:t> </a:t>
            </a:r>
            <a:r>
              <a:rPr lang="en-AU" baseline="0" dirty="0" err="1"/>
              <a:t>bastante</a:t>
            </a:r>
            <a:r>
              <a:rPr lang="en-AU" baseline="0" dirty="0"/>
              <a:t> </a:t>
            </a:r>
            <a:r>
              <a:rPr lang="en-AU" baseline="0" dirty="0" err="1"/>
              <a:t>en</a:t>
            </a:r>
            <a:r>
              <a:rPr lang="en-AU" baseline="0" dirty="0"/>
              <a:t> la </a:t>
            </a:r>
            <a:r>
              <a:rPr lang="en-AU" baseline="0" dirty="0" err="1"/>
              <a:t>tecnologia</a:t>
            </a:r>
            <a:r>
              <a:rPr lang="en-AU" baseline="0" dirty="0"/>
              <a:t> que </a:t>
            </a:r>
            <a:r>
              <a:rPr lang="en-AU" baseline="0" dirty="0" err="1"/>
              <a:t>permite</a:t>
            </a:r>
            <a:r>
              <a:rPr lang="en-AU" baseline="0" dirty="0"/>
              <a:t> </a:t>
            </a:r>
            <a:r>
              <a:rPr lang="en-AU" baseline="0" dirty="0" err="1"/>
              <a:t>recopilar</a:t>
            </a:r>
            <a:r>
              <a:rPr lang="en-AU" baseline="0" dirty="0"/>
              <a:t> </a:t>
            </a:r>
            <a:r>
              <a:rPr lang="en-AU" baseline="0" dirty="0" err="1"/>
              <a:t>esta</a:t>
            </a:r>
            <a:r>
              <a:rPr lang="en-AU" baseline="0" dirty="0"/>
              <a:t> </a:t>
            </a:r>
            <a:r>
              <a:rPr lang="en-AU" baseline="0" dirty="0" err="1"/>
              <a:t>informacion</a:t>
            </a:r>
            <a:r>
              <a:rPr lang="en-AU" baseline="0" dirty="0"/>
              <a:t>.</a:t>
            </a:r>
          </a:p>
          <a:p>
            <a:endParaRPr lang="en-AU" baseline="0" dirty="0"/>
          </a:p>
          <a:p>
            <a:r>
              <a:rPr lang="en-AU" baseline="0" dirty="0"/>
              <a:t>Para mas </a:t>
            </a:r>
            <a:r>
              <a:rPr lang="en-AU" baseline="0" dirty="0" err="1"/>
              <a:t>informacion</a:t>
            </a:r>
            <a:r>
              <a:rPr lang="en-AU" baseline="0" dirty="0"/>
              <a:t>:</a:t>
            </a:r>
          </a:p>
          <a:p>
            <a:r>
              <a:rPr lang="en-AU" dirty="0"/>
              <a:t>http://www.bom.gov.au/water/standards/documents/modrep_awas1_v1.0.pdf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221A6-539D-E24D-80E5-007BECB4DC0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5030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err="1"/>
              <a:t>Entonces</a:t>
            </a:r>
            <a:r>
              <a:rPr lang="en-AU" dirty="0"/>
              <a:t>,</a:t>
            </a:r>
            <a:r>
              <a:rPr lang="en-AU" baseline="0" dirty="0"/>
              <a:t> </a:t>
            </a:r>
            <a:r>
              <a:rPr lang="en-AU" baseline="0" dirty="0" err="1"/>
              <a:t>acordamos</a:t>
            </a:r>
            <a:r>
              <a:rPr lang="en-AU" baseline="0" dirty="0"/>
              <a:t> </a:t>
            </a:r>
            <a:r>
              <a:rPr lang="en-AU" baseline="0" dirty="0" err="1"/>
              <a:t>estandares</a:t>
            </a:r>
            <a:r>
              <a:rPr lang="en-AU" baseline="0" dirty="0"/>
              <a:t> para la </a:t>
            </a:r>
            <a:r>
              <a:rPr lang="en-AU" baseline="0" dirty="0" err="1"/>
              <a:t>informacion</a:t>
            </a:r>
            <a:r>
              <a:rPr lang="en-AU" baseline="0" dirty="0"/>
              <a:t>, </a:t>
            </a:r>
            <a:r>
              <a:rPr lang="en-AU" baseline="0" dirty="0" err="1"/>
              <a:t>invertimos</a:t>
            </a:r>
            <a:r>
              <a:rPr lang="en-AU" baseline="0" dirty="0"/>
              <a:t> </a:t>
            </a:r>
            <a:r>
              <a:rPr lang="en-AU" baseline="0" dirty="0" err="1"/>
              <a:t>en</a:t>
            </a:r>
            <a:r>
              <a:rPr lang="en-AU" baseline="0" dirty="0"/>
              <a:t> </a:t>
            </a:r>
            <a:r>
              <a:rPr lang="en-AU" baseline="0" dirty="0" err="1"/>
              <a:t>sistemas</a:t>
            </a:r>
            <a:r>
              <a:rPr lang="en-AU" baseline="0" dirty="0"/>
              <a:t> de </a:t>
            </a:r>
            <a:r>
              <a:rPr lang="en-AU" baseline="0" dirty="0" err="1"/>
              <a:t>recopilacion</a:t>
            </a:r>
            <a:r>
              <a:rPr lang="en-AU" baseline="0" dirty="0"/>
              <a:t> de </a:t>
            </a:r>
            <a:r>
              <a:rPr lang="en-AU" baseline="0" dirty="0" err="1"/>
              <a:t>informacion</a:t>
            </a:r>
            <a:r>
              <a:rPr lang="en-AU" baseline="0" dirty="0"/>
              <a:t> y </a:t>
            </a:r>
            <a:r>
              <a:rPr lang="en-AU" baseline="0" dirty="0" err="1"/>
              <a:t>obtuvimos</a:t>
            </a:r>
            <a:r>
              <a:rPr lang="en-AU" baseline="0" dirty="0"/>
              <a:t> </a:t>
            </a:r>
            <a:r>
              <a:rPr lang="en-AU" baseline="0" dirty="0" err="1"/>
              <a:t>mucha</a:t>
            </a:r>
            <a:r>
              <a:rPr lang="en-AU" baseline="0" dirty="0"/>
              <a:t> </a:t>
            </a:r>
            <a:r>
              <a:rPr lang="en-AU" baseline="0" dirty="0" err="1"/>
              <a:t>informacion</a:t>
            </a:r>
            <a:r>
              <a:rPr lang="en-AU" baseline="0" dirty="0"/>
              <a:t>. Como la </a:t>
            </a:r>
            <a:r>
              <a:rPr lang="en-AU" baseline="0" dirty="0" err="1"/>
              <a:t>procesabamos</a:t>
            </a:r>
            <a:r>
              <a:rPr lang="en-AU" baseline="0" dirty="0"/>
              <a:t>? </a:t>
            </a:r>
          </a:p>
          <a:p>
            <a:endParaRPr lang="en-AU" dirty="0"/>
          </a:p>
          <a:p>
            <a:r>
              <a:rPr lang="en-AU" dirty="0"/>
              <a:t>Entra </a:t>
            </a:r>
            <a:r>
              <a:rPr lang="en-AU" dirty="0" err="1"/>
              <a:t>el</a:t>
            </a:r>
            <a:r>
              <a:rPr lang="en-AU" baseline="0" dirty="0"/>
              <a:t> Australian Water Resources </a:t>
            </a:r>
            <a:r>
              <a:rPr lang="en-AU" baseline="0" dirty="0" err="1"/>
              <a:t>Informacion</a:t>
            </a:r>
            <a:r>
              <a:rPr lang="en-AU" baseline="0" dirty="0"/>
              <a:t> </a:t>
            </a:r>
            <a:r>
              <a:rPr lang="en-AU" baseline="0" dirty="0" err="1"/>
              <a:t>Sistem</a:t>
            </a:r>
            <a:r>
              <a:rPr lang="en-AU" baseline="0" dirty="0"/>
              <a:t> o Sistema de </a:t>
            </a:r>
            <a:r>
              <a:rPr lang="en-AU" baseline="0" dirty="0" err="1"/>
              <a:t>Informacion</a:t>
            </a:r>
            <a:r>
              <a:rPr lang="en-AU" baseline="0" dirty="0"/>
              <a:t> de </a:t>
            </a:r>
            <a:r>
              <a:rPr lang="en-AU" baseline="0" dirty="0" err="1"/>
              <a:t>Recuros</a:t>
            </a:r>
            <a:r>
              <a:rPr lang="en-AU" baseline="0" dirty="0"/>
              <a:t> </a:t>
            </a:r>
            <a:r>
              <a:rPr lang="en-AU" baseline="0" dirty="0" err="1"/>
              <a:t>Hidricos</a:t>
            </a:r>
            <a:r>
              <a:rPr lang="en-AU" baseline="0" dirty="0"/>
              <a:t> de Australia. </a:t>
            </a:r>
            <a:r>
              <a:rPr lang="en-AU" baseline="0" dirty="0" err="1"/>
              <a:t>Desarrollado</a:t>
            </a:r>
            <a:r>
              <a:rPr lang="en-AU" baseline="0" dirty="0"/>
              <a:t> con CSIRO</a:t>
            </a:r>
          </a:p>
          <a:p>
            <a:endParaRPr lang="en-AU" baseline="0" dirty="0"/>
          </a:p>
          <a:p>
            <a:r>
              <a:rPr lang="en-AU" baseline="0" dirty="0" err="1"/>
              <a:t>Recibe</a:t>
            </a:r>
            <a:r>
              <a:rPr lang="en-AU" baseline="0" dirty="0"/>
              <a:t> </a:t>
            </a:r>
            <a:r>
              <a:rPr lang="en-AU" baseline="0" dirty="0" err="1"/>
              <a:t>informacion</a:t>
            </a:r>
            <a:r>
              <a:rPr lang="en-AU" baseline="0" dirty="0"/>
              <a:t> de mas de 200 </a:t>
            </a:r>
            <a:r>
              <a:rPr lang="en-AU" baseline="0" dirty="0" err="1"/>
              <a:t>organizaciones</a:t>
            </a:r>
            <a:r>
              <a:rPr lang="en-AU" baseline="0" dirty="0"/>
              <a:t>. </a:t>
            </a:r>
            <a:r>
              <a:rPr lang="en-AU" baseline="0" dirty="0" err="1"/>
              <a:t>Guarda</a:t>
            </a:r>
            <a:r>
              <a:rPr lang="en-AU" baseline="0" dirty="0"/>
              <a:t> </a:t>
            </a:r>
            <a:r>
              <a:rPr lang="en-AU" baseline="0" dirty="0" err="1"/>
              <a:t>esta</a:t>
            </a:r>
            <a:r>
              <a:rPr lang="en-AU" baseline="0" dirty="0"/>
              <a:t> info </a:t>
            </a:r>
            <a:r>
              <a:rPr lang="en-AU" baseline="0" dirty="0" err="1"/>
              <a:t>centralmente</a:t>
            </a:r>
            <a:r>
              <a:rPr lang="en-AU" baseline="0" dirty="0"/>
              <a:t>. La </a:t>
            </a:r>
            <a:r>
              <a:rPr lang="en-AU" baseline="0" dirty="0" err="1"/>
              <a:t>revisa</a:t>
            </a:r>
            <a:r>
              <a:rPr lang="en-AU" baseline="0" dirty="0"/>
              <a:t> para </a:t>
            </a:r>
            <a:r>
              <a:rPr lang="en-AU" baseline="0" dirty="0" err="1"/>
              <a:t>asegurar</a:t>
            </a:r>
            <a:r>
              <a:rPr lang="en-AU" baseline="0" dirty="0"/>
              <a:t> </a:t>
            </a:r>
            <a:r>
              <a:rPr lang="en-AU" baseline="0" dirty="0" err="1"/>
              <a:t>su</a:t>
            </a:r>
            <a:r>
              <a:rPr lang="en-AU" baseline="0" dirty="0"/>
              <a:t> </a:t>
            </a:r>
            <a:r>
              <a:rPr lang="en-AU" baseline="0" dirty="0" err="1"/>
              <a:t>calidad</a:t>
            </a:r>
            <a:r>
              <a:rPr lang="en-AU" baseline="0" dirty="0"/>
              <a:t> y </a:t>
            </a:r>
            <a:r>
              <a:rPr lang="en-AU" baseline="0" dirty="0" err="1"/>
              <a:t>estandarizar</a:t>
            </a:r>
            <a:r>
              <a:rPr lang="en-AU" baseline="0" dirty="0"/>
              <a:t> </a:t>
            </a:r>
            <a:r>
              <a:rPr lang="en-AU" baseline="0" dirty="0" err="1"/>
              <a:t>el</a:t>
            </a:r>
            <a:r>
              <a:rPr lang="en-AU" baseline="0" dirty="0"/>
              <a:t> ‘</a:t>
            </a:r>
            <a:r>
              <a:rPr lang="en-AU" baseline="0" dirty="0" err="1"/>
              <a:t>idioma</a:t>
            </a:r>
            <a:r>
              <a:rPr lang="en-AU" baseline="0" dirty="0"/>
              <a:t>’, </a:t>
            </a:r>
            <a:r>
              <a:rPr lang="en-AU" baseline="0" dirty="0" err="1"/>
              <a:t>organiza</a:t>
            </a:r>
            <a:r>
              <a:rPr lang="en-AU" baseline="0" dirty="0"/>
              <a:t> la data </a:t>
            </a:r>
            <a:r>
              <a:rPr lang="en-AU" baseline="0" dirty="0" err="1"/>
              <a:t>dentro</a:t>
            </a:r>
            <a:r>
              <a:rPr lang="en-AU" baseline="0" dirty="0"/>
              <a:t> de un </a:t>
            </a:r>
            <a:r>
              <a:rPr lang="en-AU" baseline="0" dirty="0" err="1"/>
              <a:t>marco</a:t>
            </a:r>
            <a:r>
              <a:rPr lang="en-AU" baseline="0" dirty="0"/>
              <a:t> visual de la tierra Australiana (que les </a:t>
            </a:r>
            <a:r>
              <a:rPr lang="en-AU" baseline="0" dirty="0" err="1"/>
              <a:t>mostrare</a:t>
            </a:r>
            <a:r>
              <a:rPr lang="en-AU" baseline="0" dirty="0"/>
              <a:t> </a:t>
            </a:r>
            <a:r>
              <a:rPr lang="en-AU" baseline="0" dirty="0" err="1"/>
              <a:t>en</a:t>
            </a:r>
            <a:r>
              <a:rPr lang="en-AU" baseline="0" dirty="0"/>
              <a:t> la </a:t>
            </a:r>
            <a:r>
              <a:rPr lang="en-AU" baseline="0" dirty="0" err="1"/>
              <a:t>siguiente</a:t>
            </a:r>
            <a:r>
              <a:rPr lang="en-AU" baseline="0" dirty="0"/>
              <a:t> lamina) y luego </a:t>
            </a:r>
            <a:r>
              <a:rPr lang="en-AU" baseline="0" dirty="0" err="1"/>
              <a:t>analiza</a:t>
            </a:r>
            <a:r>
              <a:rPr lang="en-AU" baseline="0" dirty="0"/>
              <a:t> </a:t>
            </a:r>
            <a:r>
              <a:rPr lang="en-AU" baseline="0" dirty="0" err="1"/>
              <a:t>toda</a:t>
            </a:r>
            <a:r>
              <a:rPr lang="en-AU" baseline="0" dirty="0"/>
              <a:t> </a:t>
            </a:r>
            <a:r>
              <a:rPr lang="en-AU" baseline="0" dirty="0" err="1"/>
              <a:t>esta</a:t>
            </a:r>
            <a:r>
              <a:rPr lang="en-AU" baseline="0" dirty="0"/>
              <a:t> info para: </a:t>
            </a:r>
          </a:p>
          <a:p>
            <a:endParaRPr lang="en-AU" baseline="0" dirty="0"/>
          </a:p>
          <a:p>
            <a:r>
              <a:rPr lang="en-AU" baseline="0" dirty="0" err="1"/>
              <a:t>Compartir</a:t>
            </a:r>
            <a:r>
              <a:rPr lang="en-AU" baseline="0" dirty="0"/>
              <a:t> </a:t>
            </a:r>
            <a:r>
              <a:rPr lang="en-AU" baseline="0" dirty="0" err="1"/>
              <a:t>informacion</a:t>
            </a:r>
            <a:r>
              <a:rPr lang="en-AU" baseline="0" dirty="0"/>
              <a:t> de </a:t>
            </a:r>
            <a:r>
              <a:rPr lang="en-AU" baseline="0" dirty="0" err="1"/>
              <a:t>alta</a:t>
            </a:r>
            <a:r>
              <a:rPr lang="en-AU" baseline="0" dirty="0"/>
              <a:t> </a:t>
            </a:r>
            <a:r>
              <a:rPr lang="en-AU" baseline="0" dirty="0" err="1"/>
              <a:t>calidad</a:t>
            </a:r>
            <a:r>
              <a:rPr lang="en-AU" baseline="0" dirty="0"/>
              <a:t>, </a:t>
            </a:r>
            <a:r>
              <a:rPr lang="en-AU" baseline="0" dirty="0" err="1"/>
              <a:t>reportes</a:t>
            </a:r>
            <a:r>
              <a:rPr lang="en-AU" baseline="0" dirty="0"/>
              <a:t> y </a:t>
            </a:r>
            <a:r>
              <a:rPr lang="en-AU" baseline="0" dirty="0" err="1"/>
              <a:t>pronosticos</a:t>
            </a:r>
            <a:r>
              <a:rPr lang="en-AU" baseline="0" dirty="0"/>
              <a:t>. Lo </a:t>
            </a:r>
            <a:r>
              <a:rPr lang="en-AU" baseline="0" dirty="0" err="1"/>
              <a:t>cual</a:t>
            </a:r>
            <a:r>
              <a:rPr lang="en-AU" baseline="0" dirty="0"/>
              <a:t> </a:t>
            </a:r>
            <a:r>
              <a:rPr lang="en-AU" baseline="0" dirty="0" err="1"/>
              <a:t>significa</a:t>
            </a:r>
            <a:r>
              <a:rPr lang="en-AU" baseline="0" dirty="0"/>
              <a:t> que </a:t>
            </a:r>
            <a:r>
              <a:rPr lang="en-AU" baseline="0" dirty="0" err="1"/>
              <a:t>tenemos</a:t>
            </a:r>
            <a:r>
              <a:rPr lang="en-AU" baseline="0" dirty="0"/>
              <a:t> </a:t>
            </a:r>
            <a:r>
              <a:rPr lang="en-AU" baseline="0" dirty="0" err="1"/>
              <a:t>informacion</a:t>
            </a:r>
            <a:r>
              <a:rPr lang="en-AU" baseline="0" dirty="0"/>
              <a:t> (accurate) </a:t>
            </a:r>
            <a:r>
              <a:rPr lang="en-AU" baseline="0" dirty="0" err="1"/>
              <a:t>detallada</a:t>
            </a:r>
            <a:r>
              <a:rPr lang="en-AU" baseline="0" dirty="0"/>
              <a:t> </a:t>
            </a:r>
            <a:r>
              <a:rPr lang="en-AU" baseline="0" dirty="0" err="1"/>
              <a:t>sobre</a:t>
            </a:r>
            <a:r>
              <a:rPr lang="en-AU" baseline="0" dirty="0"/>
              <a:t> </a:t>
            </a:r>
            <a:r>
              <a:rPr lang="en-AU" baseline="0" dirty="0" err="1"/>
              <a:t>nuestros</a:t>
            </a:r>
            <a:r>
              <a:rPr lang="en-AU" baseline="0" dirty="0"/>
              <a:t> </a:t>
            </a:r>
            <a:r>
              <a:rPr lang="en-AU" baseline="0" dirty="0" err="1"/>
              <a:t>regursos</a:t>
            </a:r>
            <a:r>
              <a:rPr lang="en-AU" baseline="0" dirty="0"/>
              <a:t> </a:t>
            </a:r>
            <a:r>
              <a:rPr lang="en-AU" baseline="0" dirty="0" err="1"/>
              <a:t>hidricos</a:t>
            </a:r>
            <a:r>
              <a:rPr lang="en-AU" baseline="0" dirty="0"/>
              <a:t>, </a:t>
            </a:r>
            <a:r>
              <a:rPr lang="en-AU" baseline="0" dirty="0" err="1"/>
              <a:t>por</a:t>
            </a:r>
            <a:r>
              <a:rPr lang="en-AU" baseline="0" dirty="0"/>
              <a:t> </a:t>
            </a:r>
            <a:r>
              <a:rPr lang="en-AU" baseline="0" dirty="0" err="1"/>
              <a:t>ende</a:t>
            </a:r>
            <a:r>
              <a:rPr lang="en-AU" baseline="0" dirty="0"/>
              <a:t>, la </a:t>
            </a:r>
            <a:r>
              <a:rPr lang="en-AU" baseline="0" dirty="0" err="1"/>
              <a:t>podemos</a:t>
            </a:r>
            <a:r>
              <a:rPr lang="en-AU" baseline="0" dirty="0"/>
              <a:t> </a:t>
            </a:r>
            <a:r>
              <a:rPr lang="en-AU" baseline="0" dirty="0" err="1"/>
              <a:t>gestionar</a:t>
            </a:r>
            <a:r>
              <a:rPr lang="en-AU" baseline="0" dirty="0"/>
              <a:t> </a:t>
            </a:r>
            <a:r>
              <a:rPr lang="en-AU" baseline="0" dirty="0" err="1"/>
              <a:t>mejor</a:t>
            </a:r>
            <a:r>
              <a:rPr lang="en-AU" baseline="0" dirty="0"/>
              <a:t>. </a:t>
            </a:r>
          </a:p>
          <a:p>
            <a:endParaRPr lang="en-AU" baseline="0" dirty="0"/>
          </a:p>
          <a:p>
            <a:r>
              <a:rPr lang="en-AU" baseline="0" dirty="0"/>
              <a:t>Quisiera que </a:t>
            </a:r>
            <a:r>
              <a:rPr lang="en-AU" baseline="0" dirty="0" err="1"/>
              <a:t>nos</a:t>
            </a:r>
            <a:r>
              <a:rPr lang="en-AU" baseline="0" dirty="0"/>
              <a:t> </a:t>
            </a:r>
            <a:r>
              <a:rPr lang="en-AU" baseline="0" dirty="0" err="1"/>
              <a:t>detengamos</a:t>
            </a:r>
            <a:r>
              <a:rPr lang="en-AU" baseline="0" dirty="0"/>
              <a:t> </a:t>
            </a:r>
            <a:r>
              <a:rPr lang="en-AU" baseline="0" dirty="0" err="1"/>
              <a:t>sobre</a:t>
            </a:r>
            <a:r>
              <a:rPr lang="en-AU" baseline="0" dirty="0"/>
              <a:t> un </a:t>
            </a:r>
            <a:r>
              <a:rPr lang="en-AU" baseline="0" dirty="0" err="1"/>
              <a:t>elemento</a:t>
            </a:r>
            <a:r>
              <a:rPr lang="en-AU" baseline="0" dirty="0"/>
              <a:t> de </a:t>
            </a:r>
            <a:r>
              <a:rPr lang="en-AU" baseline="0" dirty="0" err="1"/>
              <a:t>este</a:t>
            </a:r>
            <a:r>
              <a:rPr lang="en-AU" baseline="0" dirty="0"/>
              <a:t> Sistema: </a:t>
            </a:r>
            <a:r>
              <a:rPr lang="en-AU" baseline="0" dirty="0" err="1"/>
              <a:t>el</a:t>
            </a:r>
            <a:r>
              <a:rPr lang="en-AU" baseline="0" dirty="0"/>
              <a:t> Geofabric: que </a:t>
            </a:r>
            <a:r>
              <a:rPr lang="en-AU" baseline="0" dirty="0" err="1"/>
              <a:t>nos</a:t>
            </a:r>
            <a:r>
              <a:rPr lang="en-AU" baseline="0" dirty="0"/>
              <a:t> </a:t>
            </a:r>
            <a:r>
              <a:rPr lang="en-AU" baseline="0" dirty="0" err="1"/>
              <a:t>permite</a:t>
            </a:r>
            <a:r>
              <a:rPr lang="en-AU" baseline="0" dirty="0"/>
              <a:t> </a:t>
            </a:r>
            <a:r>
              <a:rPr lang="en-AU" baseline="0" dirty="0" err="1"/>
              <a:t>organizar</a:t>
            </a:r>
            <a:r>
              <a:rPr lang="en-AU" baseline="0" dirty="0"/>
              <a:t> la data de </a:t>
            </a:r>
            <a:r>
              <a:rPr lang="en-AU" baseline="0" dirty="0" err="1"/>
              <a:t>manera</a:t>
            </a:r>
            <a:r>
              <a:rPr lang="en-AU" baseline="0" dirty="0"/>
              <a:t> </a:t>
            </a:r>
            <a:r>
              <a:rPr lang="en-AU" baseline="0" dirty="0" err="1"/>
              <a:t>geografica</a:t>
            </a:r>
            <a:r>
              <a:rPr lang="en-AU" baseline="0" dirty="0"/>
              <a:t>, lo </a:t>
            </a:r>
            <a:r>
              <a:rPr lang="en-AU" baseline="0" dirty="0" err="1"/>
              <a:t>cual</a:t>
            </a:r>
            <a:r>
              <a:rPr lang="en-AU" baseline="0" dirty="0"/>
              <a:t> es </a:t>
            </a:r>
            <a:r>
              <a:rPr lang="en-AU" baseline="0" dirty="0" err="1"/>
              <a:t>esencial</a:t>
            </a:r>
            <a:r>
              <a:rPr lang="en-AU" baseline="0" dirty="0"/>
              <a:t> para </a:t>
            </a:r>
            <a:r>
              <a:rPr lang="en-AU" baseline="0" dirty="0" err="1"/>
              <a:t>entender</a:t>
            </a:r>
            <a:r>
              <a:rPr lang="en-AU" baseline="0" dirty="0"/>
              <a:t> que </a:t>
            </a:r>
            <a:r>
              <a:rPr lang="en-AU" baseline="0" dirty="0" err="1"/>
              <a:t>esta</a:t>
            </a:r>
            <a:r>
              <a:rPr lang="en-AU" baseline="0" dirty="0"/>
              <a:t> </a:t>
            </a:r>
            <a:r>
              <a:rPr lang="en-AU" baseline="0" dirty="0" err="1"/>
              <a:t>pasando</a:t>
            </a:r>
            <a:r>
              <a:rPr lang="en-AU" baseline="0" dirty="0"/>
              <a:t> con </a:t>
            </a:r>
            <a:r>
              <a:rPr lang="en-AU" baseline="0" dirty="0" err="1"/>
              <a:t>nuestros</a:t>
            </a:r>
            <a:r>
              <a:rPr lang="en-AU" baseline="0" dirty="0"/>
              <a:t> </a:t>
            </a:r>
            <a:r>
              <a:rPr lang="en-AU" baseline="0" dirty="0" err="1"/>
              <a:t>recursos</a:t>
            </a:r>
            <a:r>
              <a:rPr lang="en-AU" baseline="0" dirty="0"/>
              <a:t> </a:t>
            </a:r>
            <a:r>
              <a:rPr lang="en-AU" baseline="0" dirty="0" err="1"/>
              <a:t>hidricos</a:t>
            </a:r>
            <a:r>
              <a:rPr lang="en-AU" baseline="0" dirty="0"/>
              <a:t>. </a:t>
            </a:r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221A6-539D-E24D-80E5-007BECB4DC0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037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C0E069-E7F0-6111-E8E4-178C7D9332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311A5AF1-FE76-994B-9196-26845DF678E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64000" y="1449388"/>
            <a:ext cx="6122504" cy="1079500"/>
          </a:xfrm>
        </p:spPr>
        <p:txBody>
          <a:bodyPr anchor="ctr">
            <a:noAutofit/>
          </a:bodyPr>
          <a:lstStyle>
            <a:lvl1pPr algn="l"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Master Title Slide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B1A7824-9C37-1E45-B919-CE811A6725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4000" y="2719200"/>
            <a:ext cx="6122505" cy="2337683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6F3F427-1D45-EA4C-A6B4-1FBC9F8F489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4000" y="5760000"/>
            <a:ext cx="1812857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35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(Teal Shar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83BC7B6-1CC4-9E47-A440-BA84B5EDC6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B0033C6-C267-EF4B-8A31-2CDCB49B67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4000" y="2160000"/>
            <a:ext cx="10426300" cy="3285871"/>
          </a:xfrm>
        </p:spPr>
        <p:txBody>
          <a:bodyPr spcCol="36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2B68398-04E7-D249-8CA3-824DF2AC1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8EA1-A2B3-734E-8FE4-2A14DB32A8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8303D0-0FDF-C34C-88F1-9495B9F64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Text Slide (Teal Shard)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5427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(Blue Shar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7887C3D-18ED-964F-BE95-7701F06879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200" y="-675"/>
            <a:ext cx="12193200" cy="6858675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4A9A1DA-7750-0641-9795-BF5CC11955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999" y="2160000"/>
            <a:ext cx="5051025" cy="32858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0CC858C-67B7-D140-9CED-B37724D2C5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4000" y="824925"/>
            <a:ext cx="5051025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Text Slide (Blue Shard)</a:t>
            </a:r>
            <a:endParaRPr lang="en-AU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7C91692-9DE0-6F46-B7A6-75EA364D3CE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76975" y="1449388"/>
            <a:ext cx="5013325" cy="2659062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0341A621-1155-3A41-BD0D-C53B9AD54D3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F38EA1-A2B3-734E-8FE4-2A14DB32A8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Content Placeholder 23">
            <a:extLst>
              <a:ext uri="{FF2B5EF4-FFF2-40B4-BE49-F238E27FC236}">
                <a16:creationId xmlns:a16="http://schemas.microsoft.com/office/drawing/2014/main" id="{680821D7-F645-7240-855F-C08E3428B69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76975" y="4533900"/>
            <a:ext cx="5013325" cy="129063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5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(Chartreuse Shar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06D7AA9-9218-E045-924A-36D1390EE1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200" y="-675"/>
            <a:ext cx="12193200" cy="6858675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0E9BE8E-9078-0D45-B3CB-4AF2270BCE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999" y="2160000"/>
            <a:ext cx="5051025" cy="32858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B01F872-BBD8-A54E-B68F-C56E9D1BB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4000" y="824925"/>
            <a:ext cx="5051025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Text Slide (Chartreuse Shard)</a:t>
            </a:r>
            <a:endParaRPr lang="en-AU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9BB238B-4481-B548-8E23-ED82716384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635101" y="1019161"/>
            <a:ext cx="6556899" cy="4825048"/>
          </a:xfrm>
          <a:custGeom>
            <a:avLst/>
            <a:gdLst>
              <a:gd name="connsiteX0" fmla="*/ 2267502 w 6556899"/>
              <a:gd name="connsiteY0" fmla="*/ 0 h 4825048"/>
              <a:gd name="connsiteX1" fmla="*/ 2313512 w 6556899"/>
              <a:gd name="connsiteY1" fmla="*/ 0 h 4825048"/>
              <a:gd name="connsiteX2" fmla="*/ 3314092 w 6556899"/>
              <a:gd name="connsiteY2" fmla="*/ 0 h 4825048"/>
              <a:gd name="connsiteX3" fmla="*/ 6556899 w 6556899"/>
              <a:gd name="connsiteY3" fmla="*/ 0 h 4825048"/>
              <a:gd name="connsiteX4" fmla="*/ 6556899 w 6556899"/>
              <a:gd name="connsiteY4" fmla="*/ 4825048 h 4825048"/>
              <a:gd name="connsiteX5" fmla="*/ 2965229 w 6556899"/>
              <a:gd name="connsiteY5" fmla="*/ 4825048 h 4825048"/>
              <a:gd name="connsiteX6" fmla="*/ 2313512 w 6556899"/>
              <a:gd name="connsiteY6" fmla="*/ 4825048 h 4825048"/>
              <a:gd name="connsiteX7" fmla="*/ 2313512 w 6556899"/>
              <a:gd name="connsiteY7" fmla="*/ 4823301 h 4825048"/>
              <a:gd name="connsiteX8" fmla="*/ 0 w 6556899"/>
              <a:gd name="connsiteY8" fmla="*/ 4817096 h 482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556899" h="4825048">
                <a:moveTo>
                  <a:pt x="2267502" y="0"/>
                </a:moveTo>
                <a:lnTo>
                  <a:pt x="2313512" y="0"/>
                </a:lnTo>
                <a:lnTo>
                  <a:pt x="3314092" y="0"/>
                </a:lnTo>
                <a:lnTo>
                  <a:pt x="6556899" y="0"/>
                </a:lnTo>
                <a:lnTo>
                  <a:pt x="6556899" y="4825048"/>
                </a:lnTo>
                <a:lnTo>
                  <a:pt x="2965229" y="4825048"/>
                </a:lnTo>
                <a:lnTo>
                  <a:pt x="2313512" y="4825048"/>
                </a:lnTo>
                <a:lnTo>
                  <a:pt x="2313512" y="4823301"/>
                </a:lnTo>
                <a:lnTo>
                  <a:pt x="0" y="4817096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96155ED-B8B4-5A4F-9D75-3EB8D61B2B2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F38EA1-A2B3-734E-8FE4-2A14DB32A8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8A78B5-4E00-1844-9671-5E9CA6492AD5}"/>
              </a:ext>
            </a:extLst>
          </p:cNvPr>
          <p:cNvSpPr txBox="1"/>
          <p:nvPr userDrawn="1"/>
        </p:nvSpPr>
        <p:spPr>
          <a:xfrm>
            <a:off x="8079698" y="-1064302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95754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ernate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4969F3-0432-EB79-196B-D6328FDA5F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" y="0"/>
            <a:ext cx="12190476" cy="6858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8AFDE26D-2254-CB41-B959-5EBE585B43F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67796" y="2331420"/>
            <a:ext cx="6122504" cy="1079500"/>
          </a:xfrm>
        </p:spPr>
        <p:txBody>
          <a:bodyPr anchor="ctr">
            <a:noAutofit/>
          </a:bodyPr>
          <a:lstStyle>
            <a:lvl1pPr algn="r"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Alternate Title Slide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C038090E-80CB-674C-BFE5-17C31335E5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67795" y="3601232"/>
            <a:ext cx="6122505" cy="2337683"/>
          </a:xfrm>
        </p:spPr>
        <p:txBody>
          <a:bodyPr>
            <a:noAutofit/>
          </a:bodyPr>
          <a:lstStyle>
            <a:lvl1pPr marL="0" indent="0" algn="r">
              <a:buNone/>
              <a:defRPr sz="1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48DF1A46-8906-8147-AC60-1EB4A4E538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77443" y="5760000"/>
            <a:ext cx="1812857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584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E6F1B9E1-B64F-AB47-929A-A681A65427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713783"/>
            <a:ext cx="12192000" cy="39624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9DD8399-8422-AD44-BE7A-56497DD0626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EF572701-7D31-C545-8D14-60EBB663C49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60425" y="168772"/>
            <a:ext cx="5676900" cy="765243"/>
          </a:xfrm>
        </p:spPr>
        <p:txBody>
          <a:bodyPr anchor="b" anchorCtr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Title Slide with Image 1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18C4A0E-E162-E748-8927-0A01434022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0425" y="1141727"/>
            <a:ext cx="5676900" cy="726636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CACD3113-576B-E645-92EA-B7B7300B9D8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4000" y="6012000"/>
            <a:ext cx="1812857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309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2E46575-101D-9348-9478-3C19AB95AD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7456" y="0"/>
            <a:ext cx="8924544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B64D05F-0216-ED41-A7DC-8510F52A7B9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D4A22398-5C50-FC49-A4FA-731A84FF3F6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60425" y="334406"/>
            <a:ext cx="5676900" cy="1252537"/>
          </a:xfrm>
        </p:spPr>
        <p:txBody>
          <a:bodyPr anchor="ctr" anchorCtr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Title Slide with Image 2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8776D6B-6154-E44C-BA0E-7A2E7D9182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0425" y="1794655"/>
            <a:ext cx="5676900" cy="86861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C4EAE1D-D549-1741-ABAC-47888418AA0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4000" y="6012000"/>
            <a:ext cx="1812857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396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0220ACB-084D-8648-9A94-71C705AB5F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AC5825FE-7E97-724C-BBCB-650E47FF1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4000" y="824925"/>
            <a:ext cx="5232000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Master Divider slide</a:t>
            </a:r>
            <a:endParaRPr lang="en-AU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CD6374A-BCFF-D94F-A7A4-788530CDD6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60425" y="2528888"/>
            <a:ext cx="5235575" cy="256063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0222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16E798E9-C5D2-E940-9798-0D44646708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8759952" cy="6858000"/>
          </a:xfrm>
          <a:prstGeom prst="rect">
            <a:avLst/>
          </a:prstGeom>
        </p:spPr>
      </p:pic>
      <p:grpSp>
        <p:nvGrpSpPr>
          <p:cNvPr id="13" name="Shard">
            <a:extLst>
              <a:ext uri="{FF2B5EF4-FFF2-40B4-BE49-F238E27FC236}">
                <a16:creationId xmlns:a16="http://schemas.microsoft.com/office/drawing/2014/main" id="{BF928C20-EA9F-D448-B735-6C5F269264B0}"/>
              </a:ext>
            </a:extLst>
          </p:cNvPr>
          <p:cNvGrpSpPr/>
          <p:nvPr userDrawn="1"/>
        </p:nvGrpSpPr>
        <p:grpSpPr>
          <a:xfrm>
            <a:off x="5616707" y="195196"/>
            <a:ext cx="6575293" cy="5274860"/>
            <a:chOff x="6224908" y="195196"/>
            <a:chExt cx="6575293" cy="5274860"/>
          </a:xfrm>
          <a:solidFill>
            <a:srgbClr val="EEEEEF"/>
          </a:solidFill>
        </p:grpSpPr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D6EA75FF-4DF3-934F-83C4-4288C51A4FDC}"/>
                </a:ext>
              </a:extLst>
            </p:cNvPr>
            <p:cNvSpPr/>
            <p:nvPr userDrawn="1"/>
          </p:nvSpPr>
          <p:spPr>
            <a:xfrm flipV="1">
              <a:off x="6224908" y="195196"/>
              <a:ext cx="5805054" cy="5274860"/>
            </a:xfrm>
            <a:prstGeom prst="parallelogram">
              <a:avLst>
                <a:gd name="adj" fmla="val 4743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5434F40-26C0-714D-9839-FC2BDAAEB1BF}"/>
                </a:ext>
              </a:extLst>
            </p:cNvPr>
            <p:cNvSpPr/>
            <p:nvPr userDrawn="1"/>
          </p:nvSpPr>
          <p:spPr>
            <a:xfrm>
              <a:off x="8817997" y="195196"/>
              <a:ext cx="3982204" cy="52748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E5583A34-4CED-1C4A-90A2-DDF05E98C7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AC5825FE-7E97-724C-BBCB-650E47FF1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4496" y="824925"/>
            <a:ext cx="4533424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Divider Slide with Image</a:t>
            </a:r>
            <a:endParaRPr lang="en-AU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CD6374A-BCFF-D94F-A7A4-788530CDD6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10922" y="2528888"/>
            <a:ext cx="4536522" cy="256063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53881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B1389D6-2DF5-114D-B1CC-AC39D45441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AC5825FE-7E97-724C-BBCB-650E47FF1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4000" y="824925"/>
            <a:ext cx="5051025" cy="1325563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Divider slide 3</a:t>
            </a:r>
            <a:endParaRPr lang="en-AU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CD6374A-BCFF-D94F-A7A4-788530CDD6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60426" y="2528888"/>
            <a:ext cx="5054600" cy="25606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2044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AC01321-F809-7B46-957F-5D085EE62C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AC5825FE-7E97-724C-BBCB-650E47FF1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4000" y="824925"/>
            <a:ext cx="5051025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Divider slide 4</a:t>
            </a:r>
            <a:endParaRPr lang="en-AU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CD6374A-BCFF-D94F-A7A4-788530CDD6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60426" y="2528888"/>
            <a:ext cx="5054600" cy="25606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65559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(Green Shar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4A64A26-E5AF-C043-9123-FAB825F5EB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200" y="-675"/>
            <a:ext cx="12193200" cy="6858675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6671EE8-B701-624C-ADC5-649257096E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4000" y="2160000"/>
            <a:ext cx="10426300" cy="3285871"/>
          </a:xfrm>
        </p:spPr>
        <p:txBody>
          <a:bodyPr spcCol="36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B565CF3-C798-2741-BB13-ECC6CEDC7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8EA1-A2B3-734E-8FE4-2A14DB32A8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E49403F-CF40-6945-8659-9FD9788CF4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Text Slide (Green Shard)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5054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4000" y="828000"/>
            <a:ext cx="10426300" cy="132556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4000" y="2160000"/>
            <a:ext cx="10426300" cy="31619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48000" y="6480000"/>
            <a:ext cx="27432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0F38EA1-A2B3-734E-8FE4-2A14DB32A8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MSIPCMContentMarking" descr="{&quot;HashCode&quot;:376260202,&quot;Placement&quot;:&quot;Footer&quot;,&quot;Top&quot;:517.8937,&quot;Left&quot;:440.5855,&quot;SlideWidth&quot;:960,&quot;SlideHeight&quot;:540}">
            <a:extLst>
              <a:ext uri="{FF2B5EF4-FFF2-40B4-BE49-F238E27FC236}">
                <a16:creationId xmlns:a16="http://schemas.microsoft.com/office/drawing/2014/main" id="{34697912-4551-80B8-7C32-2C3F3DB92225}"/>
              </a:ext>
            </a:extLst>
          </p:cNvPr>
          <p:cNvSpPr txBox="1"/>
          <p:nvPr userDrawn="1"/>
        </p:nvSpPr>
        <p:spPr>
          <a:xfrm>
            <a:off x="5595436" y="6577250"/>
            <a:ext cx="1001127" cy="28074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AU" sz="1200">
                <a:solidFill>
                  <a:srgbClr val="000000"/>
                </a:solidFill>
                <a:latin typeface="Arial" panose="020B0604020202020204" pitchFamily="34" charset="0"/>
              </a:rPr>
              <a:t>OFFICIAL</a:t>
            </a:r>
          </a:p>
        </p:txBody>
      </p:sp>
      <p:sp>
        <p:nvSpPr>
          <p:cNvPr id="5" name="MSIPCMContentMarking" descr="{&quot;HashCode&quot;:352122633,&quot;Placement&quot;:&quot;Header&quot;,&quot;Top&quot;:0.0,&quot;Left&quot;:440.5855,&quot;SlideWidth&quot;:960,&quot;SlideHeight&quot;:540}">
            <a:extLst>
              <a:ext uri="{FF2B5EF4-FFF2-40B4-BE49-F238E27FC236}">
                <a16:creationId xmlns:a16="http://schemas.microsoft.com/office/drawing/2014/main" id="{8D614D87-349F-1DDA-EC70-FEC7DE98F8C4}"/>
              </a:ext>
            </a:extLst>
          </p:cNvPr>
          <p:cNvSpPr txBox="1"/>
          <p:nvPr userDrawn="1"/>
        </p:nvSpPr>
        <p:spPr>
          <a:xfrm>
            <a:off x="5595436" y="0"/>
            <a:ext cx="1001127" cy="28074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AU" sz="1200">
                <a:solidFill>
                  <a:srgbClr val="000000"/>
                </a:solidFill>
                <a:latin typeface="Arial" panose="020B060402020202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270763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809" r:id="rId3"/>
    <p:sldLayoutId id="2147483810" r:id="rId4"/>
    <p:sldLayoutId id="2147483797" r:id="rId5"/>
    <p:sldLayoutId id="2147483814" r:id="rId6"/>
    <p:sldLayoutId id="2147483817" r:id="rId7"/>
    <p:sldLayoutId id="2147483818" r:id="rId8"/>
    <p:sldLayoutId id="2147483799" r:id="rId9"/>
    <p:sldLayoutId id="2147483800" r:id="rId10"/>
    <p:sldLayoutId id="2147483801" r:id="rId11"/>
    <p:sldLayoutId id="2147483802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0" i="0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110000"/>
        </a:lnSpc>
        <a:spcBef>
          <a:spcPts val="600"/>
        </a:spcBef>
        <a:spcAft>
          <a:spcPts val="1200"/>
        </a:spcAft>
        <a:buClrTx/>
        <a:buSzTx/>
        <a:buFontTx/>
        <a:buNone/>
        <a:tabLst/>
        <a:defRPr sz="1800" b="0" i="0" kern="1200" baseline="0">
          <a:solidFill>
            <a:schemeClr val="bg2">
              <a:lumMod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8000" indent="-288000" algn="l" defTabSz="914400" rtl="0" eaLnBrk="1" latinLnBrk="0" hangingPunct="1">
        <a:lnSpc>
          <a:spcPct val="110000"/>
        </a:lnSpc>
        <a:spcBef>
          <a:spcPts val="600"/>
        </a:spcBef>
        <a:spcAft>
          <a:spcPts val="1200"/>
        </a:spcAft>
        <a:buFont typeface="Arial" panose="020B0604020202020204" pitchFamily="34" charset="0"/>
        <a:buChar char="•"/>
        <a:defRPr sz="1800" b="0" i="0" kern="1200">
          <a:solidFill>
            <a:schemeClr val="bg2">
              <a:lumMod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8000" marR="0" indent="-288000" algn="l" defTabSz="914400" rtl="0" eaLnBrk="1" fontAlgn="auto" latinLnBrk="0" hangingPunct="1">
        <a:lnSpc>
          <a:spcPct val="110000"/>
        </a:lnSpc>
        <a:spcBef>
          <a:spcPts val="600"/>
        </a:spcBef>
        <a:spcAft>
          <a:spcPts val="1200"/>
        </a:spcAft>
        <a:buClrTx/>
        <a:buSzTx/>
        <a:buFont typeface="+mj-lt"/>
        <a:buAutoNum type="arabicPeriod"/>
        <a:tabLst/>
        <a:defRPr sz="1800" b="0" i="0" kern="1200" baseline="0">
          <a:solidFill>
            <a:schemeClr val="bg2">
              <a:lumMod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18000" marR="0" indent="-288000" algn="l" defTabSz="914400" rtl="0" eaLnBrk="1" fontAlgn="auto" latinLnBrk="0" hangingPunct="1">
        <a:lnSpc>
          <a:spcPct val="110000"/>
        </a:lnSpc>
        <a:spcBef>
          <a:spcPts val="600"/>
        </a:spcBef>
        <a:spcAft>
          <a:spcPts val="1200"/>
        </a:spcAft>
        <a:buClr>
          <a:schemeClr val="bg2">
            <a:lumMod val="25000"/>
          </a:schemeClr>
        </a:buClr>
        <a:buSzTx/>
        <a:buFont typeface="+mj-lt"/>
        <a:buAutoNum type="alphaLcParenR"/>
        <a:tabLst/>
        <a:defRPr sz="1800" b="0" i="0" kern="1200" baseline="0">
          <a:solidFill>
            <a:schemeClr val="bg2">
              <a:lumMod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206000" marR="0" indent="-288000" algn="l" defTabSz="914400" rtl="0" eaLnBrk="1" fontAlgn="auto" latinLnBrk="0" hangingPunct="1">
        <a:lnSpc>
          <a:spcPct val="110000"/>
        </a:lnSpc>
        <a:spcBef>
          <a:spcPts val="600"/>
        </a:spcBef>
        <a:spcAft>
          <a:spcPts val="1200"/>
        </a:spcAft>
        <a:buClrTx/>
        <a:buSzTx/>
        <a:buFont typeface="Wingdings" pitchFamily="2" charset="2"/>
        <a:buChar char="§"/>
        <a:tabLst/>
        <a:defRPr sz="1800" b="0" i="0" kern="1200" baseline="0">
          <a:solidFill>
            <a:schemeClr val="bg2">
              <a:lumMod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726" userDrawn="1">
          <p15:clr>
            <a:srgbClr val="F26B43"/>
          </p15:clr>
        </p15:guide>
        <p15:guide id="3" pos="7112" userDrawn="1">
          <p15:clr>
            <a:srgbClr val="F26B43"/>
          </p15:clr>
        </p15:guide>
        <p15:guide id="4" orient="horz" pos="519" userDrawn="1">
          <p15:clr>
            <a:srgbClr val="F26B43"/>
          </p15:clr>
        </p15:guide>
        <p15:guide id="5" orient="horz" pos="1358" userDrawn="1">
          <p15:clr>
            <a:srgbClr val="F26B43"/>
          </p15:clr>
        </p15:guide>
        <p15:guide id="6" pos="3954" userDrawn="1">
          <p15:clr>
            <a:srgbClr val="F26B43"/>
          </p15:clr>
        </p15:guide>
        <p15:guide id="8" pos="5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fwPjK9qzHRY" TargetMode="External"/><Relationship Id="rId7" Type="http://schemas.openxmlformats.org/officeDocument/2006/relationships/image" Target="../media/image4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C9DE8-46EC-487D-84CA-9F2947F7A6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s-CL" sz="3600" dirty="0"/>
              <a:t>Gestión hídrica en Australia </a:t>
            </a:r>
            <a:endParaRPr lang="es-CL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681EBDA3-A96B-997A-4708-126D472DB7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4000" y="2530775"/>
            <a:ext cx="4105565" cy="427245"/>
          </a:xfrm>
        </p:spPr>
        <p:txBody>
          <a:bodyPr/>
          <a:lstStyle/>
          <a:p>
            <a:r>
              <a:rPr lang="es-CL" sz="2400" dirty="0"/>
              <a:t>Cuantificar para gestionar </a:t>
            </a:r>
          </a:p>
        </p:txBody>
      </p:sp>
      <p:sp>
        <p:nvSpPr>
          <p:cNvPr id="3" name="Subtitle 4">
            <a:extLst>
              <a:ext uri="{FF2B5EF4-FFF2-40B4-BE49-F238E27FC236}">
                <a16:creationId xmlns:a16="http://schemas.microsoft.com/office/drawing/2014/main" id="{257F9AB0-34A6-FAA9-5764-3738ABCAD0F7}"/>
              </a:ext>
            </a:extLst>
          </p:cNvPr>
          <p:cNvSpPr txBox="1">
            <a:spLocks/>
          </p:cNvSpPr>
          <p:nvPr/>
        </p:nvSpPr>
        <p:spPr>
          <a:xfrm>
            <a:off x="948030" y="4241643"/>
            <a:ext cx="6900827" cy="15942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Tx/>
              <a:buNone/>
              <a:tabLst/>
              <a:defRPr sz="16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marR="0" indent="0" algn="ctr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+mj-lt"/>
              <a:buNone/>
              <a:tabLst/>
              <a:defRPr sz="1800" b="0" i="0" kern="1200" baseline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marR="0" indent="0" algn="ctr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  <a:buClr>
                <a:schemeClr val="bg2">
                  <a:lumMod val="25000"/>
                </a:schemeClr>
              </a:buClr>
              <a:buSzTx/>
              <a:buFont typeface="+mj-lt"/>
              <a:buNone/>
              <a:tabLst/>
              <a:defRPr sz="1600" b="0" i="0" kern="1200" baseline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marR="0" indent="0" algn="ctr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Wingdings" pitchFamily="2" charset="2"/>
              <a:buNone/>
              <a:tabLst/>
              <a:defRPr sz="1600" b="0" i="0" kern="1200" baseline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s-CL" dirty="0">
                <a:latin typeface="+mj-lt"/>
              </a:rPr>
              <a:t>Natalia Gorro</a:t>
            </a:r>
            <a:r>
              <a:rPr lang="en-AU" kern="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ñ</a:t>
            </a:r>
            <a:r>
              <a:rPr lang="es-CL" dirty="0">
                <a:latin typeface="+mj-lt"/>
              </a:rPr>
              <a:t>o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s-CL" dirty="0">
                <a:latin typeface="+mj-lt"/>
              </a:rPr>
              <a:t>Directora General de Comercio e Inversión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s-CL" dirty="0">
                <a:latin typeface="+mj-lt"/>
              </a:rPr>
              <a:t>Gobierno de Victoria, Australia </a:t>
            </a:r>
          </a:p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796902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AFF117-3BAE-4F20-E57C-68E324906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8EA1-A2B3-734E-8FE4-2A14DB32A8FE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15F3290-FAE0-DBF8-8DC3-4C12F0B784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400" y="1790701"/>
            <a:ext cx="6623753" cy="4468813"/>
          </a:xfrm>
          <a:prstGeom prst="rect">
            <a:avLst/>
          </a:prstGeom>
        </p:spPr>
      </p:pic>
      <p:sp>
        <p:nvSpPr>
          <p:cNvPr id="10" name="Title 3">
            <a:extLst>
              <a:ext uri="{FF2B5EF4-FFF2-40B4-BE49-F238E27FC236}">
                <a16:creationId xmlns:a16="http://schemas.microsoft.com/office/drawing/2014/main" id="{6CF13BBA-974F-2E66-0A0F-0E73A9CD814E}"/>
              </a:ext>
            </a:extLst>
          </p:cNvPr>
          <p:cNvSpPr txBox="1">
            <a:spLocks/>
          </p:cNvSpPr>
          <p:nvPr/>
        </p:nvSpPr>
        <p:spPr>
          <a:xfrm>
            <a:off x="1016400" y="980400"/>
            <a:ext cx="10426300" cy="132556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s-CL" dirty="0"/>
              <a:t>3. Sistema de información hídrica (BOM)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F650905-9544-3577-3E87-67D0F9FC78F3}"/>
              </a:ext>
            </a:extLst>
          </p:cNvPr>
          <p:cNvSpPr txBox="1"/>
          <p:nvPr/>
        </p:nvSpPr>
        <p:spPr>
          <a:xfrm>
            <a:off x="8964146" y="2454345"/>
            <a:ext cx="188763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fontAlgn="auto">
              <a:buFont typeface="Arial" panose="020B0604020202020204" pitchFamily="34" charset="0"/>
              <a:buChar char="•"/>
            </a:pPr>
            <a:r>
              <a:rPr lang="en-AU" dirty="0"/>
              <a:t>On line</a:t>
            </a:r>
          </a:p>
          <a:p>
            <a:pPr marL="285750" indent="-285750" fontAlgn="auto">
              <a:buFont typeface="Arial" panose="020B0604020202020204" pitchFamily="34" charset="0"/>
              <a:buChar char="•"/>
            </a:pPr>
            <a:r>
              <a:rPr lang="en-AU" dirty="0" err="1"/>
              <a:t>Buscable</a:t>
            </a:r>
            <a:endParaRPr lang="en-AU" dirty="0"/>
          </a:p>
          <a:p>
            <a:pPr marL="285750" indent="-285750" fontAlgn="auto">
              <a:buFont typeface="Arial" panose="020B0604020202020204" pitchFamily="34" charset="0"/>
              <a:buChar char="•"/>
            </a:pPr>
            <a:r>
              <a:rPr lang="en-AU" dirty="0" err="1"/>
              <a:t>Descargable</a:t>
            </a:r>
            <a:endParaRPr lang="en-AU" dirty="0"/>
          </a:p>
          <a:p>
            <a:pPr marL="285750" indent="-285750" fontAlgn="auto">
              <a:buFont typeface="Arial" panose="020B0604020202020204" pitchFamily="34" charset="0"/>
              <a:buChar char="•"/>
            </a:pPr>
            <a:r>
              <a:rPr lang="en-AU" dirty="0"/>
              <a:t>Real time</a:t>
            </a:r>
          </a:p>
          <a:p>
            <a:pPr marL="285750" indent="-285750" fontAlgn="auto">
              <a:buFont typeface="Arial" panose="020B0604020202020204" pitchFamily="34" charset="0"/>
              <a:buChar char="•"/>
            </a:pPr>
            <a:r>
              <a:rPr lang="en-AU" dirty="0" err="1"/>
              <a:t>Pronosticos</a:t>
            </a:r>
            <a:endParaRPr lang="en-AU" dirty="0"/>
          </a:p>
          <a:p>
            <a:pPr marL="285750" indent="-285750" fontAlgn="auto">
              <a:buFont typeface="Arial" panose="020B0604020202020204" pitchFamily="34" charset="0"/>
              <a:buChar char="•"/>
            </a:pPr>
            <a:r>
              <a:rPr lang="en-AU" dirty="0" err="1"/>
              <a:t>Alertas</a:t>
            </a:r>
            <a:endParaRPr lang="en-AU" dirty="0"/>
          </a:p>
        </p:txBody>
      </p:sp>
      <p:pic>
        <p:nvPicPr>
          <p:cNvPr id="13" name="Picture 12">
            <a:hlinkClick r:id="rId3"/>
            <a:extLst>
              <a:ext uri="{FF2B5EF4-FFF2-40B4-BE49-F238E27FC236}">
                <a16:creationId xmlns:a16="http://schemas.microsoft.com/office/drawing/2014/main" id="{FCE3037B-E2D1-80AA-A793-C6C38C75AA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9479" y="4780974"/>
            <a:ext cx="1924050" cy="54292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A772DBE-D807-02EB-4A88-B0F097DBB0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580426">
            <a:off x="9920607" y="869260"/>
            <a:ext cx="701075" cy="60628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D5460BF-C9D3-6E9F-5014-BA82AA22AD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878694">
            <a:off x="8883352" y="404663"/>
            <a:ext cx="621647" cy="605966"/>
          </a:xfrm>
          <a:prstGeom prst="rect">
            <a:avLst/>
          </a:prstGeom>
        </p:spPr>
      </p:pic>
      <p:sp>
        <p:nvSpPr>
          <p:cNvPr id="19" name="Plus Sign 18">
            <a:extLst>
              <a:ext uri="{FF2B5EF4-FFF2-40B4-BE49-F238E27FC236}">
                <a16:creationId xmlns:a16="http://schemas.microsoft.com/office/drawing/2014/main" id="{2A2C1C21-8746-DADC-4D7E-A76541296451}"/>
              </a:ext>
            </a:extLst>
          </p:cNvPr>
          <p:cNvSpPr/>
          <p:nvPr/>
        </p:nvSpPr>
        <p:spPr>
          <a:xfrm rot="1405796">
            <a:off x="9500067" y="652269"/>
            <a:ext cx="447675" cy="449666"/>
          </a:xfrm>
          <a:prstGeom prst="mathPlus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C018AB-48BF-877E-18D5-3E6FD7D602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Equals 4">
            <a:extLst>
              <a:ext uri="{FF2B5EF4-FFF2-40B4-BE49-F238E27FC236}">
                <a16:creationId xmlns:a16="http://schemas.microsoft.com/office/drawing/2014/main" id="{F6534E70-BB9E-DA70-50B2-9A1B87156809}"/>
              </a:ext>
            </a:extLst>
          </p:cNvPr>
          <p:cNvSpPr/>
          <p:nvPr/>
        </p:nvSpPr>
        <p:spPr>
          <a:xfrm rot="1596025">
            <a:off x="10632514" y="1213957"/>
            <a:ext cx="438524" cy="441038"/>
          </a:xfrm>
          <a:prstGeom prst="mathEqual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5B73614-CD25-BD21-6FBD-13C5493775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08324">
            <a:off x="11162125" y="1456067"/>
            <a:ext cx="865947" cy="669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096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6776646-268D-9FBE-45AB-D9B4CB619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8EA1-A2B3-734E-8FE4-2A14DB32A8FE}" type="slidenum">
              <a:rPr lang="es-CL" smtClean="0"/>
              <a:pPr/>
              <a:t>11</a:t>
            </a:fld>
            <a:endParaRPr lang="es-C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99103F3-1C7E-980F-87E9-894577DBA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41896"/>
            <a:ext cx="10426300" cy="1325563"/>
          </a:xfrm>
        </p:spPr>
        <p:txBody>
          <a:bodyPr/>
          <a:lstStyle/>
          <a:p>
            <a:r>
              <a:rPr lang="es-CL" dirty="0"/>
              <a:t>Conclusiones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2BB05E5-6D9B-03B3-C54E-0CCF8258404B}"/>
              </a:ext>
            </a:extLst>
          </p:cNvPr>
          <p:cNvSpPr txBox="1">
            <a:spLocks/>
          </p:cNvSpPr>
          <p:nvPr/>
        </p:nvSpPr>
        <p:spPr>
          <a:xfrm>
            <a:off x="363070" y="1711968"/>
            <a:ext cx="6844554" cy="488761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Tx/>
              <a:buNone/>
              <a:tabLst/>
              <a:defRPr sz="1800" b="0" i="0" kern="1200" baseline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918000" indent="-2880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b="0" i="0" kern="12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8000" marR="0" indent="-28800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 sz="1800" b="0" i="0" kern="1200" baseline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918000" marR="0" indent="-28800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  <a:buClr>
                <a:schemeClr val="bg2">
                  <a:lumMod val="25000"/>
                </a:schemeClr>
              </a:buClr>
              <a:buSzTx/>
              <a:buFont typeface="+mj-lt"/>
              <a:buAutoNum type="alphaLcParenR"/>
              <a:tabLst/>
              <a:defRPr sz="1800" b="0" i="0" kern="1200" baseline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206000" marR="0" indent="-28800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Wingdings" pitchFamily="2" charset="2"/>
              <a:buChar char="§"/>
              <a:tabLst/>
              <a:defRPr sz="1800" b="0" i="0" kern="1200" baseline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/>
              <a:t>Permite que todos se informen y comprendan (sobre el uso del agua, disponibilidad, pronósticos, etc.)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/>
              <a:t>Entender el agua de manera holística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/>
              <a:t>Permite participación informada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/>
              <a:t>Cuenta nacional de agua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/>
              <a:t>Mejorar los tiempos, calidad y eficiencia de la gestión hídrica y políticas hídricas. </a:t>
            </a:r>
          </a:p>
          <a:p>
            <a:endParaRPr lang="es-CL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69BB1D-674D-D795-C9DC-FBC8A299BC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8000" y="203915"/>
            <a:ext cx="3058028" cy="6073973"/>
          </a:xfrm>
          <a:prstGeom prst="rect">
            <a:avLst/>
          </a:prstGeom>
        </p:spPr>
      </p:pic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2499E59A-1FBF-7CEC-A4A6-2B0D59014A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4678"/>
            <a:ext cx="8229600" cy="466787"/>
          </a:xfrm>
        </p:spPr>
        <p:txBody>
          <a:bodyPr/>
          <a:lstStyle/>
          <a:p>
            <a:r>
              <a:rPr lang="es-CL" dirty="0"/>
              <a:t>Información clara, confiable y simple: </a:t>
            </a:r>
          </a:p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580405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FDAE9-DD64-BC76-5E1D-10EADDB62A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14996" y="5472185"/>
            <a:ext cx="6122504" cy="1079500"/>
          </a:xfrm>
        </p:spPr>
        <p:txBody>
          <a:bodyPr/>
          <a:lstStyle/>
          <a:p>
            <a:r>
              <a:rPr lang="en-AU" dirty="0"/>
              <a:t>Gracias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F54DBC-B134-BADC-747C-A75E1C3D1A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9905" y="1621029"/>
            <a:ext cx="6133259" cy="3615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097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E1F65D-13A8-BC62-A945-FF2502652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8EA1-A2B3-734E-8FE4-2A14DB32A8FE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5" name="Content Placeholder 8">
            <a:extLst>
              <a:ext uri="{FF2B5EF4-FFF2-40B4-BE49-F238E27FC236}">
                <a16:creationId xmlns:a16="http://schemas.microsoft.com/office/drawing/2014/main" id="{0DBAB2AA-B9FF-2BDC-3A5F-0E360BBB19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653146" y="604137"/>
            <a:ext cx="7280563" cy="54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55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21BFBBA-6E1A-65C3-F722-C60D4E371D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4000" y="1414464"/>
            <a:ext cx="10426300" cy="4031408"/>
          </a:xfrm>
        </p:spPr>
        <p:txBody>
          <a:bodyPr/>
          <a:lstStyle/>
          <a:p>
            <a:r>
              <a:rPr lang="es-CL" sz="3200" dirty="0">
                <a:solidFill>
                  <a:schemeClr val="accent1"/>
                </a:solidFill>
              </a:rPr>
              <a:t>1. El contexto australiano</a:t>
            </a:r>
          </a:p>
          <a:p>
            <a:r>
              <a:rPr lang="es-CL" sz="3200" dirty="0">
                <a:solidFill>
                  <a:schemeClr val="accent1"/>
                </a:solidFill>
              </a:rPr>
              <a:t> </a:t>
            </a:r>
          </a:p>
          <a:p>
            <a:r>
              <a:rPr lang="es-CL" sz="3200" dirty="0">
                <a:solidFill>
                  <a:schemeClr val="accent1"/>
                </a:solidFill>
              </a:rPr>
              <a:t>2. The National Water Innitiative </a:t>
            </a:r>
          </a:p>
          <a:p>
            <a:endParaRPr lang="es-CL" sz="3200" dirty="0">
              <a:solidFill>
                <a:schemeClr val="accent1"/>
              </a:solidFill>
            </a:endParaRPr>
          </a:p>
          <a:p>
            <a:r>
              <a:rPr lang="es-CL" sz="3200" dirty="0">
                <a:solidFill>
                  <a:schemeClr val="accent1"/>
                </a:solidFill>
              </a:rPr>
              <a:t>3. Sistemas de información hídrica en Australia </a:t>
            </a:r>
          </a:p>
          <a:p>
            <a:endParaRPr lang="es-CL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9FEE5EB-43DE-201D-9311-F7639F6A4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8EA1-A2B3-734E-8FE4-2A14DB32A8FE}" type="slidenum">
              <a:rPr lang="es-CL" smtClean="0"/>
              <a:pPr/>
              <a:t>3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859941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707C958-A889-37E3-2CE3-41FD2ECC52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1699" y="1615106"/>
            <a:ext cx="5348629" cy="4864894"/>
          </a:xfrm>
        </p:spPr>
        <p:txBody>
          <a:bodyPr/>
          <a:lstStyle/>
          <a:p>
            <a:pPr marL="457200" indent="-3429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CL" sz="2400" dirty="0"/>
              <a:t>Geo-climáticamente similar a Chile </a:t>
            </a:r>
          </a:p>
          <a:p>
            <a:pPr marL="11430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CL" sz="2400" dirty="0"/>
          </a:p>
          <a:p>
            <a:pPr marL="457200" indent="-3429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CL" altLang="en-US" sz="2400" dirty="0"/>
              <a:t>Sistema Legal: Common Law     </a:t>
            </a:r>
          </a:p>
          <a:p>
            <a:pPr marL="1143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s-CL" altLang="en-US" sz="2400" dirty="0"/>
              <a:t>    (códigos + casos)</a:t>
            </a:r>
          </a:p>
          <a:p>
            <a:pPr marL="11430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CL" altLang="en-US" sz="2400" dirty="0"/>
          </a:p>
          <a:p>
            <a:pPr marL="457200" indent="-3429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CL" altLang="en-US" sz="2400" dirty="0"/>
              <a:t>Gobiernos </a:t>
            </a:r>
          </a:p>
          <a:p>
            <a:pPr marL="638783" lvl="1" indent="-3429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s-CL" altLang="en-US" sz="2400" dirty="0"/>
              <a:t>Estatales/Territoriales</a:t>
            </a:r>
          </a:p>
          <a:p>
            <a:pPr marL="638783" lvl="1" indent="-3429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s-CL" altLang="en-US" sz="2400" dirty="0"/>
              <a:t>Federal	</a:t>
            </a:r>
          </a:p>
          <a:p>
            <a:pPr marL="295883" lvl="1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CL" altLang="en-US" sz="2400" dirty="0"/>
          </a:p>
          <a:p>
            <a:pPr marL="457200" indent="-3429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CL" altLang="en-US" sz="2400" dirty="0"/>
              <a:t>Sistema de mercado de derechos de agua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s-CL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08FB4F-58A1-B3CD-B54E-AE7DC273E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8EA1-A2B3-734E-8FE4-2A14DB32A8FE}" type="slidenum">
              <a:rPr lang="es-CL" smtClean="0"/>
              <a:pPr/>
              <a:t>4</a:t>
            </a:fld>
            <a:endParaRPr lang="es-C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52D5105-4BBC-3E78-105D-A6C3F569A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1700" y="828000"/>
            <a:ext cx="10426300" cy="1325563"/>
          </a:xfrm>
        </p:spPr>
        <p:txBody>
          <a:bodyPr/>
          <a:lstStyle/>
          <a:p>
            <a:r>
              <a:rPr lang="es-CL" dirty="0"/>
              <a:t>1. El contexto australiano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62D606-7A3B-3918-1783-310223B3F1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8931" y="1347429"/>
            <a:ext cx="4928691" cy="4467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563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99A3871-945A-5044-BEB4-25BE2D257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8EA1-A2B3-734E-8FE4-2A14DB32A8F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FB3FB65-9319-8E4B-093E-BBB180690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1. El </a:t>
            </a:r>
            <a:r>
              <a:rPr lang="en-AU" dirty="0" err="1"/>
              <a:t>contexto</a:t>
            </a:r>
            <a:r>
              <a:rPr lang="en-AU" dirty="0"/>
              <a:t> </a:t>
            </a:r>
            <a:r>
              <a:rPr lang="en-AU" dirty="0" err="1"/>
              <a:t>australiano</a:t>
            </a:r>
            <a:r>
              <a:rPr lang="en-AU" dirty="0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E0FD951-66B3-3D90-28A7-C1F11E49AF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4869" y="1316791"/>
            <a:ext cx="4028938" cy="250781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F993D8A-F5EE-593D-59B1-BD8527A649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8309" y="716095"/>
            <a:ext cx="5257401" cy="37092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8BE23AC-4498-AF76-DF57-A544CB0B3F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052868">
            <a:off x="6971924" y="2693596"/>
            <a:ext cx="4961266" cy="3180543"/>
          </a:xfrm>
          <a:prstGeom prst="rect">
            <a:avLst/>
          </a:prstGeom>
        </p:spPr>
      </p:pic>
      <p:pic>
        <p:nvPicPr>
          <p:cNvPr id="10" name="Picture 9" descr="A map of australia with green line&#10;&#10;Description automatically generated">
            <a:extLst>
              <a:ext uri="{FF2B5EF4-FFF2-40B4-BE49-F238E27FC236}">
                <a16:creationId xmlns:a16="http://schemas.microsoft.com/office/drawing/2014/main" id="{60CFE65F-47BC-6BD6-81F5-CA7B6BC181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516" y="1316791"/>
            <a:ext cx="6192114" cy="561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239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354E603-9FC3-99BF-C4BA-AEFFA59189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495" y="1437480"/>
            <a:ext cx="2039158" cy="451413"/>
          </a:xfrm>
        </p:spPr>
        <p:txBody>
          <a:bodyPr/>
          <a:lstStyle/>
          <a:p>
            <a:pPr marL="0" indent="0">
              <a:buNone/>
            </a:pPr>
            <a:r>
              <a:rPr lang="es-CL" sz="2000" dirty="0"/>
              <a:t>Un sistema de</a:t>
            </a:r>
            <a:r>
              <a:rPr lang="es-CL" sz="2800" dirty="0"/>
              <a:t>	</a:t>
            </a:r>
            <a:r>
              <a:rPr lang="es-CL" sz="2400" dirty="0"/>
              <a:t>          </a:t>
            </a:r>
          </a:p>
          <a:p>
            <a:pPr marL="0" indent="0">
              <a:buNone/>
            </a:pPr>
            <a:endParaRPr lang="es-CL" sz="2400" dirty="0"/>
          </a:p>
          <a:p>
            <a:pPr marL="0" indent="0">
              <a:buNone/>
            </a:pPr>
            <a:endParaRPr lang="es-CL" sz="2400" dirty="0"/>
          </a:p>
          <a:p>
            <a:pPr marL="0" indent="0">
              <a:buNone/>
            </a:pPr>
            <a:endParaRPr lang="es-CL" sz="2400" dirty="0"/>
          </a:p>
          <a:p>
            <a:endParaRPr lang="es-CL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95D8A4C-84BA-A1BD-94CE-24C185DC7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8EA1-A2B3-734E-8FE4-2A14DB32A8FE}" type="slidenum">
              <a:rPr lang="es-CL" smtClean="0"/>
              <a:pPr/>
              <a:t>6</a:t>
            </a:fld>
            <a:endParaRPr lang="es-C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D78232A-683F-1BC1-70A5-131775D27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1700" y="791939"/>
            <a:ext cx="10426300" cy="1325563"/>
          </a:xfrm>
        </p:spPr>
        <p:txBody>
          <a:bodyPr/>
          <a:lstStyle/>
          <a:p>
            <a:r>
              <a:rPr lang="es-CL" dirty="0"/>
              <a:t>2. The National Water </a:t>
            </a:r>
            <a:r>
              <a:rPr lang="es-CL" dirty="0" err="1"/>
              <a:t>Initiative</a:t>
            </a:r>
            <a:endParaRPr lang="es-CL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5BAFFA1-C356-22FF-2713-F52AA4B6AD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7628" y="1242236"/>
            <a:ext cx="4996654" cy="3726413"/>
          </a:xfrm>
          <a:prstGeom prst="rect">
            <a:avLst/>
          </a:prstGeom>
        </p:spPr>
      </p:pic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22C8F84F-3989-EFA3-F6DE-224E8D9C1B4E}"/>
              </a:ext>
            </a:extLst>
          </p:cNvPr>
          <p:cNvSpPr txBox="1">
            <a:spLocks/>
          </p:cNvSpPr>
          <p:nvPr/>
        </p:nvSpPr>
        <p:spPr>
          <a:xfrm>
            <a:off x="1016400" y="1794588"/>
            <a:ext cx="3846506" cy="3726414"/>
          </a:xfrm>
          <a:prstGeom prst="rect">
            <a:avLst/>
          </a:prstGeom>
        </p:spPr>
        <p:txBody>
          <a:bodyPr vert="horz" lIns="0" tIns="0" rIns="0" bIns="0" spcCol="36000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Tx/>
              <a:buNone/>
              <a:tabLst/>
              <a:defRPr sz="1800" b="0" i="0" kern="1200" baseline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918000" indent="-2880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b="0" i="0" kern="12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8000" marR="0" indent="-28800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 sz="1800" b="0" i="0" kern="1200" baseline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918000" marR="0" indent="-28800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  <a:buClr>
                <a:schemeClr val="bg2">
                  <a:lumMod val="25000"/>
                </a:schemeClr>
              </a:buClr>
              <a:buSzTx/>
              <a:buFont typeface="+mj-lt"/>
              <a:buAutoNum type="alphaLcParenR"/>
              <a:tabLst/>
              <a:defRPr sz="1800" b="0" i="0" kern="1200" baseline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206000" marR="0" indent="-28800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Wingdings" pitchFamily="2" charset="2"/>
              <a:buChar char="§"/>
              <a:tabLst/>
              <a:defRPr sz="1800" b="0" i="0" kern="1200" baseline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L" dirty="0"/>
          </a:p>
          <a:p>
            <a:endParaRPr lang="es-CL" dirty="0"/>
          </a:p>
          <a:p>
            <a:endParaRPr lang="es-CL" dirty="0"/>
          </a:p>
          <a:p>
            <a:endParaRPr lang="es-CL" dirty="0"/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9111F7FE-8BDA-E0B1-8633-63084DB8C25A}"/>
              </a:ext>
            </a:extLst>
          </p:cNvPr>
          <p:cNvSpPr txBox="1">
            <a:spLocks/>
          </p:cNvSpPr>
          <p:nvPr/>
        </p:nvSpPr>
        <p:spPr>
          <a:xfrm>
            <a:off x="8523687" y="4573506"/>
            <a:ext cx="1572019" cy="843837"/>
          </a:xfrm>
          <a:prstGeom prst="rect">
            <a:avLst/>
          </a:prstGeom>
        </p:spPr>
        <p:txBody>
          <a:bodyPr vert="horz" lIns="0" tIns="0" rIns="0" bIns="0" spcCol="36000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Tx/>
              <a:buNone/>
              <a:tabLst/>
              <a:defRPr sz="1800" b="0" i="0" kern="1200" baseline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918000" indent="-2880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b="0" i="0" kern="12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8000" marR="0" indent="-28800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 sz="1800" b="0" i="0" kern="1200" baseline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918000" marR="0" indent="-28800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  <a:buClr>
                <a:schemeClr val="bg2">
                  <a:lumMod val="25000"/>
                </a:schemeClr>
              </a:buClr>
              <a:buSzTx/>
              <a:buFont typeface="+mj-lt"/>
              <a:buAutoNum type="alphaLcParenR"/>
              <a:tabLst/>
              <a:defRPr sz="1800" b="0" i="0" kern="1200" baseline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206000" marR="0" indent="-28800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Wingdings" pitchFamily="2" charset="2"/>
              <a:buChar char="§"/>
              <a:tabLst/>
              <a:defRPr sz="1800" b="0" i="0" kern="1200" baseline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dirty="0"/>
              <a:t>	          </a:t>
            </a:r>
            <a:endParaRPr lang="es-CL" sz="1600" dirty="0"/>
          </a:p>
          <a:p>
            <a:endParaRPr lang="es-CL" dirty="0"/>
          </a:p>
          <a:p>
            <a:endParaRPr lang="es-CL" dirty="0"/>
          </a:p>
          <a:p>
            <a:endParaRPr lang="es-CL" dirty="0"/>
          </a:p>
          <a:p>
            <a:endParaRPr lang="es-CL" dirty="0"/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199D40D3-DF30-9A66-5B13-D1A460C3A3C5}"/>
              </a:ext>
            </a:extLst>
          </p:cNvPr>
          <p:cNvSpPr txBox="1">
            <a:spLocks/>
          </p:cNvSpPr>
          <p:nvPr/>
        </p:nvSpPr>
        <p:spPr>
          <a:xfrm>
            <a:off x="623908" y="5071159"/>
            <a:ext cx="8279605" cy="1962344"/>
          </a:xfrm>
          <a:prstGeom prst="rect">
            <a:avLst/>
          </a:prstGeom>
        </p:spPr>
        <p:txBody>
          <a:bodyPr vert="horz" lIns="0" tIns="0" rIns="0" bIns="0" spcCol="36000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Tx/>
              <a:buNone/>
              <a:tabLst/>
              <a:defRPr sz="1800" b="0" i="0" kern="1200" baseline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918000" indent="-2880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b="0" i="0" kern="12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8000" marR="0" indent="-28800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 sz="1800" b="0" i="0" kern="1200" baseline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918000" marR="0" indent="-28800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  <a:buClr>
                <a:schemeClr val="bg2">
                  <a:lumMod val="25000"/>
                </a:schemeClr>
              </a:buClr>
              <a:buSzTx/>
              <a:buFont typeface="+mj-lt"/>
              <a:buAutoNum type="alphaLcParenR"/>
              <a:tabLst/>
              <a:defRPr sz="1800" b="0" i="0" kern="1200" baseline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206000" marR="0" indent="-28800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Wingdings" pitchFamily="2" charset="2"/>
              <a:buChar char="§"/>
              <a:tabLst/>
              <a:defRPr sz="1800" b="0" i="0" kern="1200" baseline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s-CL" sz="2000" dirty="0"/>
              <a:t>Nacionalmente compatible que:</a:t>
            </a:r>
          </a:p>
          <a:p>
            <a:pPr marL="342900" indent="-34290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s-CL" sz="2000" dirty="0"/>
              <a:t>Gestiona aguas superficiales y subterráneas</a:t>
            </a:r>
          </a:p>
          <a:p>
            <a:pPr marL="342900" indent="-34290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s-CL" sz="2000" dirty="0"/>
              <a:t>Para usos urbanos y rurales</a:t>
            </a:r>
          </a:p>
          <a:p>
            <a:pPr marL="342900" indent="-34290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s-CL" sz="2000" dirty="0"/>
              <a:t>Optimice resultados económicos, sociales y ambientales 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endParaRPr lang="es-CL" sz="2000" dirty="0"/>
          </a:p>
          <a:p>
            <a:pPr>
              <a:spcBef>
                <a:spcPts val="400"/>
              </a:spcBef>
              <a:spcAft>
                <a:spcPts val="400"/>
              </a:spcAft>
            </a:pPr>
            <a:endParaRPr lang="es-CL" sz="2000" dirty="0"/>
          </a:p>
          <a:p>
            <a:pPr>
              <a:spcBef>
                <a:spcPts val="400"/>
              </a:spcBef>
              <a:spcAft>
                <a:spcPts val="400"/>
              </a:spcAft>
            </a:pPr>
            <a:endParaRPr lang="es-CL" sz="2000" dirty="0"/>
          </a:p>
        </p:txBody>
      </p:sp>
    </p:spTree>
    <p:extLst>
      <p:ext uri="{BB962C8B-B14F-4D97-AF65-F5344CB8AC3E}">
        <p14:creationId xmlns:p14="http://schemas.microsoft.com/office/powerpoint/2010/main" val="3463897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C81DDD6-B584-C5F5-3FA8-1218242065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CL" sz="2000" dirty="0"/>
              <a:t>No había una línea base de información confiable, entonces: </a:t>
            </a:r>
            <a:endParaRPr lang="en-AU" sz="2000" dirty="0"/>
          </a:p>
          <a:p>
            <a:pPr marL="457200" lvl="0" indent="-457200">
              <a:buAutoNum type="alphaUcParenR"/>
            </a:pPr>
            <a:r>
              <a:rPr lang="es-CL" sz="2000" dirty="0"/>
              <a:t>Todos acuerdan desarrollar un </a:t>
            </a:r>
            <a:r>
              <a:rPr lang="es-CL" sz="2000" dirty="0">
                <a:solidFill>
                  <a:schemeClr val="accent2"/>
                </a:solidFill>
              </a:rPr>
              <a:t>Sistema de Contabilidad Hídrica</a:t>
            </a:r>
            <a:r>
              <a:rPr lang="es-CL" sz="2000" dirty="0"/>
              <a:t> consistente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s-CL" sz="2000" dirty="0"/>
              <a:t>Permite estandarizar, comparar y agrupar información </a:t>
            </a:r>
            <a:endParaRPr lang="en-AU" sz="2000" dirty="0"/>
          </a:p>
          <a:p>
            <a:pPr marL="0" lvl="0" indent="0">
              <a:buNone/>
            </a:pPr>
            <a:r>
              <a:rPr lang="es-CL" sz="2000" dirty="0">
                <a:solidFill>
                  <a:schemeClr val="accent2"/>
                </a:solidFill>
              </a:rPr>
              <a:t>B)</a:t>
            </a:r>
            <a:r>
              <a:rPr lang="es-CL" sz="2000" dirty="0"/>
              <a:t>    Inversión en ciencia hídrica y data</a:t>
            </a:r>
            <a:endParaRPr lang="en-AU" sz="2000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es-CL" sz="2000" dirty="0"/>
              <a:t>Data: AUD$80 millones para el </a:t>
            </a:r>
            <a:r>
              <a:rPr lang="es-CL" sz="2000" dirty="0">
                <a:solidFill>
                  <a:schemeClr val="accent2"/>
                </a:solidFill>
              </a:rPr>
              <a:t>Programa de Modernización y Extensión del Sistema de monitoreo hidrológico</a:t>
            </a:r>
            <a:r>
              <a:rPr lang="es-CL" sz="2000" dirty="0"/>
              <a:t> (BOM) </a:t>
            </a:r>
            <a:endParaRPr lang="en-AU" sz="2000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es-CL" sz="2000" dirty="0"/>
              <a:t>Ciencia hídrica: Estudios por entidades como el CSIRO para poder utilizar esa data</a:t>
            </a:r>
            <a:endParaRPr lang="en-AU" sz="2000" dirty="0"/>
          </a:p>
          <a:p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A1BA5DE-178C-64F8-D280-926849DE0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8EA1-A2B3-734E-8FE4-2A14DB32A8FE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AC6E502-54FC-D038-4146-0F451B05B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2. The National Water Initiative</a:t>
            </a:r>
          </a:p>
        </p:txBody>
      </p:sp>
    </p:spTree>
    <p:extLst>
      <p:ext uri="{BB962C8B-B14F-4D97-AF65-F5344CB8AC3E}">
        <p14:creationId xmlns:p14="http://schemas.microsoft.com/office/powerpoint/2010/main" val="989960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1DF505-23AD-E614-2826-9BE9CD360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8EA1-A2B3-734E-8FE4-2A14DB32A8FE}" type="slidenum">
              <a:rPr lang="es-CL" smtClean="0"/>
              <a:pPr/>
              <a:t>8</a:t>
            </a:fld>
            <a:endParaRPr lang="es-C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A2AED7E-30CD-C36A-013E-E9A196723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1370" y="530311"/>
            <a:ext cx="10426300" cy="1325563"/>
          </a:xfrm>
        </p:spPr>
        <p:txBody>
          <a:bodyPr/>
          <a:lstStyle/>
          <a:p>
            <a:r>
              <a:rPr lang="es-CL" dirty="0"/>
              <a:t>3. Sistemas de contabilidad e información hídrica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B06D06-029E-DD65-B675-A24534758C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329" y="1538939"/>
            <a:ext cx="3673252" cy="47887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847B653-D007-CD01-99FD-F9041427FE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821" y="1924725"/>
            <a:ext cx="5133975" cy="41052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B4CEDDE-7088-88B2-7B64-70C1A6D253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596253">
            <a:off x="92680" y="3084924"/>
            <a:ext cx="6761505" cy="197431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C9731E1-DF72-1505-5B81-F3BD56CDA9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451405">
            <a:off x="830834" y="2077124"/>
            <a:ext cx="5876925" cy="38004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526107A-5A05-05FE-FCB7-74596AD043B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5757" y="1846162"/>
            <a:ext cx="4971214" cy="33030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B904433-77B9-A590-FE32-FCCB4C1FF8E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981354">
            <a:off x="6805915" y="1914850"/>
            <a:ext cx="4468828" cy="297496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F930A1E-5D77-CF60-E15B-24D8AC028B1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850564">
            <a:off x="6960444" y="1846162"/>
            <a:ext cx="4480986" cy="330309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EA1306B-A571-322B-57ED-17C4D0F2A62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0983658">
            <a:off x="6397068" y="2101036"/>
            <a:ext cx="4932619" cy="330309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D141FE6-2EB2-F99F-6869-27B479192DD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38296" y="3253746"/>
            <a:ext cx="4162608" cy="2870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604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9DAC526-ADB9-7537-163C-44B4403DB1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7767" y="2153563"/>
            <a:ext cx="10988476" cy="3870000"/>
          </a:xfrm>
        </p:spPr>
        <p:txBody>
          <a:bodyPr/>
          <a:lstStyle/>
          <a:p>
            <a:r>
              <a:rPr lang="es-CL" dirty="0"/>
              <a:t>El Sistema de Información de Recursos Hídricos de Australia (AWRIS)</a:t>
            </a:r>
          </a:p>
          <a:p>
            <a:endParaRPr lang="es-CL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5DC57D-BE55-A27C-2CF0-321770B47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8EA1-A2B3-734E-8FE4-2A14DB32A8FE}" type="slidenum">
              <a:rPr lang="es-CL" smtClean="0"/>
              <a:pPr/>
              <a:t>9</a:t>
            </a:fld>
            <a:endParaRPr lang="es-C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3EC6CB5-DAC3-2A19-DD28-3072B3729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3. Sistema de información hídrica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59BBA1-C9B6-4493-860F-961D992189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6356" y="2735105"/>
            <a:ext cx="8812516" cy="3579145"/>
          </a:xfrm>
          <a:prstGeom prst="rect">
            <a:avLst/>
          </a:prstGeom>
        </p:spPr>
      </p:pic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CBE1D58B-2067-4B13-3D83-48A7130387E6}"/>
              </a:ext>
            </a:extLst>
          </p:cNvPr>
          <p:cNvSpPr txBox="1">
            <a:spLocks/>
          </p:cNvSpPr>
          <p:nvPr/>
        </p:nvSpPr>
        <p:spPr>
          <a:xfrm>
            <a:off x="667150" y="1409542"/>
            <a:ext cx="8229600" cy="466787"/>
          </a:xfrm>
          <a:prstGeom prst="rect">
            <a:avLst/>
          </a:prstGeom>
        </p:spPr>
        <p:txBody>
          <a:bodyPr vert="horz" lIns="0" tIns="0" rIns="0" bIns="0" spcCol="36000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Tx/>
              <a:buNone/>
              <a:tabLst/>
              <a:defRPr sz="1800" b="0" i="0" kern="1200" baseline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918000" indent="-2880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b="0" i="0" kern="12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8000" marR="0" indent="-28800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 sz="1800" b="0" i="0" kern="1200" baseline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918000" marR="0" indent="-28800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  <a:buClr>
                <a:schemeClr val="bg2">
                  <a:lumMod val="25000"/>
                </a:schemeClr>
              </a:buClr>
              <a:buSzTx/>
              <a:buFont typeface="+mj-lt"/>
              <a:buAutoNum type="alphaLcParenR"/>
              <a:tabLst/>
              <a:defRPr sz="1800" b="0" i="0" kern="1200" baseline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206000" marR="0" indent="-28800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Wingdings" pitchFamily="2" charset="2"/>
              <a:buChar char="§"/>
              <a:tabLst/>
              <a:defRPr sz="1800" b="0" i="0" kern="1200" baseline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dirty="0"/>
              <a:t>¿Cómo procesamos toda esa información?</a:t>
            </a:r>
          </a:p>
        </p:txBody>
      </p:sp>
    </p:spTree>
    <p:extLst>
      <p:ext uri="{BB962C8B-B14F-4D97-AF65-F5344CB8AC3E}">
        <p14:creationId xmlns:p14="http://schemas.microsoft.com/office/powerpoint/2010/main" val="1103364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DJSIR 2023">
  <a:themeElements>
    <a:clrScheme name="DJSIR">
      <a:dk1>
        <a:srgbClr val="000000"/>
      </a:dk1>
      <a:lt1>
        <a:srgbClr val="FFFFFF"/>
      </a:lt1>
      <a:dk2>
        <a:srgbClr val="53565A"/>
      </a:dk2>
      <a:lt2>
        <a:srgbClr val="D9D9D6"/>
      </a:lt2>
      <a:accent1>
        <a:srgbClr val="004C97"/>
      </a:accent1>
      <a:accent2>
        <a:srgbClr val="009CA6"/>
      </a:accent2>
      <a:accent3>
        <a:srgbClr val="78BE20"/>
      </a:accent3>
      <a:accent4>
        <a:srgbClr val="CEDC00"/>
      </a:accent4>
      <a:accent5>
        <a:srgbClr val="003869"/>
      </a:accent5>
      <a:accent6>
        <a:srgbClr val="61A300"/>
      </a:accent6>
      <a:hlink>
        <a:srgbClr val="004C97"/>
      </a:hlink>
      <a:folHlink>
        <a:srgbClr val="004C9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DJSIR PowerPoint_Widescreen_V2" id="{015E710C-F4D4-C94A-AEC8-5D26E5399C2F}" vid="{4161E805-1978-F641-9C81-323D699DB3F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FD5D65EDA3896418CAE06DE8154E474" ma:contentTypeVersion="11" ma:contentTypeDescription="Create a new document." ma:contentTypeScope="" ma:versionID="212d6acf9df378c31eabde40027fc765">
  <xsd:schema xmlns:xsd="http://www.w3.org/2001/XMLSchema" xmlns:xs="http://www.w3.org/2001/XMLSchema" xmlns:p="http://schemas.microsoft.com/office/2006/metadata/properties" xmlns:ns2="370c71ca-81d4-4996-9618-9854091502d0" xmlns:ns3="e6e5fc63-5e84-447a-849c-c6c81ab05098" targetNamespace="http://schemas.microsoft.com/office/2006/metadata/properties" ma:root="true" ma:fieldsID="70172fff757b021988e137afc9d06dcb" ns2:_="" ns3:_="">
    <xsd:import namespace="370c71ca-81d4-4996-9618-9854091502d0"/>
    <xsd:import namespace="e6e5fc63-5e84-447a-849c-c6c81ab0509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0c71ca-81d4-4996-9618-9854091502d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e5fc63-5e84-447a-849c-c6c81ab0509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685B1DB-EFF6-4D0B-B990-0BA27E04A96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662F089-7986-4794-83B0-8419524637CB}">
  <ds:schemaRefs>
    <ds:schemaRef ds:uri="370c71ca-81d4-4996-9618-9854091502d0"/>
    <ds:schemaRef ds:uri="e6e5fc63-5e84-447a-849c-c6c81ab0509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EE05582-7174-4A9F-852D-EF47324963BB}">
  <ds:schemaRefs>
    <ds:schemaRef ds:uri="370c71ca-81d4-4996-9618-9854091502d0"/>
    <ds:schemaRef ds:uri="e6e5fc63-5e84-447a-849c-c6c81ab0509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DJSIR PowerPoint_Widescreen</Template>
  <TotalTime>2356</TotalTime>
  <Words>1193</Words>
  <Application>Microsoft Office PowerPoint</Application>
  <PresentationFormat>Widescreen</PresentationFormat>
  <Paragraphs>153</Paragraphs>
  <Slides>12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Courier New</vt:lpstr>
      <vt:lpstr>Wingdings</vt:lpstr>
      <vt:lpstr>DJSIR 2023</vt:lpstr>
      <vt:lpstr>Gestión hídrica en Australia </vt:lpstr>
      <vt:lpstr>PowerPoint Presentation</vt:lpstr>
      <vt:lpstr>PowerPoint Presentation</vt:lpstr>
      <vt:lpstr>1. El contexto australiano </vt:lpstr>
      <vt:lpstr>1. El contexto australiano </vt:lpstr>
      <vt:lpstr>2. The National Water Initiative</vt:lpstr>
      <vt:lpstr>2. The National Water Initiative</vt:lpstr>
      <vt:lpstr>3. Sistemas de contabilidad e información hídrica </vt:lpstr>
      <vt:lpstr>3. Sistema de información hídrica </vt:lpstr>
      <vt:lpstr>PowerPoint Presentation</vt:lpstr>
      <vt:lpstr>Conclusiones</vt:lpstr>
      <vt:lpstr>Gracias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Comparing Victoria’s and NSW’s Fintech Workforce</dc:title>
  <dc:creator>Chris Gusman (DJSIR)</dc:creator>
  <cp:lastModifiedBy>Natalia Gorrono (DJSIR)</cp:lastModifiedBy>
  <cp:revision>12</cp:revision>
  <dcterms:created xsi:type="dcterms:W3CDTF">2024-01-01T23:20:13Z</dcterms:created>
  <dcterms:modified xsi:type="dcterms:W3CDTF">2024-08-13T21:45:09Z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0x010100EFD5D65EDA3896418CAE06DE8154E474</vt:lpwstr>
  </property>
  <property fmtid="{D5CDD505-2E9C-101B-9397-08002B2CF9AE}" pid="3" name="MediaServiceImageTags">
    <vt:lpwstr/>
  </property>
  <property fmtid="{D5CDD505-2E9C-101B-9397-08002B2CF9AE}" pid="4" name="DEDJTRBranch">
    <vt:lpwstr/>
  </property>
  <property fmtid="{D5CDD505-2E9C-101B-9397-08002B2CF9AE}" pid="5" name="DEDJTRSection">
    <vt:lpwstr/>
  </property>
  <property fmtid="{D5CDD505-2E9C-101B-9397-08002B2CF9AE}" pid="6" name="DEDJTRGroup">
    <vt:lpwstr/>
  </property>
  <property fmtid="{D5CDD505-2E9C-101B-9397-08002B2CF9AE}" pid="7" name="DEDJTRSecurityClassification">
    <vt:lpwstr/>
  </property>
  <property fmtid="{D5CDD505-2E9C-101B-9397-08002B2CF9AE}" pid="8" name="DEDJTRDivision">
    <vt:lpwstr/>
  </property>
  <property fmtid="{D5CDD505-2E9C-101B-9397-08002B2CF9AE}" pid="9" name="MSIP_Label_d00a4df9-c942-4b09-b23a-6c1023f6de27_Enabled">
    <vt:lpwstr>true</vt:lpwstr>
  </property>
  <property fmtid="{D5CDD505-2E9C-101B-9397-08002B2CF9AE}" pid="10" name="MSIP_Label_d00a4df9-c942-4b09-b23a-6c1023f6de27_SetDate">
    <vt:lpwstr>2024-01-25T21:44:26Z</vt:lpwstr>
  </property>
  <property fmtid="{D5CDD505-2E9C-101B-9397-08002B2CF9AE}" pid="11" name="MSIP_Label_d00a4df9-c942-4b09-b23a-6c1023f6de27_Method">
    <vt:lpwstr>Privileged</vt:lpwstr>
  </property>
  <property fmtid="{D5CDD505-2E9C-101B-9397-08002B2CF9AE}" pid="12" name="MSIP_Label_d00a4df9-c942-4b09-b23a-6c1023f6de27_Name">
    <vt:lpwstr>Official (DJPR)</vt:lpwstr>
  </property>
  <property fmtid="{D5CDD505-2E9C-101B-9397-08002B2CF9AE}" pid="13" name="MSIP_Label_d00a4df9-c942-4b09-b23a-6c1023f6de27_SiteId">
    <vt:lpwstr>722ea0be-3e1c-4b11-ad6f-9401d6856e24</vt:lpwstr>
  </property>
  <property fmtid="{D5CDD505-2E9C-101B-9397-08002B2CF9AE}" pid="14" name="MSIP_Label_d00a4df9-c942-4b09-b23a-6c1023f6de27_ActionId">
    <vt:lpwstr>00dd9289-55dd-430a-bbc9-e93af9e0c8ed</vt:lpwstr>
  </property>
  <property fmtid="{D5CDD505-2E9C-101B-9397-08002B2CF9AE}" pid="15" name="MSIP_Label_d00a4df9-c942-4b09-b23a-6c1023f6de27_ContentBits">
    <vt:lpwstr>3</vt:lpwstr>
  </property>
</Properties>
</file>