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embeddedFontLst>
    <p:embeddedFont>
      <p:font typeface="Yanone Kaffeesatz" panose="020B0604020202020204" charset="0"/>
      <p:regular r:id="rId13"/>
      <p:bold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7" roundtripDataSignature="AMtx7mgveFhW1wMRsIf5TyskPRG3snZel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customschemas.google.com/relationships/presentationmetadata" Target="metadata"/><Relationship Id="rId2" Type="http://schemas.openxmlformats.org/officeDocument/2006/relationships/slide" Target="slides/slide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0fcad3f224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0fcad3f224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0fcad3f224_1_5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0fcad3f224_1_5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0fdf4e06ef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0fdf4e06ef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0fcad3f224_1_4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0fcad3f224_1_4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0fcad3f224_1_4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0fcad3f224_1_4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0fcad3f224_1_4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0fcad3f224_1_4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0fcad3f224_1_4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0fcad3f224_1_4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0fcad3f224_1_4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0fcad3f224_1_4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0fcad3f224_1_4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0fcad3f224_1_4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0fcad3f224_1_5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0fcad3f224_1_5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30fcad3f224_1_346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11" name="Google Shape;11;g30fcad3f224_1_346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12" name="Google Shape;12;g30fcad3f224_1_34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30fcad3f224_1_38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700" cy="2618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g30fcad3f224_1_38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700" cy="1734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g30fcad3f224_1_38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30fcad3f224_1_38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0fcad3f224_1_387"/>
          <p:cNvSpPr/>
          <p:nvPr/>
        </p:nvSpPr>
        <p:spPr>
          <a:xfrm>
            <a:off x="6163735" y="1096772"/>
            <a:ext cx="5571000" cy="5761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g30fcad3f224_1_387"/>
          <p:cNvSpPr/>
          <p:nvPr/>
        </p:nvSpPr>
        <p:spPr>
          <a:xfrm>
            <a:off x="11529484" y="5618903"/>
            <a:ext cx="525000" cy="525000"/>
          </a:xfrm>
          <a:prstGeom prst="plus">
            <a:avLst>
              <a:gd name="adj" fmla="val 39516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g30fcad3f224_1_387"/>
          <p:cNvSpPr/>
          <p:nvPr/>
        </p:nvSpPr>
        <p:spPr>
          <a:xfrm>
            <a:off x="9881559" y="976630"/>
            <a:ext cx="1336800" cy="120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g30fcad3f224_1_387"/>
          <p:cNvSpPr txBox="1">
            <a:spLocks noGrp="1"/>
          </p:cNvSpPr>
          <p:nvPr>
            <p:ph type="title"/>
          </p:nvPr>
        </p:nvSpPr>
        <p:spPr>
          <a:xfrm>
            <a:off x="565149" y="1204721"/>
            <a:ext cx="8267400" cy="14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g30fcad3f224_1_387"/>
          <p:cNvSpPr txBox="1">
            <a:spLocks noGrp="1"/>
          </p:cNvSpPr>
          <p:nvPr>
            <p:ph type="body" idx="1"/>
          </p:nvPr>
        </p:nvSpPr>
        <p:spPr>
          <a:xfrm>
            <a:off x="565150" y="2691638"/>
            <a:ext cx="8267400" cy="31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6" name="Google Shape;56;g30fcad3f224_1_387"/>
          <p:cNvSpPr txBox="1">
            <a:spLocks noGrp="1"/>
          </p:cNvSpPr>
          <p:nvPr>
            <p:ph type="dt" idx="10"/>
          </p:nvPr>
        </p:nvSpPr>
        <p:spPr>
          <a:xfrm>
            <a:off x="565149" y="5949696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g30fcad3f224_1_387"/>
          <p:cNvSpPr txBox="1">
            <a:spLocks noGrp="1"/>
          </p:cNvSpPr>
          <p:nvPr>
            <p:ph type="ftr" idx="11"/>
          </p:nvPr>
        </p:nvSpPr>
        <p:spPr>
          <a:xfrm>
            <a:off x="565150" y="543179"/>
            <a:ext cx="4114800" cy="2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g30fcad3f224_1_387"/>
          <p:cNvSpPr txBox="1">
            <a:spLocks noGrp="1"/>
          </p:cNvSpPr>
          <p:nvPr>
            <p:ph type="sldNum" idx="12"/>
          </p:nvPr>
        </p:nvSpPr>
        <p:spPr>
          <a:xfrm>
            <a:off x="10813024" y="511175"/>
            <a:ext cx="914400" cy="3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0fcad3f224_1_396"/>
          <p:cNvSpPr txBox="1">
            <a:spLocks noGrp="1"/>
          </p:cNvSpPr>
          <p:nvPr>
            <p:ph type="title"/>
          </p:nvPr>
        </p:nvSpPr>
        <p:spPr>
          <a:xfrm>
            <a:off x="565110" y="1204721"/>
            <a:ext cx="8266200" cy="14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g30fcad3f224_1_396"/>
          <p:cNvSpPr txBox="1">
            <a:spLocks noGrp="1"/>
          </p:cNvSpPr>
          <p:nvPr>
            <p:ph type="body" idx="1"/>
          </p:nvPr>
        </p:nvSpPr>
        <p:spPr>
          <a:xfrm>
            <a:off x="565111" y="2691638"/>
            <a:ext cx="49467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1pPr>
            <a:lvl2pPr marL="914400" lvl="1" indent="-228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2" name="Google Shape;62;g30fcad3f224_1_396"/>
          <p:cNvSpPr txBox="1">
            <a:spLocks noGrp="1"/>
          </p:cNvSpPr>
          <p:nvPr>
            <p:ph type="body" idx="2"/>
          </p:nvPr>
        </p:nvSpPr>
        <p:spPr>
          <a:xfrm>
            <a:off x="565111" y="3515550"/>
            <a:ext cx="4946700" cy="23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g30fcad3f224_1_396"/>
          <p:cNvSpPr txBox="1">
            <a:spLocks noGrp="1"/>
          </p:cNvSpPr>
          <p:nvPr>
            <p:ph type="body" idx="3"/>
          </p:nvPr>
        </p:nvSpPr>
        <p:spPr>
          <a:xfrm>
            <a:off x="6076866" y="2691162"/>
            <a:ext cx="49467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1pPr>
            <a:lvl2pPr marL="914400" lvl="1" indent="-228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4" name="Google Shape;64;g30fcad3f224_1_396"/>
          <p:cNvSpPr txBox="1">
            <a:spLocks noGrp="1"/>
          </p:cNvSpPr>
          <p:nvPr>
            <p:ph type="body" idx="4"/>
          </p:nvPr>
        </p:nvSpPr>
        <p:spPr>
          <a:xfrm>
            <a:off x="6076866" y="3515074"/>
            <a:ext cx="4946700" cy="23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65" name="Google Shape;65;g30fcad3f224_1_396"/>
          <p:cNvSpPr txBox="1">
            <a:spLocks noGrp="1"/>
          </p:cNvSpPr>
          <p:nvPr>
            <p:ph type="dt" idx="10"/>
          </p:nvPr>
        </p:nvSpPr>
        <p:spPr>
          <a:xfrm>
            <a:off x="565149" y="5949696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g30fcad3f224_1_396"/>
          <p:cNvSpPr txBox="1">
            <a:spLocks noGrp="1"/>
          </p:cNvSpPr>
          <p:nvPr>
            <p:ph type="ftr" idx="11"/>
          </p:nvPr>
        </p:nvSpPr>
        <p:spPr>
          <a:xfrm>
            <a:off x="565150" y="543179"/>
            <a:ext cx="4114800" cy="2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g30fcad3f224_1_396"/>
          <p:cNvSpPr txBox="1">
            <a:spLocks noGrp="1"/>
          </p:cNvSpPr>
          <p:nvPr>
            <p:ph type="sldNum" idx="12"/>
          </p:nvPr>
        </p:nvSpPr>
        <p:spPr>
          <a:xfrm>
            <a:off x="10813024" y="511175"/>
            <a:ext cx="914400" cy="3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  <p:sp>
        <p:nvSpPr>
          <p:cNvPr id="68" name="Google Shape;68;g30fcad3f224_1_396"/>
          <p:cNvSpPr/>
          <p:nvPr/>
        </p:nvSpPr>
        <p:spPr>
          <a:xfrm>
            <a:off x="11738231" y="1096772"/>
            <a:ext cx="453900" cy="5761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g30fcad3f224_1_396"/>
          <p:cNvSpPr/>
          <p:nvPr/>
        </p:nvSpPr>
        <p:spPr>
          <a:xfrm>
            <a:off x="9881559" y="976630"/>
            <a:ext cx="1336800" cy="120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g30fcad3f224_1_396"/>
          <p:cNvSpPr/>
          <p:nvPr/>
        </p:nvSpPr>
        <p:spPr>
          <a:xfrm>
            <a:off x="11531286" y="5618903"/>
            <a:ext cx="525000" cy="525000"/>
          </a:xfrm>
          <a:prstGeom prst="plus">
            <a:avLst>
              <a:gd name="adj" fmla="val 39516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g30fcad3f224_1_350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g30fcad3f224_1_35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g30fcad3f224_1_35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g30fcad3f224_1_35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g30fcad3f224_1_35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g30fcad3f224_1_35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g30fcad3f224_1_35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g30fcad3f224_1_357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g30fcad3f224_1_35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g30fcad3f224_1_36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g30fcad3f224_1_36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30fcad3f224_1_365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g30fcad3f224_1_365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g30fcad3f224_1_36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30fcad3f224_1_369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g30fcad3f224_1_36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30fcad3f224_1_372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g30fcad3f224_1_372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g30fcad3f224_1_372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g30fcad3f224_1_372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g30fcad3f224_1_37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30fcad3f224_1_378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300" cy="806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g30fcad3f224_1_37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g30fcad3f224_1_34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g30fcad3f224_1_342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  <a:defRPr sz="2400">
                <a:solidFill>
                  <a:schemeClr val="dk2"/>
                </a:solidFill>
              </a:defRPr>
            </a:lvl1pPr>
            <a:lvl2pPr marL="914400" lvl="1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2pPr>
            <a:lvl3pPr marL="1371600" lvl="2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3pPr>
            <a:lvl4pPr marL="1828800" lvl="3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4pPr>
            <a:lvl5pPr marL="2286000" lvl="4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5pPr>
            <a:lvl6pPr marL="2743200" lvl="5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6pPr>
            <a:lvl7pPr marL="3200400" lvl="6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7pPr>
            <a:lvl8pPr marL="3657600" lvl="7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8pPr>
            <a:lvl9pPr marL="4114800" lvl="8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g30fcad3f224_1_34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7.png"/><Relationship Id="rId7" Type="http://schemas.openxmlformats.org/officeDocument/2006/relationships/image" Target="../media/image3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7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7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7.png"/><Relationship Id="rId7" Type="http://schemas.openxmlformats.org/officeDocument/2006/relationships/image" Target="../media/image1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7.png"/><Relationship Id="rId7" Type="http://schemas.openxmlformats.org/officeDocument/2006/relationships/image" Target="../media/image21.png"/><Relationship Id="rId12" Type="http://schemas.openxmlformats.org/officeDocument/2006/relationships/image" Target="../media/image2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25.jpg"/><Relationship Id="rId5" Type="http://schemas.openxmlformats.org/officeDocument/2006/relationships/image" Target="../media/image3.png"/><Relationship Id="rId10" Type="http://schemas.openxmlformats.org/officeDocument/2006/relationships/image" Target="../media/image24.jpg"/><Relationship Id="rId4" Type="http://schemas.openxmlformats.org/officeDocument/2006/relationships/image" Target="../media/image2.png"/><Relationship Id="rId9" Type="http://schemas.openxmlformats.org/officeDocument/2006/relationships/image" Target="../media/image23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7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g30fcad3f224_0_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12601" y="831060"/>
            <a:ext cx="1608416" cy="771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g30fcad3f224_0_10"/>
          <p:cNvPicPr preferRelativeResize="0"/>
          <p:nvPr/>
        </p:nvPicPr>
        <p:blipFill rotWithShape="1">
          <a:blip r:embed="rId5">
            <a:alphaModFix/>
          </a:blip>
          <a:srcRect l="15145" t="24419" r="13917" b="25230"/>
          <a:stretch/>
        </p:blipFill>
        <p:spPr>
          <a:xfrm>
            <a:off x="7371399" y="831074"/>
            <a:ext cx="2291125" cy="771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g30fcad3f224_0_10"/>
          <p:cNvPicPr preferRelativeResize="0"/>
          <p:nvPr/>
        </p:nvPicPr>
        <p:blipFill rotWithShape="1">
          <a:blip r:embed="rId6">
            <a:alphaModFix/>
          </a:blip>
          <a:srcRect l="13616" t="24793" r="7357" b="34240"/>
          <a:stretch/>
        </p:blipFill>
        <p:spPr>
          <a:xfrm>
            <a:off x="9944194" y="778573"/>
            <a:ext cx="1690582" cy="876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g30fcad3f224_0_1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730507" y="1874058"/>
            <a:ext cx="2908682" cy="3109883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g30fcad3f224_0_10"/>
          <p:cNvSpPr txBox="1"/>
          <p:nvPr/>
        </p:nvSpPr>
        <p:spPr>
          <a:xfrm>
            <a:off x="5112600" y="2164988"/>
            <a:ext cx="6415800" cy="30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6800" b="1">
                <a:solidFill>
                  <a:srgbClr val="003366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Evaluación</a:t>
            </a:r>
            <a:r>
              <a:rPr lang="es-CL" sz="6800">
                <a:solidFill>
                  <a:srgbClr val="003366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 </a:t>
            </a:r>
            <a:endParaRPr sz="6800">
              <a:solidFill>
                <a:srgbClr val="003366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6800">
                <a:solidFill>
                  <a:srgbClr val="003366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y </a:t>
            </a:r>
            <a:r>
              <a:rPr lang="es-CL" sz="6800" b="1">
                <a:solidFill>
                  <a:srgbClr val="003366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Estrategias</a:t>
            </a:r>
            <a:r>
              <a:rPr lang="es-CL" sz="6800">
                <a:solidFill>
                  <a:srgbClr val="003366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 de financiamiento</a:t>
            </a:r>
            <a:endParaRPr sz="7500">
              <a:solidFill>
                <a:srgbClr val="003366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pic>
        <p:nvPicPr>
          <p:cNvPr id="80" name="Google Shape;80;g30fcad3f224_0_10"/>
          <p:cNvPicPr preferRelativeResize="0"/>
          <p:nvPr/>
        </p:nvPicPr>
        <p:blipFill rotWithShape="1">
          <a:blip r:embed="rId8">
            <a:alphaModFix/>
          </a:blip>
          <a:srcRect r="12656" b="43668"/>
          <a:stretch/>
        </p:blipFill>
        <p:spPr>
          <a:xfrm>
            <a:off x="7862875" y="4074425"/>
            <a:ext cx="4432850" cy="285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g30fcad3f224_1_5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55625" y="469381"/>
            <a:ext cx="989246" cy="4743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g30fcad3f224_1_520"/>
          <p:cNvPicPr preferRelativeResize="0"/>
          <p:nvPr/>
        </p:nvPicPr>
        <p:blipFill rotWithShape="1">
          <a:blip r:embed="rId5">
            <a:alphaModFix/>
          </a:blip>
          <a:srcRect l="15145" t="24419" r="13917" b="25230"/>
          <a:stretch/>
        </p:blipFill>
        <p:spPr>
          <a:xfrm>
            <a:off x="5344885" y="469389"/>
            <a:ext cx="1409142" cy="474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g30fcad3f224_1_520"/>
          <p:cNvPicPr preferRelativeResize="0"/>
          <p:nvPr/>
        </p:nvPicPr>
        <p:blipFill rotWithShape="1">
          <a:blip r:embed="rId6">
            <a:alphaModFix/>
          </a:blip>
          <a:srcRect l="13616" t="24793" r="7357" b="34240"/>
          <a:stretch/>
        </p:blipFill>
        <p:spPr>
          <a:xfrm>
            <a:off x="6927268" y="437099"/>
            <a:ext cx="1039782" cy="538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g30fcad3f224_1_520" title="THE LUCKY IRON FISH PROJECT case study film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7">
            <a:alphaModFix/>
          </a:blip>
          <a:srcRect/>
          <a:stretch/>
        </p:blipFill>
        <p:spPr>
          <a:xfrm>
            <a:off x="2912825" y="1593375"/>
            <a:ext cx="6425700" cy="380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g30fcad3f224_1_52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45750" y="823675"/>
            <a:ext cx="9300499" cy="5185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0fdf4e06ef_2_0"/>
          <p:cNvSpPr/>
          <p:nvPr/>
        </p:nvSpPr>
        <p:spPr>
          <a:xfrm>
            <a:off x="1439425" y="4614800"/>
            <a:ext cx="9282900" cy="753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6" name="Google Shape;86;g30fdf4e06ef_2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65625" y="469381"/>
            <a:ext cx="989246" cy="474394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g30fdf4e06ef_2_0"/>
          <p:cNvPicPr preferRelativeResize="0"/>
          <p:nvPr/>
        </p:nvPicPr>
        <p:blipFill rotWithShape="1">
          <a:blip r:embed="rId5">
            <a:alphaModFix/>
          </a:blip>
          <a:srcRect l="15145" t="24419" r="13917" b="25230"/>
          <a:stretch/>
        </p:blipFill>
        <p:spPr>
          <a:xfrm>
            <a:off x="9154885" y="469389"/>
            <a:ext cx="1409142" cy="474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g30fdf4e06ef_2_0"/>
          <p:cNvPicPr preferRelativeResize="0"/>
          <p:nvPr/>
        </p:nvPicPr>
        <p:blipFill rotWithShape="1">
          <a:blip r:embed="rId6">
            <a:alphaModFix/>
          </a:blip>
          <a:srcRect l="13616" t="24793" r="7357" b="34240"/>
          <a:stretch/>
        </p:blipFill>
        <p:spPr>
          <a:xfrm>
            <a:off x="10737268" y="437099"/>
            <a:ext cx="1039782" cy="538976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g30fdf4e06ef_2_0"/>
          <p:cNvSpPr/>
          <p:nvPr/>
        </p:nvSpPr>
        <p:spPr>
          <a:xfrm>
            <a:off x="1669100" y="4498125"/>
            <a:ext cx="1965000" cy="9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L" sz="2200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Falta de recursos</a:t>
            </a:r>
            <a:endParaRPr sz="2200">
              <a:solidFill>
                <a:srgbClr val="052C68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sp>
        <p:nvSpPr>
          <p:cNvPr id="90" name="Google Shape;90;g30fdf4e06ef_2_0"/>
          <p:cNvSpPr/>
          <p:nvPr/>
        </p:nvSpPr>
        <p:spPr>
          <a:xfrm>
            <a:off x="3870675" y="4498125"/>
            <a:ext cx="1965000" cy="9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L" sz="2200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Me faltan ideas</a:t>
            </a:r>
            <a:endParaRPr sz="2200">
              <a:solidFill>
                <a:srgbClr val="052C68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sp>
        <p:nvSpPr>
          <p:cNvPr id="91" name="Google Shape;91;g30fdf4e06ef_2_0"/>
          <p:cNvSpPr/>
          <p:nvPr/>
        </p:nvSpPr>
        <p:spPr>
          <a:xfrm>
            <a:off x="8757450" y="4498125"/>
            <a:ext cx="1965000" cy="9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L" sz="2200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Causa requiere </a:t>
            </a:r>
            <a:endParaRPr sz="2200">
              <a:solidFill>
                <a:srgbClr val="052C68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2200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más ayuda</a:t>
            </a:r>
            <a:endParaRPr sz="2200">
              <a:solidFill>
                <a:srgbClr val="052C68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sp>
        <p:nvSpPr>
          <p:cNvPr id="92" name="Google Shape;92;g30fdf4e06ef_2_0"/>
          <p:cNvSpPr/>
          <p:nvPr/>
        </p:nvSpPr>
        <p:spPr>
          <a:xfrm>
            <a:off x="6262300" y="4498125"/>
            <a:ext cx="1965000" cy="9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L" sz="2200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Posibilidad de Cierre</a:t>
            </a:r>
            <a:endParaRPr sz="2200">
              <a:solidFill>
                <a:srgbClr val="052C68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sp>
        <p:nvSpPr>
          <p:cNvPr id="93" name="Google Shape;93;g30fdf4e06ef_2_0"/>
          <p:cNvSpPr txBox="1"/>
          <p:nvPr/>
        </p:nvSpPr>
        <p:spPr>
          <a:xfrm>
            <a:off x="685950" y="1164400"/>
            <a:ext cx="9452100" cy="8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L" sz="3300" b="1">
                <a:solidFill>
                  <a:srgbClr val="72B64F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| </a:t>
            </a:r>
            <a:r>
              <a:rPr lang="es-CL" sz="3300" b="1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¿Qué nos mueve estar aquí hoy?</a:t>
            </a:r>
            <a:endParaRPr sz="3300" b="1">
              <a:solidFill>
                <a:srgbClr val="052C68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pic>
        <p:nvPicPr>
          <p:cNvPr id="94" name="Google Shape;94;g30fdf4e06ef_2_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215150" y="2373250"/>
            <a:ext cx="2059306" cy="2059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g30fdf4e06ef_2_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823514" y="2373250"/>
            <a:ext cx="2059306" cy="2059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g30fdf4e06ef_2_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621954" y="2373250"/>
            <a:ext cx="2059306" cy="2059306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g30fdf4e06ef_2_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606768" y="2373250"/>
            <a:ext cx="2059306" cy="20593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g30fcad3f224_1_4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65625" y="469381"/>
            <a:ext cx="989246" cy="4743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g30fcad3f224_1_420"/>
          <p:cNvPicPr preferRelativeResize="0"/>
          <p:nvPr/>
        </p:nvPicPr>
        <p:blipFill rotWithShape="1">
          <a:blip r:embed="rId5">
            <a:alphaModFix/>
          </a:blip>
          <a:srcRect l="15145" t="24419" r="13917" b="25230"/>
          <a:stretch/>
        </p:blipFill>
        <p:spPr>
          <a:xfrm>
            <a:off x="9154885" y="469389"/>
            <a:ext cx="1409142" cy="474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g30fcad3f224_1_420"/>
          <p:cNvPicPr preferRelativeResize="0"/>
          <p:nvPr/>
        </p:nvPicPr>
        <p:blipFill rotWithShape="1">
          <a:blip r:embed="rId6">
            <a:alphaModFix/>
          </a:blip>
          <a:srcRect l="13616" t="24793" r="7357" b="34240"/>
          <a:stretch/>
        </p:blipFill>
        <p:spPr>
          <a:xfrm>
            <a:off x="10737268" y="437099"/>
            <a:ext cx="1039782" cy="538976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g30fcad3f224_1_420"/>
          <p:cNvSpPr txBox="1"/>
          <p:nvPr/>
        </p:nvSpPr>
        <p:spPr>
          <a:xfrm>
            <a:off x="685950" y="1164400"/>
            <a:ext cx="9452100" cy="8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L" sz="3300" b="1">
                <a:solidFill>
                  <a:srgbClr val="72B64F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| </a:t>
            </a:r>
            <a:r>
              <a:rPr lang="es-CL" sz="3300" b="1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¿Porque es necesario evaluar nuestros proyectos para generar recursos?</a:t>
            </a:r>
            <a:endParaRPr sz="3300" b="1">
              <a:solidFill>
                <a:srgbClr val="052C68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sp>
        <p:nvSpPr>
          <p:cNvPr id="106" name="Google Shape;106;g30fcad3f224_1_420"/>
          <p:cNvSpPr txBox="1"/>
          <p:nvPr/>
        </p:nvSpPr>
        <p:spPr>
          <a:xfrm>
            <a:off x="2452850" y="2673788"/>
            <a:ext cx="30000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28600" lvl="0" indent="-165100" algn="l" rtl="0">
              <a:spcBef>
                <a:spcPts val="0"/>
              </a:spcBef>
              <a:spcAft>
                <a:spcPts val="0"/>
              </a:spcAft>
              <a:buClr>
                <a:srgbClr val="FEA101"/>
              </a:buClr>
              <a:buSzPts val="1400"/>
              <a:buFont typeface="Yanone Kaffeesatz"/>
              <a:buChar char="●"/>
            </a:pPr>
            <a:r>
              <a:rPr lang="es-CL" sz="2400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Porque </a:t>
            </a:r>
            <a:r>
              <a:rPr lang="es-CL" sz="2400" b="1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requerimos una mirada urgente orientada a los resultados  </a:t>
            </a:r>
            <a:r>
              <a:rPr lang="es-CL" sz="2400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y no a las necesidades.</a:t>
            </a:r>
            <a:endParaRPr>
              <a:solidFill>
                <a:srgbClr val="052C68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sp>
        <p:nvSpPr>
          <p:cNvPr id="107" name="Google Shape;107;g30fcad3f224_1_420"/>
          <p:cNvSpPr txBox="1"/>
          <p:nvPr/>
        </p:nvSpPr>
        <p:spPr>
          <a:xfrm>
            <a:off x="7390250" y="2518400"/>
            <a:ext cx="30000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28600" lvl="0" indent="-165100" algn="l" rtl="0">
              <a:spcBef>
                <a:spcPts val="1000"/>
              </a:spcBef>
              <a:spcAft>
                <a:spcPts val="1600"/>
              </a:spcAft>
              <a:buClr>
                <a:srgbClr val="FEA101"/>
              </a:buClr>
              <a:buSzPts val="1400"/>
              <a:buFont typeface="Yanone Kaffeesatz"/>
              <a:buChar char="●"/>
            </a:pPr>
            <a:r>
              <a:rPr lang="es-CL" sz="2400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Estos recursos</a:t>
            </a:r>
            <a:r>
              <a:rPr lang="es-CL" sz="2400" b="1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 salvan vidas</a:t>
            </a:r>
            <a:r>
              <a:rPr lang="es-CL" sz="2400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, entregan educación, luchan por los derechos humanos, velan por el cuidado del medio ambiente.</a:t>
            </a:r>
            <a:endParaRPr>
              <a:solidFill>
                <a:srgbClr val="052C68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pic>
        <p:nvPicPr>
          <p:cNvPr id="108" name="Google Shape;108;g30fcad3f224_1_4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719512" y="2563775"/>
            <a:ext cx="1882330" cy="1882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g30fcad3f224_1_42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70519" y="2563775"/>
            <a:ext cx="1882330" cy="1882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0fcad3f224_1_408"/>
          <p:cNvSpPr/>
          <p:nvPr/>
        </p:nvSpPr>
        <p:spPr>
          <a:xfrm>
            <a:off x="7091975" y="2221900"/>
            <a:ext cx="3868500" cy="753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g30fcad3f224_1_408"/>
          <p:cNvSpPr/>
          <p:nvPr/>
        </p:nvSpPr>
        <p:spPr>
          <a:xfrm>
            <a:off x="878675" y="2221900"/>
            <a:ext cx="3740100" cy="753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6" name="Google Shape;116;g30fcad3f224_1_40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65625" y="469381"/>
            <a:ext cx="989246" cy="4743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g30fcad3f224_1_408"/>
          <p:cNvPicPr preferRelativeResize="0"/>
          <p:nvPr/>
        </p:nvPicPr>
        <p:blipFill rotWithShape="1">
          <a:blip r:embed="rId5">
            <a:alphaModFix/>
          </a:blip>
          <a:srcRect l="15145" t="24419" r="13917" b="25230"/>
          <a:stretch/>
        </p:blipFill>
        <p:spPr>
          <a:xfrm>
            <a:off x="9154885" y="469389"/>
            <a:ext cx="1409142" cy="474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g30fcad3f224_1_408"/>
          <p:cNvPicPr preferRelativeResize="0"/>
          <p:nvPr/>
        </p:nvPicPr>
        <p:blipFill rotWithShape="1">
          <a:blip r:embed="rId6">
            <a:alphaModFix/>
          </a:blip>
          <a:srcRect l="13616" t="24793" r="7357" b="34240"/>
          <a:stretch/>
        </p:blipFill>
        <p:spPr>
          <a:xfrm>
            <a:off x="10737268" y="437099"/>
            <a:ext cx="1039782" cy="538976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g30fcad3f224_1_408"/>
          <p:cNvSpPr txBox="1"/>
          <p:nvPr/>
        </p:nvSpPr>
        <p:spPr>
          <a:xfrm>
            <a:off x="685950" y="1164400"/>
            <a:ext cx="6170400" cy="8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L" sz="3300" b="1">
                <a:solidFill>
                  <a:srgbClr val="72B64F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| </a:t>
            </a:r>
            <a:r>
              <a:rPr lang="es-CL" sz="3300" b="1">
                <a:solidFill>
                  <a:srgbClr val="003366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¿Qué nos moviliza evaluar nuestros proyectos?</a:t>
            </a:r>
            <a:endParaRPr sz="3300" b="1">
              <a:solidFill>
                <a:srgbClr val="052C68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sp>
        <p:nvSpPr>
          <p:cNvPr id="120" name="Google Shape;120;g30fcad3f224_1_408"/>
          <p:cNvSpPr txBox="1"/>
          <p:nvPr/>
        </p:nvSpPr>
        <p:spPr>
          <a:xfrm>
            <a:off x="967825" y="2290750"/>
            <a:ext cx="3868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28600" lvl="0" indent="-266700" algn="l" rtl="0">
              <a:spcBef>
                <a:spcPts val="0"/>
              </a:spcBef>
              <a:spcAft>
                <a:spcPts val="1600"/>
              </a:spcAft>
              <a:buClr>
                <a:srgbClr val="21A1D8"/>
              </a:buClr>
              <a:buSzPts val="2400"/>
              <a:buFont typeface="Yanone Kaffeesatz"/>
              <a:buChar char="●"/>
            </a:pPr>
            <a:r>
              <a:rPr lang="es-CL" sz="2800" b="1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¿Qué usábamos usualmente?</a:t>
            </a:r>
            <a:endParaRPr sz="2400">
              <a:solidFill>
                <a:srgbClr val="052C68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sp>
        <p:nvSpPr>
          <p:cNvPr id="121" name="Google Shape;121;g30fcad3f224_1_408"/>
          <p:cNvSpPr txBox="1"/>
          <p:nvPr/>
        </p:nvSpPr>
        <p:spPr>
          <a:xfrm>
            <a:off x="878675" y="3075438"/>
            <a:ext cx="4882500" cy="154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28600" lvl="0" indent="-203200" algn="l" rtl="0">
              <a:spcBef>
                <a:spcPts val="0"/>
              </a:spcBef>
              <a:spcAft>
                <a:spcPts val="0"/>
              </a:spcAft>
              <a:buClr>
                <a:srgbClr val="FEA101"/>
              </a:buClr>
              <a:buSzPts val="1400"/>
              <a:buFont typeface="Yanone Kaffeesatz"/>
              <a:buChar char="●"/>
            </a:pPr>
            <a:r>
              <a:rPr lang="es-CL" sz="2400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Número de personas que requieren vivienda.</a:t>
            </a:r>
            <a:endParaRPr sz="2400">
              <a:solidFill>
                <a:srgbClr val="052C68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  <a:p>
            <a:pPr marL="228600" lvl="0" indent="-203200" algn="l" rtl="0">
              <a:spcBef>
                <a:spcPts val="1000"/>
              </a:spcBef>
              <a:spcAft>
                <a:spcPts val="0"/>
              </a:spcAft>
              <a:buClr>
                <a:srgbClr val="FEA101"/>
              </a:buClr>
              <a:buSzPts val="1400"/>
              <a:buFont typeface="Yanone Kaffeesatz"/>
              <a:buChar char="●"/>
            </a:pPr>
            <a:r>
              <a:rPr lang="es-CL" sz="2400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Número de niños analfabetos.</a:t>
            </a:r>
            <a:endParaRPr sz="2400">
              <a:solidFill>
                <a:srgbClr val="052C68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  <a:p>
            <a:pPr marL="228600" lvl="0" indent="-203200" algn="l" rtl="0">
              <a:spcBef>
                <a:spcPts val="1000"/>
              </a:spcBef>
              <a:spcAft>
                <a:spcPts val="1600"/>
              </a:spcAft>
              <a:buClr>
                <a:srgbClr val="FEA101"/>
              </a:buClr>
              <a:buSzPts val="1400"/>
              <a:buFont typeface="Yanone Kaffeesatz"/>
              <a:buChar char="●"/>
            </a:pPr>
            <a:r>
              <a:rPr lang="es-CL" sz="2400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Hectáreas de Bosques por reforestar.</a:t>
            </a:r>
            <a:endParaRPr sz="2400">
              <a:solidFill>
                <a:srgbClr val="052C68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sp>
        <p:nvSpPr>
          <p:cNvPr id="122" name="Google Shape;122;g30fcad3f224_1_408"/>
          <p:cNvSpPr txBox="1"/>
          <p:nvPr/>
        </p:nvSpPr>
        <p:spPr>
          <a:xfrm>
            <a:off x="7179275" y="2290750"/>
            <a:ext cx="4728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28600" lvl="0" indent="-266700" algn="l" rtl="0">
              <a:spcBef>
                <a:spcPts val="0"/>
              </a:spcBef>
              <a:spcAft>
                <a:spcPts val="1600"/>
              </a:spcAft>
              <a:buClr>
                <a:srgbClr val="21A1D8"/>
              </a:buClr>
              <a:buSzPts val="2400"/>
              <a:buFont typeface="Yanone Kaffeesatz"/>
              <a:buChar char="●"/>
            </a:pPr>
            <a:r>
              <a:rPr lang="es-CL" sz="2800" b="1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¿Dónde debemos movilizarnos?</a:t>
            </a:r>
            <a:endParaRPr sz="2800" b="1">
              <a:solidFill>
                <a:srgbClr val="052C68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sp>
        <p:nvSpPr>
          <p:cNvPr id="123" name="Google Shape;123;g30fcad3f224_1_408"/>
          <p:cNvSpPr txBox="1"/>
          <p:nvPr/>
        </p:nvSpPr>
        <p:spPr>
          <a:xfrm>
            <a:off x="7091975" y="3075438"/>
            <a:ext cx="4289100" cy="154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28600" lvl="0" indent="-203200" algn="l" rtl="0">
              <a:spcBef>
                <a:spcPts val="0"/>
              </a:spcBef>
              <a:spcAft>
                <a:spcPts val="0"/>
              </a:spcAft>
              <a:buClr>
                <a:srgbClr val="FEA101"/>
              </a:buClr>
              <a:buSzPts val="1400"/>
              <a:buFont typeface="Yanone Kaffeesatz"/>
              <a:buChar char="●"/>
            </a:pPr>
            <a:r>
              <a:rPr lang="es-CL" sz="2400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Número de casas entregadas.</a:t>
            </a:r>
            <a:endParaRPr sz="2400">
              <a:solidFill>
                <a:srgbClr val="052C68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  <a:p>
            <a:pPr marL="228600" lvl="0" indent="-203200" algn="l" rtl="0">
              <a:spcBef>
                <a:spcPts val="1000"/>
              </a:spcBef>
              <a:spcAft>
                <a:spcPts val="0"/>
              </a:spcAft>
              <a:buClr>
                <a:srgbClr val="FEA101"/>
              </a:buClr>
              <a:buSzPts val="1400"/>
              <a:buFont typeface="Yanone Kaffeesatz"/>
              <a:buChar char="●"/>
            </a:pPr>
            <a:r>
              <a:rPr lang="es-CL" sz="2400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Niños que aprendieron a leer y a escribir.</a:t>
            </a:r>
            <a:endParaRPr sz="2400">
              <a:solidFill>
                <a:srgbClr val="052C68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  <a:p>
            <a:pPr marL="228600" lvl="0" indent="-203200" algn="l" rtl="0">
              <a:spcBef>
                <a:spcPts val="1000"/>
              </a:spcBef>
              <a:spcAft>
                <a:spcPts val="1600"/>
              </a:spcAft>
              <a:buClr>
                <a:srgbClr val="FEA101"/>
              </a:buClr>
              <a:buSzPts val="1400"/>
              <a:buFont typeface="Yanone Kaffeesatz"/>
              <a:buChar char="●"/>
            </a:pPr>
            <a:r>
              <a:rPr lang="es-CL" sz="2400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Número Hectáreas reforestadas.</a:t>
            </a:r>
            <a:endParaRPr sz="2400">
              <a:solidFill>
                <a:srgbClr val="052C68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sp>
        <p:nvSpPr>
          <p:cNvPr id="124" name="Google Shape;124;g30fcad3f224_1_408"/>
          <p:cNvSpPr/>
          <p:nvPr/>
        </p:nvSpPr>
        <p:spPr>
          <a:xfrm>
            <a:off x="4992000" y="2290750"/>
            <a:ext cx="2031600" cy="2517300"/>
          </a:xfrm>
          <a:prstGeom prst="downArrow">
            <a:avLst>
              <a:gd name="adj1" fmla="val 50000"/>
              <a:gd name="adj2" fmla="val 37022"/>
            </a:avLst>
          </a:prstGeom>
          <a:noFill/>
          <a:ln w="9525" cap="flat" cmpd="sng">
            <a:solidFill>
              <a:srgbClr val="21A1D8"/>
            </a:solidFill>
            <a:prstDash val="lg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g30fcad3f224_1_408"/>
          <p:cNvSpPr txBox="1"/>
          <p:nvPr/>
        </p:nvSpPr>
        <p:spPr>
          <a:xfrm>
            <a:off x="4466725" y="4999575"/>
            <a:ext cx="3200100" cy="4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TR"/>
              <a:buNone/>
            </a:pPr>
            <a:r>
              <a:rPr lang="es-CL" sz="3000" b="1" i="0" u="none" strike="noStrike" cap="none">
                <a:solidFill>
                  <a:srgbClr val="21A1D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¿Con qué logramos esto?</a:t>
            </a:r>
            <a:endParaRPr sz="3000" b="1" i="0" u="none" strike="noStrike" cap="none">
              <a:solidFill>
                <a:srgbClr val="21A1D8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sp>
        <p:nvSpPr>
          <p:cNvPr id="126" name="Google Shape;126;g30fcad3f224_1_408"/>
          <p:cNvSpPr txBox="1"/>
          <p:nvPr/>
        </p:nvSpPr>
        <p:spPr>
          <a:xfrm>
            <a:off x="4196375" y="5564175"/>
            <a:ext cx="3200100" cy="4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2B64F"/>
              </a:buClr>
              <a:buSzPts val="3600"/>
              <a:buFont typeface="Yanone Kaffeesatz"/>
              <a:buChar char="+"/>
            </a:pPr>
            <a:r>
              <a:rPr lang="es-CL" sz="3600" b="1">
                <a:solidFill>
                  <a:srgbClr val="72B64F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RECURSOS</a:t>
            </a:r>
            <a:endParaRPr sz="3600" b="1" i="0" u="none" strike="noStrike" cap="none">
              <a:solidFill>
                <a:srgbClr val="72B64F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g30fcad3f224_1_4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65625" y="469381"/>
            <a:ext cx="989246" cy="4743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g30fcad3f224_1_433"/>
          <p:cNvPicPr preferRelativeResize="0"/>
          <p:nvPr/>
        </p:nvPicPr>
        <p:blipFill rotWithShape="1">
          <a:blip r:embed="rId5">
            <a:alphaModFix/>
          </a:blip>
          <a:srcRect l="15145" t="24419" r="13917" b="25230"/>
          <a:stretch/>
        </p:blipFill>
        <p:spPr>
          <a:xfrm>
            <a:off x="9154885" y="469389"/>
            <a:ext cx="1409142" cy="474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g30fcad3f224_1_433"/>
          <p:cNvPicPr preferRelativeResize="0"/>
          <p:nvPr/>
        </p:nvPicPr>
        <p:blipFill rotWithShape="1">
          <a:blip r:embed="rId6">
            <a:alphaModFix/>
          </a:blip>
          <a:srcRect l="13616" t="24793" r="7357" b="34240"/>
          <a:stretch/>
        </p:blipFill>
        <p:spPr>
          <a:xfrm>
            <a:off x="10737268" y="437099"/>
            <a:ext cx="1039782" cy="538976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g30fcad3f224_1_433"/>
          <p:cNvSpPr txBox="1">
            <a:spLocks noGrp="1"/>
          </p:cNvSpPr>
          <p:nvPr>
            <p:ph type="title" idx="4294967295"/>
          </p:nvPr>
        </p:nvSpPr>
        <p:spPr>
          <a:xfrm>
            <a:off x="865550" y="1105800"/>
            <a:ext cx="4368900" cy="27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s-CL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La teoría del fundraising nos invita a ver la construcción del donante desde la </a:t>
            </a:r>
            <a:r>
              <a:rPr lang="es-CL" b="1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Pirámide del Donante</a:t>
            </a:r>
            <a:r>
              <a:rPr lang="es-CL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. </a:t>
            </a:r>
            <a:endParaRPr>
              <a:solidFill>
                <a:srgbClr val="052C68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sp>
        <p:nvSpPr>
          <p:cNvPr id="135" name="Google Shape;135;g30fcad3f224_1_433"/>
          <p:cNvSpPr txBox="1"/>
          <p:nvPr/>
        </p:nvSpPr>
        <p:spPr>
          <a:xfrm>
            <a:off x="2756075" y="4046150"/>
            <a:ext cx="2473800" cy="16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200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TR"/>
              <a:buNone/>
            </a:pPr>
            <a:r>
              <a:rPr lang="es-CL" sz="2400" i="0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En cada una de las etapas. Los </a:t>
            </a:r>
            <a:r>
              <a:rPr lang="es-CL" sz="2400" b="1" i="0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resultados permiten aumentar la adherencia y fidelización</a:t>
            </a:r>
            <a:r>
              <a:rPr lang="es-CL" sz="2400" i="0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 de los donantes.</a:t>
            </a:r>
            <a:endParaRPr sz="2400" i="0">
              <a:solidFill>
                <a:srgbClr val="052C68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pic>
        <p:nvPicPr>
          <p:cNvPr id="136" name="Google Shape;136;g30fcad3f224_1_433" descr="Fundraising Pyramid PPT Slide 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65675" y="1320515"/>
            <a:ext cx="5811376" cy="4957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g30fcad3f224_1_43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87675" y="3835800"/>
            <a:ext cx="1968400" cy="196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0fcad3f224_1_450"/>
          <p:cNvSpPr/>
          <p:nvPr/>
        </p:nvSpPr>
        <p:spPr>
          <a:xfrm>
            <a:off x="723500" y="1801075"/>
            <a:ext cx="5686500" cy="2913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3" name="Google Shape;143;g30fcad3f224_1_4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65625" y="469381"/>
            <a:ext cx="989246" cy="4743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g30fcad3f224_1_450"/>
          <p:cNvPicPr preferRelativeResize="0"/>
          <p:nvPr/>
        </p:nvPicPr>
        <p:blipFill rotWithShape="1">
          <a:blip r:embed="rId5">
            <a:alphaModFix/>
          </a:blip>
          <a:srcRect l="15145" t="24419" r="13917" b="25230"/>
          <a:stretch/>
        </p:blipFill>
        <p:spPr>
          <a:xfrm>
            <a:off x="9154885" y="469389"/>
            <a:ext cx="1409142" cy="474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g30fcad3f224_1_450"/>
          <p:cNvPicPr preferRelativeResize="0"/>
          <p:nvPr/>
        </p:nvPicPr>
        <p:blipFill rotWithShape="1">
          <a:blip r:embed="rId6">
            <a:alphaModFix/>
          </a:blip>
          <a:srcRect l="13616" t="24793" r="7357" b="34240"/>
          <a:stretch/>
        </p:blipFill>
        <p:spPr>
          <a:xfrm>
            <a:off x="10737268" y="437099"/>
            <a:ext cx="1039782" cy="538976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g30fcad3f224_1_450"/>
          <p:cNvSpPr txBox="1"/>
          <p:nvPr/>
        </p:nvSpPr>
        <p:spPr>
          <a:xfrm>
            <a:off x="685950" y="976075"/>
            <a:ext cx="6170400" cy="8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L" sz="3300" b="1">
                <a:solidFill>
                  <a:srgbClr val="72B64F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| </a:t>
            </a:r>
            <a:r>
              <a:rPr lang="es-CL" sz="3300" b="1">
                <a:solidFill>
                  <a:srgbClr val="003366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CASO 1: Seguro Obligatorio</a:t>
            </a:r>
            <a:endParaRPr sz="3300" b="1">
              <a:solidFill>
                <a:srgbClr val="052C68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sp>
        <p:nvSpPr>
          <p:cNvPr id="147" name="Google Shape;147;g30fcad3f224_1_450"/>
          <p:cNvSpPr txBox="1">
            <a:spLocks noGrp="1"/>
          </p:cNvSpPr>
          <p:nvPr>
            <p:ph type="body" idx="4294967295"/>
          </p:nvPr>
        </p:nvSpPr>
        <p:spPr>
          <a:xfrm>
            <a:off x="792850" y="1889900"/>
            <a:ext cx="5494500" cy="27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18796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A101"/>
              </a:buClr>
              <a:buSzPts val="1400"/>
              <a:buFont typeface="Yanone Kaffeesatz"/>
              <a:buChar char="●"/>
            </a:pPr>
            <a:r>
              <a:rPr lang="es-CL" sz="2200" b="1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Oportunidad: </a:t>
            </a:r>
            <a:r>
              <a:rPr lang="es-CL" sz="2200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Producto obligatorio, commodity, precio fijo.</a:t>
            </a:r>
            <a:endParaRPr sz="2200">
              <a:solidFill>
                <a:srgbClr val="052C68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  <a:p>
            <a:pPr marL="228600" lvl="0" indent="-1879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EA101"/>
              </a:buClr>
              <a:buSzPts val="1400"/>
              <a:buFont typeface="Yanone Kaffeesatz"/>
              <a:buChar char="●"/>
            </a:pPr>
            <a:r>
              <a:rPr lang="es-CL" sz="2200" b="1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Desafío: </a:t>
            </a:r>
            <a:r>
              <a:rPr lang="es-CL" sz="2200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Levantar internamente data para hacer equivalencias que reflejaran el aporte de la donación.</a:t>
            </a:r>
            <a:endParaRPr sz="2200">
              <a:solidFill>
                <a:srgbClr val="052C68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  <a:p>
            <a:pPr marL="228600" lvl="0" indent="-187960" algn="l" rtl="0">
              <a:lnSpc>
                <a:spcPct val="100000"/>
              </a:lnSpc>
              <a:spcBef>
                <a:spcPts val="1000"/>
              </a:spcBef>
              <a:spcAft>
                <a:spcPts val="1600"/>
              </a:spcAft>
              <a:buClr>
                <a:srgbClr val="FEA101"/>
              </a:buClr>
              <a:buSzPts val="1400"/>
              <a:buFont typeface="Yanone Kaffeesatz"/>
              <a:buChar char="●"/>
            </a:pPr>
            <a:r>
              <a:rPr lang="es-CL" sz="2200" b="1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Impacto:</a:t>
            </a:r>
            <a:r>
              <a:rPr lang="es-CL" sz="2200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 Desde el año 2016, se ha generado una fuente de financiamiento con impacto directo a los recursos de libre disposición de las organizaciones y que se ha replicado en muchas de las organizaciones del tercer sector.</a:t>
            </a:r>
            <a:endParaRPr sz="2200">
              <a:solidFill>
                <a:srgbClr val="052C68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sp>
        <p:nvSpPr>
          <p:cNvPr id="148" name="Google Shape;148;g30fcad3f224_1_450"/>
          <p:cNvSpPr txBox="1"/>
          <p:nvPr/>
        </p:nvSpPr>
        <p:spPr>
          <a:xfrm>
            <a:off x="1105850" y="4832350"/>
            <a:ext cx="5252700" cy="8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5498"/>
              </a:buClr>
              <a:buSzPts val="1860"/>
              <a:buFont typeface="NTR"/>
              <a:buNone/>
            </a:pPr>
            <a:r>
              <a:rPr lang="es-CL" sz="2600" b="1" i="0">
                <a:solidFill>
                  <a:srgbClr val="21A1D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¿Cuál es la invitación? </a:t>
            </a:r>
            <a:endParaRPr sz="2600" b="1" i="0">
              <a:solidFill>
                <a:srgbClr val="21A1D8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5498"/>
              </a:buClr>
              <a:buSzPts val="1860"/>
              <a:buFont typeface="NTR"/>
              <a:buNone/>
            </a:pPr>
            <a:r>
              <a:rPr lang="es-CL" sz="2600" b="1" i="0">
                <a:solidFill>
                  <a:srgbClr val="21A1D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¿Qu</a:t>
            </a:r>
            <a:r>
              <a:rPr lang="es-CL" sz="2600" b="1">
                <a:solidFill>
                  <a:srgbClr val="21A1D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é </a:t>
            </a:r>
            <a:r>
              <a:rPr lang="es-CL" sz="2600" b="1" i="0">
                <a:solidFill>
                  <a:srgbClr val="21A1D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logramos con cada SOAP vendido?</a:t>
            </a:r>
            <a:endParaRPr sz="2600" b="1" i="0">
              <a:solidFill>
                <a:srgbClr val="21A1D8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pic>
        <p:nvPicPr>
          <p:cNvPr id="149" name="Google Shape;149;g30fcad3f224_1_450" descr="Un hombre con un texto en blanco&#10;&#10;Descripción generada automáticamente con confianza media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939649" y="1258699"/>
            <a:ext cx="2727204" cy="25113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g30fcad3f224_1_45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141826" y="2875132"/>
            <a:ext cx="3635225" cy="2067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g30fcad3f224_1_450" descr="clip_image00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856358" y="4832344"/>
            <a:ext cx="3309630" cy="13227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0fcad3f224_1_466"/>
          <p:cNvSpPr/>
          <p:nvPr/>
        </p:nvSpPr>
        <p:spPr>
          <a:xfrm>
            <a:off x="723500" y="1259525"/>
            <a:ext cx="5686500" cy="3795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7" name="Google Shape;157;g30fcad3f224_1_4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65625" y="469381"/>
            <a:ext cx="989246" cy="4743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g30fcad3f224_1_466"/>
          <p:cNvPicPr preferRelativeResize="0"/>
          <p:nvPr/>
        </p:nvPicPr>
        <p:blipFill rotWithShape="1">
          <a:blip r:embed="rId5">
            <a:alphaModFix/>
          </a:blip>
          <a:srcRect l="15145" t="24419" r="13917" b="25230"/>
          <a:stretch/>
        </p:blipFill>
        <p:spPr>
          <a:xfrm>
            <a:off x="9154885" y="469389"/>
            <a:ext cx="1409142" cy="474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g30fcad3f224_1_466"/>
          <p:cNvPicPr preferRelativeResize="0"/>
          <p:nvPr/>
        </p:nvPicPr>
        <p:blipFill rotWithShape="1">
          <a:blip r:embed="rId6">
            <a:alphaModFix/>
          </a:blip>
          <a:srcRect l="13616" t="24793" r="7357" b="34240"/>
          <a:stretch/>
        </p:blipFill>
        <p:spPr>
          <a:xfrm>
            <a:off x="10737268" y="437099"/>
            <a:ext cx="1039782" cy="538976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g30fcad3f224_1_466"/>
          <p:cNvSpPr txBox="1"/>
          <p:nvPr/>
        </p:nvSpPr>
        <p:spPr>
          <a:xfrm>
            <a:off x="685950" y="469400"/>
            <a:ext cx="6170400" cy="8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L" sz="3300" b="1">
                <a:solidFill>
                  <a:srgbClr val="72B64F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| </a:t>
            </a:r>
            <a:r>
              <a:rPr lang="es-CL" sz="3300" b="1">
                <a:solidFill>
                  <a:srgbClr val="003366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CASO 2: Donaciones FEN Alumni</a:t>
            </a:r>
            <a:endParaRPr sz="3300" b="1">
              <a:solidFill>
                <a:srgbClr val="052C68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sp>
        <p:nvSpPr>
          <p:cNvPr id="161" name="Google Shape;161;g30fcad3f224_1_466"/>
          <p:cNvSpPr txBox="1">
            <a:spLocks noGrp="1"/>
          </p:cNvSpPr>
          <p:nvPr>
            <p:ph type="body" idx="4294967295"/>
          </p:nvPr>
        </p:nvSpPr>
        <p:spPr>
          <a:xfrm>
            <a:off x="792850" y="1294400"/>
            <a:ext cx="5494500" cy="379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400">
                <a:solidFill>
                  <a:schemeClr val="accent4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●</a:t>
            </a:r>
            <a:r>
              <a:rPr lang="es-CL" sz="1200">
                <a:solidFill>
                  <a:schemeClr val="accent4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 </a:t>
            </a:r>
            <a:r>
              <a:rPr lang="es-CL" sz="2200" b="1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Oportunidad: </a:t>
            </a:r>
            <a:r>
              <a:rPr lang="es-CL" sz="2200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Búsqueda de fidelizar a los egresados de la FEN quienes buscan cómo aportar a su formación y casa de estudios.</a:t>
            </a:r>
            <a:r>
              <a:rPr lang="es-CL" sz="2000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 </a:t>
            </a:r>
            <a:endParaRPr sz="2000">
              <a:solidFill>
                <a:srgbClr val="052C68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CL" sz="1400">
                <a:solidFill>
                  <a:schemeClr val="accent4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● </a:t>
            </a:r>
            <a:r>
              <a:rPr lang="es-CL" sz="2200" b="1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Desafío:</a:t>
            </a:r>
            <a:r>
              <a:rPr lang="es-CL" sz="2200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 Cruzar información de diversas áreas con información relevante para el impacto: Necesidades de los estudiantes, porcentajes de deserción, porcentajes de gratuidad; evolución de egreso. </a:t>
            </a:r>
            <a:endParaRPr sz="2200">
              <a:solidFill>
                <a:srgbClr val="052C68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600"/>
              </a:spcAft>
              <a:buNone/>
            </a:pPr>
            <a:r>
              <a:rPr lang="es-CL" sz="1400">
                <a:solidFill>
                  <a:schemeClr val="accent4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● </a:t>
            </a:r>
            <a:r>
              <a:rPr lang="es-CL" sz="2200" b="1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Impacto: </a:t>
            </a:r>
            <a:r>
              <a:rPr lang="es-CL" sz="2200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El año 2022 se lograron 80 becas financiadas por egresados y adicionalmente se asocia un plan de mentorías a cada becado para que sea acompañado durante sus estudios.</a:t>
            </a:r>
            <a:endParaRPr sz="2200" b="1">
              <a:solidFill>
                <a:srgbClr val="052C68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sp>
        <p:nvSpPr>
          <p:cNvPr id="162" name="Google Shape;162;g30fcad3f224_1_466"/>
          <p:cNvSpPr txBox="1"/>
          <p:nvPr/>
        </p:nvSpPr>
        <p:spPr>
          <a:xfrm>
            <a:off x="792850" y="5157150"/>
            <a:ext cx="6271200" cy="8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35498"/>
              </a:buClr>
              <a:buSzPts val="2400"/>
              <a:buFont typeface="NTR"/>
              <a:buNone/>
            </a:pPr>
            <a:r>
              <a:rPr lang="es-CL" sz="2600" b="1">
                <a:solidFill>
                  <a:srgbClr val="21A1D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¿Cuál es la invitación? ¿ Qué logramos con que un estudiante logre sus estudios en la facultad de Economía?</a:t>
            </a:r>
            <a:endParaRPr sz="2600" b="1">
              <a:solidFill>
                <a:srgbClr val="21A1D8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pic>
        <p:nvPicPr>
          <p:cNvPr id="163" name="Google Shape;163;g30fcad3f224_1_466" descr="Interfaz de usuario gráfica, Sitio web&#10;&#10;Descripción generada automáticament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677475" y="1377575"/>
            <a:ext cx="3251923" cy="3251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g30fcad3f224_1_466" descr="Una captura de pantalla de un celular con texto e imágenes&#10;&#10;Descripción generada automáticamente con confianza media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680857" y="2811558"/>
            <a:ext cx="3096191" cy="30961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0fcad3f224_1_480"/>
          <p:cNvSpPr/>
          <p:nvPr/>
        </p:nvSpPr>
        <p:spPr>
          <a:xfrm>
            <a:off x="723500" y="1335725"/>
            <a:ext cx="6733200" cy="4639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0" name="Google Shape;170;g30fcad3f224_1_48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65625" y="469381"/>
            <a:ext cx="989246" cy="4743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g30fcad3f224_1_480"/>
          <p:cNvPicPr preferRelativeResize="0"/>
          <p:nvPr/>
        </p:nvPicPr>
        <p:blipFill rotWithShape="1">
          <a:blip r:embed="rId5">
            <a:alphaModFix/>
          </a:blip>
          <a:srcRect l="15145" t="24419" r="13917" b="25230"/>
          <a:stretch/>
        </p:blipFill>
        <p:spPr>
          <a:xfrm>
            <a:off x="9154885" y="469389"/>
            <a:ext cx="1409142" cy="474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g30fcad3f224_1_480"/>
          <p:cNvPicPr preferRelativeResize="0"/>
          <p:nvPr/>
        </p:nvPicPr>
        <p:blipFill rotWithShape="1">
          <a:blip r:embed="rId6">
            <a:alphaModFix/>
          </a:blip>
          <a:srcRect l="13616" t="24793" r="7357" b="34240"/>
          <a:stretch/>
        </p:blipFill>
        <p:spPr>
          <a:xfrm>
            <a:off x="10737268" y="437099"/>
            <a:ext cx="1039782" cy="538976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g30fcad3f224_1_480"/>
          <p:cNvSpPr txBox="1"/>
          <p:nvPr/>
        </p:nvSpPr>
        <p:spPr>
          <a:xfrm>
            <a:off x="685950" y="469400"/>
            <a:ext cx="6170400" cy="8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L" sz="3300" b="1">
                <a:solidFill>
                  <a:srgbClr val="72B64F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| </a:t>
            </a:r>
            <a:r>
              <a:rPr lang="es-CL" sz="3300" b="1">
                <a:solidFill>
                  <a:srgbClr val="003366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CASO 3: Voluntariado Corporativo Trascender</a:t>
            </a:r>
            <a:endParaRPr sz="3300" b="1">
              <a:solidFill>
                <a:srgbClr val="052C68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sp>
        <p:nvSpPr>
          <p:cNvPr id="174" name="Google Shape;174;g30fcad3f224_1_480"/>
          <p:cNvSpPr txBox="1">
            <a:spLocks noGrp="1"/>
          </p:cNvSpPr>
          <p:nvPr>
            <p:ph type="body" idx="4294967295"/>
          </p:nvPr>
        </p:nvSpPr>
        <p:spPr>
          <a:xfrm>
            <a:off x="860900" y="1454025"/>
            <a:ext cx="6231600" cy="42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400">
                <a:solidFill>
                  <a:schemeClr val="accent4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●</a:t>
            </a:r>
            <a:r>
              <a:rPr lang="es-CL" sz="1200">
                <a:solidFill>
                  <a:schemeClr val="accent4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 </a:t>
            </a:r>
            <a:r>
              <a:rPr lang="es-CL" sz="2200" b="1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Oportunidad: </a:t>
            </a:r>
            <a:r>
              <a:rPr lang="es-CL" sz="2200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Escalar el trabajo de Fundación Trascender -voluntariado profesional- conectándolo con los pilares de sostenibilidad de la empresa y así, seguir fortaleciendo a las comunidades que son área de intervención directa de ésta y a la vez, impactar en los planes de desarrollo organizacional para el cliente interno.</a:t>
            </a:r>
            <a:endParaRPr sz="1800">
              <a:solidFill>
                <a:srgbClr val="052C68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CL" sz="1400">
                <a:solidFill>
                  <a:schemeClr val="accent4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● </a:t>
            </a:r>
            <a:r>
              <a:rPr lang="es-CL" sz="2200" b="1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Desafío:</a:t>
            </a:r>
            <a:r>
              <a:rPr lang="es-CL" sz="2200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  Generar indicadores concretos del impacto del voluntariado y los indicadores relevantes para las empresas ( rotación, clima laboral , sentido de pertenencia) </a:t>
            </a:r>
            <a:endParaRPr sz="2200">
              <a:solidFill>
                <a:srgbClr val="052C68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1600"/>
              </a:spcAft>
              <a:buNone/>
            </a:pPr>
            <a:r>
              <a:rPr lang="es-CL" sz="1400">
                <a:solidFill>
                  <a:schemeClr val="accent4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● </a:t>
            </a:r>
            <a:r>
              <a:rPr lang="es-CL" sz="2200" b="1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Impacto: </a:t>
            </a:r>
            <a:r>
              <a:rPr lang="es-CL" sz="2200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El programa de voluntariado Dejando Huella ha crecido partiendo con 19 voluntarios en 2018 y 174 en 2023 y ha escalado a otros países de la región, siendo una de las alianzas relevante en el financiamiento de Fundación Trascender.</a:t>
            </a:r>
            <a:endParaRPr sz="2200">
              <a:solidFill>
                <a:srgbClr val="052C68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pic>
        <p:nvPicPr>
          <p:cNvPr id="175" name="Google Shape;175;g30fcad3f224_1_48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013453" y="5420023"/>
            <a:ext cx="1686121" cy="69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g30fcad3f224_1_48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178973" y="5507474"/>
            <a:ext cx="1616390" cy="524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g30fcad3f224_1_480"/>
          <p:cNvPicPr preferRelativeResize="0"/>
          <p:nvPr/>
        </p:nvPicPr>
        <p:blipFill rotWithShape="1">
          <a:blip r:embed="rId9">
            <a:alphaModFix/>
          </a:blip>
          <a:srcRect t="4351"/>
          <a:stretch/>
        </p:blipFill>
        <p:spPr>
          <a:xfrm>
            <a:off x="7730359" y="3302442"/>
            <a:ext cx="2153531" cy="2075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g30fcad3f224_1_480"/>
          <p:cNvPicPr preferRelativeResize="0"/>
          <p:nvPr/>
        </p:nvPicPr>
        <p:blipFill rotWithShape="1">
          <a:blip r:embed="rId10">
            <a:alphaModFix/>
          </a:blip>
          <a:srcRect r="18765"/>
          <a:stretch/>
        </p:blipFill>
        <p:spPr>
          <a:xfrm>
            <a:off x="9739900" y="1243600"/>
            <a:ext cx="2257255" cy="2080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g30fcad3f224_1_48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716853" y="1226979"/>
            <a:ext cx="2075630" cy="20754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g30fcad3f224_1_480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9792469" y="3300020"/>
            <a:ext cx="2204692" cy="2080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g30fcad3f224_1_480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9803450" y="2804105"/>
            <a:ext cx="2204676" cy="600244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g30fcad3f224_1_480"/>
          <p:cNvSpPr/>
          <p:nvPr/>
        </p:nvSpPr>
        <p:spPr>
          <a:xfrm rot="5400000">
            <a:off x="9093261" y="2690750"/>
            <a:ext cx="598200" cy="825000"/>
          </a:xfrm>
          <a:prstGeom prst="rect">
            <a:avLst/>
          </a:prstGeom>
          <a:gradFill>
            <a:gsLst>
              <a:gs pos="0">
                <a:schemeClr val="lt1"/>
              </a:gs>
              <a:gs pos="100000">
                <a:srgbClr val="FFFFFF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g30fcad3f224_1_480"/>
          <p:cNvSpPr/>
          <p:nvPr/>
        </p:nvSpPr>
        <p:spPr>
          <a:xfrm>
            <a:off x="7719250" y="1240025"/>
            <a:ext cx="4280400" cy="4155900"/>
          </a:xfrm>
          <a:prstGeom prst="rect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g30fcad3f224_1_50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65625" y="469381"/>
            <a:ext cx="989246" cy="4743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g30fcad3f224_1_500"/>
          <p:cNvPicPr preferRelativeResize="0"/>
          <p:nvPr/>
        </p:nvPicPr>
        <p:blipFill rotWithShape="1">
          <a:blip r:embed="rId5">
            <a:alphaModFix/>
          </a:blip>
          <a:srcRect l="15145" t="24419" r="13917" b="25230"/>
          <a:stretch/>
        </p:blipFill>
        <p:spPr>
          <a:xfrm>
            <a:off x="9154885" y="469389"/>
            <a:ext cx="1409142" cy="474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g30fcad3f224_1_500"/>
          <p:cNvPicPr preferRelativeResize="0"/>
          <p:nvPr/>
        </p:nvPicPr>
        <p:blipFill rotWithShape="1">
          <a:blip r:embed="rId6">
            <a:alphaModFix/>
          </a:blip>
          <a:srcRect l="13616" t="24793" r="7357" b="34240"/>
          <a:stretch/>
        </p:blipFill>
        <p:spPr>
          <a:xfrm>
            <a:off x="10737268" y="437099"/>
            <a:ext cx="1039782" cy="538976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g30fcad3f224_1_500"/>
          <p:cNvSpPr txBox="1"/>
          <p:nvPr/>
        </p:nvSpPr>
        <p:spPr>
          <a:xfrm>
            <a:off x="685950" y="943775"/>
            <a:ext cx="6170400" cy="8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L" sz="3300" b="1">
                <a:solidFill>
                  <a:srgbClr val="72B64F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| </a:t>
            </a:r>
            <a:r>
              <a:rPr lang="es-CL" sz="3300" b="1">
                <a:solidFill>
                  <a:srgbClr val="003366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Recordemos que…</a:t>
            </a:r>
            <a:endParaRPr sz="3300" b="1">
              <a:solidFill>
                <a:srgbClr val="052C68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sp>
        <p:nvSpPr>
          <p:cNvPr id="192" name="Google Shape;192;g30fcad3f224_1_500"/>
          <p:cNvSpPr txBox="1"/>
          <p:nvPr/>
        </p:nvSpPr>
        <p:spPr>
          <a:xfrm>
            <a:off x="561550" y="3463675"/>
            <a:ext cx="4003800" cy="27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28600" lvl="0" indent="-165100" algn="l" rtl="0">
              <a:spcBef>
                <a:spcPts val="0"/>
              </a:spcBef>
              <a:spcAft>
                <a:spcPts val="0"/>
              </a:spcAft>
              <a:buClr>
                <a:srgbClr val="FEA101"/>
              </a:buClr>
              <a:buSzPts val="1400"/>
              <a:buFont typeface="Yanone Kaffeesatz"/>
              <a:buChar char="●"/>
            </a:pPr>
            <a:r>
              <a:rPr lang="es-CL" sz="2400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La construcción del adherente</a:t>
            </a:r>
            <a:r>
              <a:rPr lang="es-CL" sz="2400" b="1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 es un ciclo constante,</a:t>
            </a:r>
            <a:r>
              <a:rPr lang="es-CL" sz="2400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  donde a través de las diferentes estrategias de fundraising atraemos y convocamos, </a:t>
            </a:r>
            <a:r>
              <a:rPr lang="es-CL" sz="2400" b="1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la fuerza del engagement radica en los resultados </a:t>
            </a:r>
            <a:r>
              <a:rPr lang="es-CL" sz="2400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de las evaluaciones que realizamos.</a:t>
            </a:r>
            <a:endParaRPr sz="2400">
              <a:solidFill>
                <a:srgbClr val="052C68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rgbClr val="052C68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sp>
        <p:nvSpPr>
          <p:cNvPr id="193" name="Google Shape;193;g30fcad3f224_1_500"/>
          <p:cNvSpPr txBox="1"/>
          <p:nvPr/>
        </p:nvSpPr>
        <p:spPr>
          <a:xfrm>
            <a:off x="4731438" y="3463675"/>
            <a:ext cx="37233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28600" lvl="0" indent="-165100" algn="l" rtl="0">
              <a:spcBef>
                <a:spcPts val="1000"/>
              </a:spcBef>
              <a:spcAft>
                <a:spcPts val="0"/>
              </a:spcAft>
              <a:buClr>
                <a:srgbClr val="FEA101"/>
              </a:buClr>
              <a:buSzPts val="1400"/>
              <a:buFont typeface="Yanone Kaffeesatz"/>
              <a:buChar char="●"/>
            </a:pPr>
            <a:r>
              <a:rPr lang="es-CL" sz="2400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Ya no es suficiente  contar con relato que de cuenta del problema, Invitemos a</a:t>
            </a:r>
            <a:r>
              <a:rPr lang="es-CL" sz="2400" b="1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 nuestros adherentes a ser parte de la solución</a:t>
            </a:r>
            <a:r>
              <a:rPr lang="es-CL" sz="2400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, de manera concreta y objetiva</a:t>
            </a:r>
            <a:endParaRPr>
              <a:solidFill>
                <a:srgbClr val="052C68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sp>
        <p:nvSpPr>
          <p:cNvPr id="194" name="Google Shape;194;g30fcad3f224_1_500"/>
          <p:cNvSpPr txBox="1"/>
          <p:nvPr/>
        </p:nvSpPr>
        <p:spPr>
          <a:xfrm>
            <a:off x="8630474" y="3463675"/>
            <a:ext cx="28122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228600" lvl="0" indent="-165100" algn="l" rtl="0">
              <a:spcBef>
                <a:spcPts val="1000"/>
              </a:spcBef>
              <a:spcAft>
                <a:spcPts val="1600"/>
              </a:spcAft>
              <a:buClr>
                <a:srgbClr val="FEA101"/>
              </a:buClr>
              <a:buSzPts val="1400"/>
              <a:buFont typeface="Yanone Kaffeesatz"/>
              <a:buChar char="●"/>
            </a:pPr>
            <a:r>
              <a:rPr lang="es-CL" sz="2400">
                <a:solidFill>
                  <a:srgbClr val="052C68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Donantes informados, son adherentes que se comprometen, promueven y “vuelven a invertir”</a:t>
            </a:r>
            <a:endParaRPr>
              <a:solidFill>
                <a:srgbClr val="052C68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pic>
        <p:nvPicPr>
          <p:cNvPr id="195" name="Google Shape;195;g30fcad3f224_1_50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913813" y="1648600"/>
            <a:ext cx="1891250" cy="18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g30fcad3f224_1_50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687900" y="1718700"/>
            <a:ext cx="1751076" cy="1751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g30fcad3f224_1_50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534401" y="1734851"/>
            <a:ext cx="1718774" cy="1718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595</Words>
  <Application>Microsoft Office PowerPoint</Application>
  <PresentationFormat>Panorámica</PresentationFormat>
  <Paragraphs>43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Play</vt:lpstr>
      <vt:lpstr>Yanone Kaffeesatz</vt:lpstr>
      <vt:lpstr>NTR</vt:lpstr>
      <vt:lpstr>Arial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La teoría del fundraising nos invita a ver la construcción del donante desde la Pirámide del Donante.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Claudia Castañeda Clarke</dc:creator>
  <cp:lastModifiedBy>Claudia Castañeda Clarke</cp:lastModifiedBy>
  <cp:revision>1</cp:revision>
  <dcterms:created xsi:type="dcterms:W3CDTF">2024-10-27T01:09:21Z</dcterms:created>
  <dcterms:modified xsi:type="dcterms:W3CDTF">2024-10-29T20:08:57Z</dcterms:modified>
</cp:coreProperties>
</file>