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3"/>
  </p:sldMasterIdLst>
  <p:notesMasterIdLst>
    <p:notesMasterId r:id="rId17"/>
  </p:notesMasterIdLst>
  <p:sldIdLst>
    <p:sldId id="420" r:id="rId4"/>
    <p:sldId id="399" r:id="rId5"/>
    <p:sldId id="401" r:id="rId6"/>
    <p:sldId id="411" r:id="rId7"/>
    <p:sldId id="412" r:id="rId8"/>
    <p:sldId id="413" r:id="rId9"/>
    <p:sldId id="419" r:id="rId10"/>
    <p:sldId id="415" r:id="rId11"/>
    <p:sldId id="416" r:id="rId12"/>
    <p:sldId id="417" r:id="rId13"/>
    <p:sldId id="418" r:id="rId14"/>
    <p:sldId id="421" r:id="rId15"/>
    <p:sldId id="259" r:id="rId1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3749" userDrawn="1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5" roundtripDataSignature="AMtx7mjf0oOWVtjNtQJhQXSZPOrF5i5l+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9D27F56-698D-4F4D-DD70-AB034233CF54}" name="Carmen Vergara" initials="CV" userId="S::carmen.vergara@uc.cl::1f02b914-be31-49fd-bba9-ad038ae227d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isa" initials="E" lastIdx="10" clrIdx="0">
    <p:extLst>
      <p:ext uri="{19B8F6BF-5375-455C-9EA6-DF929625EA0E}">
        <p15:presenceInfo xmlns:p15="http://schemas.microsoft.com/office/powerpoint/2012/main" userId="Elisa" providerId="None"/>
      </p:ext>
    </p:extLst>
  </p:cmAuthor>
  <p:cmAuthor id="2" name="CARMEN MARIA VERGARA GANA" initials="CMVG" lastIdx="2" clrIdx="1">
    <p:extLst>
      <p:ext uri="{19B8F6BF-5375-455C-9EA6-DF929625EA0E}">
        <p15:presenceInfo xmlns:p15="http://schemas.microsoft.com/office/powerpoint/2012/main" userId="S::carmen.vergara@uc.cl::1f02b914-be31-49fd-bba9-ad038ae227d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2"/>
    <a:srgbClr val="277FE2"/>
    <a:srgbClr val="217DE3"/>
    <a:srgbClr val="3DE2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10"/>
    <p:restoredTop sz="94694"/>
  </p:normalViewPr>
  <p:slideViewPr>
    <p:cSldViewPr snapToGrid="0" snapToObjects="1" showGuides="1">
      <p:cViewPr varScale="1">
        <p:scale>
          <a:sx n="55" d="100"/>
          <a:sy n="55" d="100"/>
        </p:scale>
        <p:origin x="96" y="1092"/>
      </p:cViewPr>
      <p:guideLst>
        <p:guide orient="horz" pos="4320"/>
        <p:guide pos="37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36" Type="http://schemas.openxmlformats.org/officeDocument/2006/relationships/commentAuthors" Target="commentAuthor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35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2BCB18E5-CFC9-3D89-AE99-3BDF5AC61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7:notes">
            <a:extLst>
              <a:ext uri="{FF2B5EF4-FFF2-40B4-BE49-F238E27FC236}">
                <a16:creationId xmlns:a16="http://schemas.microsoft.com/office/drawing/2014/main" id="{0355EE77-046D-3D0E-6BC3-BFF928C08B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3" name="Google Shape;103;p17:notes">
            <a:extLst>
              <a:ext uri="{FF2B5EF4-FFF2-40B4-BE49-F238E27FC236}">
                <a16:creationId xmlns:a16="http://schemas.microsoft.com/office/drawing/2014/main" id="{2F5F3961-DD2C-BE0E-0BEE-E4016BEC82A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4397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186192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622405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532519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9948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86995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660273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12597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065544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386094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>
          <a:extLst>
            <a:ext uri="{FF2B5EF4-FFF2-40B4-BE49-F238E27FC236}">
              <a16:creationId xmlns:a16="http://schemas.microsoft.com/office/drawing/2014/main" id="{FED823B5-F901-B556-3731-0B6EFFD85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>
            <a:extLst>
              <a:ext uri="{FF2B5EF4-FFF2-40B4-BE49-F238E27FC236}">
                <a16:creationId xmlns:a16="http://schemas.microsoft.com/office/drawing/2014/main" id="{F3B662B5-035E-660C-B1A8-548F2A38016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>
            <a:extLst>
              <a:ext uri="{FF2B5EF4-FFF2-40B4-BE49-F238E27FC236}">
                <a16:creationId xmlns:a16="http://schemas.microsoft.com/office/drawing/2014/main" id="{5054F0FD-50EE-5526-3549-EFAF8F9583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202540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614227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36865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300127BD-70D4-5CFA-C614-8FBD9E58C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F118F43-AB6B-D6CF-1D07-6225715A77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0097B2"/>
          </a:solidFill>
        </p:spPr>
      </p:pic>
      <p:sp>
        <p:nvSpPr>
          <p:cNvPr id="106" name="Google Shape;106;p17">
            <a:extLst>
              <a:ext uri="{FF2B5EF4-FFF2-40B4-BE49-F238E27FC236}">
                <a16:creationId xmlns:a16="http://schemas.microsoft.com/office/drawing/2014/main" id="{5E82A4E5-57C4-696B-8E56-FBE86CD19148}"/>
              </a:ext>
            </a:extLst>
          </p:cNvPr>
          <p:cNvSpPr txBox="1"/>
          <p:nvPr/>
        </p:nvSpPr>
        <p:spPr>
          <a:xfrm>
            <a:off x="1404401" y="2383081"/>
            <a:ext cx="6301426" cy="1178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endParaRPr sz="4000" b="1" i="0" u="none" strike="noStrike" cap="none" dirty="0">
              <a:solidFill>
                <a:srgbClr val="217DE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7">
            <a:extLst>
              <a:ext uri="{FF2B5EF4-FFF2-40B4-BE49-F238E27FC236}">
                <a16:creationId xmlns:a16="http://schemas.microsoft.com/office/drawing/2014/main" id="{8763D44E-DB93-AEB8-3BCC-4828EAA9AD07}"/>
              </a:ext>
            </a:extLst>
          </p:cNvPr>
          <p:cNvSpPr txBox="1"/>
          <p:nvPr/>
        </p:nvSpPr>
        <p:spPr>
          <a:xfrm>
            <a:off x="920496" y="5160287"/>
            <a:ext cx="4968675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20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Domingo Poblete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Profesor Adjunto del Departamento de Derecho Público UC </a:t>
            </a:r>
            <a:endParaRPr sz="105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8" name="Google Shape;108;p17">
            <a:extLst>
              <a:ext uri="{FF2B5EF4-FFF2-40B4-BE49-F238E27FC236}">
                <a16:creationId xmlns:a16="http://schemas.microsoft.com/office/drawing/2014/main" id="{2D6558D8-7F8A-0824-3D8F-C8A2F33584CB}"/>
              </a:ext>
            </a:extLst>
          </p:cNvPr>
          <p:cNvCxnSpPr/>
          <p:nvPr/>
        </p:nvCxnSpPr>
        <p:spPr>
          <a:xfrm>
            <a:off x="995535" y="5059222"/>
            <a:ext cx="1857677" cy="0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0" name="Google Shape;110;p17">
            <a:extLst>
              <a:ext uri="{FF2B5EF4-FFF2-40B4-BE49-F238E27FC236}">
                <a16:creationId xmlns:a16="http://schemas.microsoft.com/office/drawing/2014/main" id="{BCB16A60-FC73-65C7-1470-E4A74567A341}"/>
              </a:ext>
            </a:extLst>
          </p:cNvPr>
          <p:cNvSpPr txBox="1"/>
          <p:nvPr/>
        </p:nvSpPr>
        <p:spPr>
          <a:xfrm>
            <a:off x="920496" y="1807624"/>
            <a:ext cx="6166104" cy="233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3200" b="1" i="0" dirty="0">
                <a:solidFill>
                  <a:srgbClr val="F1EFEE"/>
                </a:solidFill>
                <a:effectLst/>
              </a:rPr>
              <a:t>Análisis al proyecto de ley que establece las bases de las transferencias a personas e instituciones privadas</a:t>
            </a:r>
            <a:endParaRPr lang="es-CL" sz="24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7498A51-8B3F-EAE9-EB87-A2ABFE1617B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0496" y="771311"/>
            <a:ext cx="1487782" cy="49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272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BB93CEC-B8D2-4595-BB2E-809EBEF557C8}"/>
              </a:ext>
            </a:extLst>
          </p:cNvPr>
          <p:cNvSpPr txBox="1"/>
          <p:nvPr/>
        </p:nvSpPr>
        <p:spPr>
          <a:xfrm>
            <a:off x="3583658" y="2089546"/>
            <a:ext cx="3873056" cy="33547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s-ES" sz="1600" b="1" dirty="0">
                <a:solidFill>
                  <a:srgbClr val="277FE2"/>
                </a:solidFill>
                <a:effectLst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Regulación: </a:t>
            </a:r>
            <a:r>
              <a:rPr lang="es-MX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Proyecto contempla el cobro de multas o de las garantías, ante casos de incumplimiento</a:t>
            </a:r>
            <a:endParaRPr lang="es-MX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Exige que las obligaciones y sanciones (u otras medidas) estén establecidas en las bases o convenios, y sean proporcionales a la gravedad del incumplimiento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Omite la inclusión de un tope máximo que puedan alcanzar las multas y la necesidad de tramitar un procedimiento previo a su imposición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4A0785D-A555-4C98-93BF-73FCAE56873D}"/>
              </a:ext>
            </a:extLst>
          </p:cNvPr>
          <p:cNvSpPr txBox="1"/>
          <p:nvPr/>
        </p:nvSpPr>
        <p:spPr>
          <a:xfrm>
            <a:off x="7672544" y="2089546"/>
            <a:ext cx="3873056" cy="212365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ts val="1200"/>
              </a:spcBef>
              <a:spcAft>
                <a:spcPts val="0"/>
              </a:spcAft>
            </a:pPr>
            <a:r>
              <a:rPr lang="es-ES" sz="1600" b="1" dirty="0">
                <a:solidFill>
                  <a:srgbClr val="277F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Evaluación y propuestas:</a:t>
            </a:r>
          </a:p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Omisiones pueden resultar en multas exorbitantes, aplicadas “</a:t>
            </a:r>
            <a:r>
              <a:rPr lang="es-ES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 plano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</a:p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Proponemos fijar tope máximo a las multas y el deber de tramitar un procedimiento previo, replicando el artículo 13 ter de la Ley N° 19.886</a:t>
            </a:r>
          </a:p>
        </p:txBody>
      </p:sp>
      <p:sp>
        <p:nvSpPr>
          <p:cNvPr id="3" name="Google Shape;109;p3">
            <a:extLst>
              <a:ext uri="{FF2B5EF4-FFF2-40B4-BE49-F238E27FC236}">
                <a16:creationId xmlns:a16="http://schemas.microsoft.com/office/drawing/2014/main" id="{7AA485D6-D36C-A810-0E5C-F34AA36C64C9}"/>
              </a:ext>
            </a:extLst>
          </p:cNvPr>
          <p:cNvSpPr/>
          <p:nvPr/>
        </p:nvSpPr>
        <p:spPr>
          <a:xfrm>
            <a:off x="397738" y="2166257"/>
            <a:ext cx="2791797" cy="26343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19;g13a3967dbd5_0_0">
            <a:extLst>
              <a:ext uri="{FF2B5EF4-FFF2-40B4-BE49-F238E27FC236}">
                <a16:creationId xmlns:a16="http://schemas.microsoft.com/office/drawing/2014/main" id="{E589A71A-4E7D-B658-06C6-15CD7EF13A5D}"/>
              </a:ext>
            </a:extLst>
          </p:cNvPr>
          <p:cNvSpPr txBox="1"/>
          <p:nvPr/>
        </p:nvSpPr>
        <p:spPr>
          <a:xfrm>
            <a:off x="1047475" y="823893"/>
            <a:ext cx="1380034" cy="94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CL" sz="2400" b="1" dirty="0">
                <a:solidFill>
                  <a:schemeClr val="bg1"/>
                </a:solidFill>
              </a:rPr>
              <a:t>Análisis</a:t>
            </a:r>
            <a:endParaRPr sz="2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111;p3">
            <a:extLst>
              <a:ext uri="{FF2B5EF4-FFF2-40B4-BE49-F238E27FC236}">
                <a16:creationId xmlns:a16="http://schemas.microsoft.com/office/drawing/2014/main" id="{28975209-2B95-DC66-4175-B1F6DBFAA7AE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28676" y="542779"/>
            <a:ext cx="1432500" cy="47798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13;p3">
            <a:extLst>
              <a:ext uri="{FF2B5EF4-FFF2-40B4-BE49-F238E27FC236}">
                <a16:creationId xmlns:a16="http://schemas.microsoft.com/office/drawing/2014/main" id="{60601AEE-5ACA-EDB9-E093-B1251D624F44}"/>
              </a:ext>
            </a:extLst>
          </p:cNvPr>
          <p:cNvSpPr txBox="1"/>
          <p:nvPr/>
        </p:nvSpPr>
        <p:spPr>
          <a:xfrm>
            <a:off x="494000" y="3095193"/>
            <a:ext cx="2599272" cy="96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 algn="ctr"/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Sanciones</a:t>
            </a:r>
          </a:p>
        </p:txBody>
      </p:sp>
      <p:cxnSp>
        <p:nvCxnSpPr>
          <p:cNvPr id="10" name="Google Shape;121;g13a3967dbd5_0_0">
            <a:extLst>
              <a:ext uri="{FF2B5EF4-FFF2-40B4-BE49-F238E27FC236}">
                <a16:creationId xmlns:a16="http://schemas.microsoft.com/office/drawing/2014/main" id="{D63AA851-4206-4C8F-BF26-75A9308DBFF4}"/>
              </a:ext>
            </a:extLst>
          </p:cNvPr>
          <p:cNvCxnSpPr>
            <a:cxnSpLocks/>
          </p:cNvCxnSpPr>
          <p:nvPr/>
        </p:nvCxnSpPr>
        <p:spPr>
          <a:xfrm>
            <a:off x="3189542" y="0"/>
            <a:ext cx="0" cy="192030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" name="Google Shape;113;p3">
            <a:extLst>
              <a:ext uri="{FF2B5EF4-FFF2-40B4-BE49-F238E27FC236}">
                <a16:creationId xmlns:a16="http://schemas.microsoft.com/office/drawing/2014/main" id="{ABFA2CEF-FEB1-43A4-BC09-0C23C4CF2D18}"/>
              </a:ext>
            </a:extLst>
          </p:cNvPr>
          <p:cNvSpPr txBox="1"/>
          <p:nvPr/>
        </p:nvSpPr>
        <p:spPr>
          <a:xfrm>
            <a:off x="671070" y="612033"/>
            <a:ext cx="2307562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dirty="0">
                <a:solidFill>
                  <a:srgbClr val="277F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Análisis</a:t>
            </a:r>
          </a:p>
          <a:p>
            <a:pPr>
              <a:lnSpc>
                <a:spcPct val="100000"/>
              </a:lnSpc>
            </a:pPr>
            <a:endParaRPr lang="es-E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785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BB93CEC-B8D2-4595-BB2E-809EBEF557C8}"/>
              </a:ext>
            </a:extLst>
          </p:cNvPr>
          <p:cNvSpPr txBox="1"/>
          <p:nvPr/>
        </p:nvSpPr>
        <p:spPr>
          <a:xfrm>
            <a:off x="3518159" y="2105206"/>
            <a:ext cx="5038012" cy="35086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s-ES" sz="1600" b="1" dirty="0">
                <a:solidFill>
                  <a:srgbClr val="277FE2"/>
                </a:solidFill>
                <a:effectLst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Regulación: </a:t>
            </a:r>
            <a:r>
              <a:rPr lang="es-MX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Proyecto crea Registro Único, digital y</a:t>
            </a:r>
            <a:r>
              <a:rPr lang="es-MX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público, en que receptores deben inscribirse 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 requisito previo para la transferencia</a:t>
            </a:r>
            <a:endParaRPr lang="es-MX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objetivo es que este registro reemplace íntegramente el previsto por la Ley N° 19.862 (que quedará exclusivamente para Municipalidades).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Requisitos: información de constitución y vigencia, objeto social, directorio, área de especialización y antecedentes financieros, “beneficiarios finales”.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Deberán constar los convenios celebrados, las actividades o trabajos a desarrollar y las transferencias realizadas.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4A0785D-A555-4C98-93BF-73FCAE56873D}"/>
              </a:ext>
            </a:extLst>
          </p:cNvPr>
          <p:cNvSpPr txBox="1"/>
          <p:nvPr/>
        </p:nvSpPr>
        <p:spPr>
          <a:xfrm>
            <a:off x="8795657" y="2086872"/>
            <a:ext cx="2998604" cy="236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ts val="1200"/>
              </a:spcBef>
              <a:spcAft>
                <a:spcPts val="0"/>
              </a:spcAft>
            </a:pPr>
            <a:r>
              <a:rPr lang="es-ES" sz="1600" b="1" dirty="0">
                <a:solidFill>
                  <a:srgbClr val="277F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Evaluación y propuestas:</a:t>
            </a:r>
          </a:p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Debiese tenderse a unificación de registro, evitando duplicidades</a:t>
            </a:r>
          </a:p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Proponemos incluir en el registro, además, toda la información relativa al cumplimiento del convenio.</a:t>
            </a:r>
          </a:p>
        </p:txBody>
      </p:sp>
      <p:sp>
        <p:nvSpPr>
          <p:cNvPr id="3" name="Google Shape;109;p3">
            <a:extLst>
              <a:ext uri="{FF2B5EF4-FFF2-40B4-BE49-F238E27FC236}">
                <a16:creationId xmlns:a16="http://schemas.microsoft.com/office/drawing/2014/main" id="{8FD14B54-9593-7893-CB26-6BF57BC1854F}"/>
              </a:ext>
            </a:extLst>
          </p:cNvPr>
          <p:cNvSpPr/>
          <p:nvPr/>
        </p:nvSpPr>
        <p:spPr>
          <a:xfrm>
            <a:off x="397738" y="2166257"/>
            <a:ext cx="2791797" cy="2634343"/>
          </a:xfrm>
          <a:prstGeom prst="rect">
            <a:avLst/>
          </a:prstGeom>
          <a:solidFill>
            <a:srgbClr val="0097B2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19;g13a3967dbd5_0_0">
            <a:extLst>
              <a:ext uri="{FF2B5EF4-FFF2-40B4-BE49-F238E27FC236}">
                <a16:creationId xmlns:a16="http://schemas.microsoft.com/office/drawing/2014/main" id="{C33ACEBC-75A5-1880-2A6B-A6D004EE39CA}"/>
              </a:ext>
            </a:extLst>
          </p:cNvPr>
          <p:cNvSpPr txBox="1"/>
          <p:nvPr/>
        </p:nvSpPr>
        <p:spPr>
          <a:xfrm>
            <a:off x="1047475" y="823893"/>
            <a:ext cx="1380034" cy="94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CL" sz="2400" b="1" dirty="0">
                <a:solidFill>
                  <a:schemeClr val="bg1"/>
                </a:solidFill>
              </a:rPr>
              <a:t>Análisis</a:t>
            </a:r>
            <a:endParaRPr sz="2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111;p3">
            <a:extLst>
              <a:ext uri="{FF2B5EF4-FFF2-40B4-BE49-F238E27FC236}">
                <a16:creationId xmlns:a16="http://schemas.microsoft.com/office/drawing/2014/main" id="{CE776C0B-B4DA-9C6D-507C-1855BA4C202F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28676" y="542779"/>
            <a:ext cx="1432500" cy="47798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13;p3">
            <a:extLst>
              <a:ext uri="{FF2B5EF4-FFF2-40B4-BE49-F238E27FC236}">
                <a16:creationId xmlns:a16="http://schemas.microsoft.com/office/drawing/2014/main" id="{E9B60949-1F96-6D3E-EF2B-F5AD1F1C5F16}"/>
              </a:ext>
            </a:extLst>
          </p:cNvPr>
          <p:cNvSpPr txBox="1"/>
          <p:nvPr/>
        </p:nvSpPr>
        <p:spPr>
          <a:xfrm>
            <a:off x="494000" y="3000540"/>
            <a:ext cx="2599272" cy="96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 algn="ctr"/>
            <a:r>
              <a:rPr lang="es-E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Resgistro</a:t>
            </a: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único</a:t>
            </a:r>
          </a:p>
        </p:txBody>
      </p:sp>
      <p:cxnSp>
        <p:nvCxnSpPr>
          <p:cNvPr id="10" name="Google Shape;121;g13a3967dbd5_0_0">
            <a:extLst>
              <a:ext uri="{FF2B5EF4-FFF2-40B4-BE49-F238E27FC236}">
                <a16:creationId xmlns:a16="http://schemas.microsoft.com/office/drawing/2014/main" id="{2DE21C73-6E4C-40A9-B0B1-C8D813DC6F77}"/>
              </a:ext>
            </a:extLst>
          </p:cNvPr>
          <p:cNvCxnSpPr>
            <a:cxnSpLocks/>
          </p:cNvCxnSpPr>
          <p:nvPr/>
        </p:nvCxnSpPr>
        <p:spPr>
          <a:xfrm>
            <a:off x="3189542" y="0"/>
            <a:ext cx="0" cy="192030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" name="Google Shape;113;p3">
            <a:extLst>
              <a:ext uri="{FF2B5EF4-FFF2-40B4-BE49-F238E27FC236}">
                <a16:creationId xmlns:a16="http://schemas.microsoft.com/office/drawing/2014/main" id="{6C88AD82-AFD7-4874-BC29-0DA94DE12103}"/>
              </a:ext>
            </a:extLst>
          </p:cNvPr>
          <p:cNvSpPr txBox="1"/>
          <p:nvPr/>
        </p:nvSpPr>
        <p:spPr>
          <a:xfrm>
            <a:off x="671070" y="612033"/>
            <a:ext cx="2307562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dirty="0">
                <a:solidFill>
                  <a:srgbClr val="277F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Análisis</a:t>
            </a:r>
          </a:p>
          <a:p>
            <a:pPr>
              <a:lnSpc>
                <a:spcPct val="100000"/>
              </a:lnSpc>
            </a:pPr>
            <a:endParaRPr lang="es-E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341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3"/>
          <p:cNvSpPr txBox="1"/>
          <p:nvPr/>
        </p:nvSpPr>
        <p:spPr>
          <a:xfrm>
            <a:off x="639855" y="883841"/>
            <a:ext cx="2307562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dirty="0">
                <a:solidFill>
                  <a:srgbClr val="277F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</a:p>
          <a:p>
            <a:pPr>
              <a:lnSpc>
                <a:spcPct val="100000"/>
              </a:lnSpc>
            </a:pPr>
            <a:endParaRPr lang="es-E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EC9C78C-0F90-436E-9B06-E7FA5A1F8DE5}"/>
              </a:ext>
            </a:extLst>
          </p:cNvPr>
          <p:cNvSpPr txBox="1"/>
          <p:nvPr/>
        </p:nvSpPr>
        <p:spPr>
          <a:xfrm>
            <a:off x="967364" y="2270456"/>
            <a:ext cx="3023310" cy="3110436"/>
          </a:xfrm>
          <a:prstGeom prst="roundRect">
            <a:avLst/>
          </a:prstGeom>
          <a:solidFill>
            <a:srgbClr val="0097B2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180000" tIns="180000" rIns="180000" bIns="180000" anchor="ctr" anchorCtr="0">
            <a:noAutofit/>
          </a:bodyPr>
          <a:lstStyle/>
          <a:p>
            <a:r>
              <a:rPr lang="es-ES" sz="15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Proyecto promueve la correcta utilización y control de los recursos públicos otorgados, como también la entrega de certezas a las organizaciones colaboradoras sobre las condiciones y exigencias para acceder al financiamiento</a:t>
            </a:r>
            <a:endParaRPr lang="es-CL" sz="15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4ECF995-DA83-4FE9-86FC-376839AD658A}"/>
              </a:ext>
            </a:extLst>
          </p:cNvPr>
          <p:cNvSpPr txBox="1"/>
          <p:nvPr/>
        </p:nvSpPr>
        <p:spPr>
          <a:xfrm>
            <a:off x="4711303" y="2270456"/>
            <a:ext cx="3023310" cy="3110436"/>
          </a:xfrm>
          <a:prstGeom prst="roundRect">
            <a:avLst/>
          </a:prstGeom>
          <a:solidFill>
            <a:srgbClr val="0097B2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180000" tIns="180000" rIns="180000" bIns="180000" anchor="ctr">
            <a:noAutofit/>
          </a:bodyPr>
          <a:lstStyle/>
          <a:p>
            <a:r>
              <a:rPr lang="es-ES" sz="15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Esfuerzo regulatorio debe armonizarse con la relevancia de las funciones que desarrollan las OSC, velando por un diseño cuidadoso, que no inhiba su participación, sino que la promueva a fin de ampliar la disponibilidad de servicios y prestaciones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2EBD33A-5877-4BA3-82DF-E4D654E823BC}"/>
              </a:ext>
            </a:extLst>
          </p:cNvPr>
          <p:cNvSpPr txBox="1"/>
          <p:nvPr/>
        </p:nvSpPr>
        <p:spPr>
          <a:xfrm>
            <a:off x="8358284" y="2260190"/>
            <a:ext cx="3023310" cy="3120702"/>
          </a:xfrm>
          <a:prstGeom prst="roundRect">
            <a:avLst/>
          </a:prstGeom>
          <a:solidFill>
            <a:srgbClr val="0097B2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180000" tIns="180000" rIns="180000" bIns="180000" anchor="ctr" anchorCtr="0">
            <a:noAutofit/>
          </a:bodyPr>
          <a:lstStyle/>
          <a:p>
            <a:r>
              <a:rPr lang="es-ES" sz="15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Informe identifica zonas del Proyecto que podrían beneficiarse de complementos tendientes a evitar exigencias desproporcionadas y reductos de discrecionalidad que pueden entorpecer esta fructífera relación de colaboración público – privada</a:t>
            </a:r>
            <a:endParaRPr lang="es-CL" sz="15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oogle Shape;111;p3">
            <a:extLst>
              <a:ext uri="{FF2B5EF4-FFF2-40B4-BE49-F238E27FC236}">
                <a16:creationId xmlns:a16="http://schemas.microsoft.com/office/drawing/2014/main" id="{80DFB9A2-B74E-CF23-AF61-67CAEB0895E0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28676" y="542779"/>
            <a:ext cx="1432500" cy="47798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Google Shape;121;g13a3967dbd5_0_0">
            <a:extLst>
              <a:ext uri="{FF2B5EF4-FFF2-40B4-BE49-F238E27FC236}">
                <a16:creationId xmlns:a16="http://schemas.microsoft.com/office/drawing/2014/main" id="{4940716A-541A-79A5-5AC1-DD60D45C9D82}"/>
              </a:ext>
            </a:extLst>
          </p:cNvPr>
          <p:cNvCxnSpPr>
            <a:cxnSpLocks/>
          </p:cNvCxnSpPr>
          <p:nvPr/>
        </p:nvCxnSpPr>
        <p:spPr>
          <a:xfrm>
            <a:off x="3189542" y="0"/>
            <a:ext cx="0" cy="192030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763378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92;p1">
            <a:extLst>
              <a:ext uri="{FF2B5EF4-FFF2-40B4-BE49-F238E27FC236}">
                <a16:creationId xmlns:a16="http://schemas.microsoft.com/office/drawing/2014/main" id="{25ECB6D6-3868-F94C-88B4-6CB8FDCE32B6}"/>
              </a:ext>
            </a:extLst>
          </p:cNvPr>
          <p:cNvSpPr/>
          <p:nvPr/>
        </p:nvSpPr>
        <p:spPr>
          <a:xfrm rot="-5400000">
            <a:off x="2995439" y="-2338559"/>
            <a:ext cx="6219526" cy="1148378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217DE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1404401" y="2383081"/>
            <a:ext cx="6301426" cy="1178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endParaRPr sz="4000" b="1" i="0" u="none" strike="noStrike" cap="none" dirty="0">
              <a:solidFill>
                <a:srgbClr val="217DE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1404401" y="4116477"/>
            <a:ext cx="4691599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2000" b="1" i="0" u="none" strike="noStrike" cap="none">
                <a:solidFill>
                  <a:srgbClr val="217DE2"/>
                </a:solidFill>
                <a:latin typeface="Arial"/>
                <a:ea typeface="Arial"/>
                <a:cs typeface="Arial"/>
                <a:sym typeface="Arial"/>
              </a:rPr>
              <a:t>Autor / autores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2000" b="1" i="0" u="none" strike="noStrike" cap="none">
                <a:solidFill>
                  <a:srgbClr val="217DE2"/>
                </a:solidFill>
                <a:latin typeface="Arial"/>
                <a:ea typeface="Arial"/>
                <a:cs typeface="Arial"/>
                <a:sym typeface="Arial"/>
              </a:rPr>
              <a:t>Fecha</a:t>
            </a:r>
            <a:endParaRPr/>
          </a:p>
        </p:txBody>
      </p:sp>
      <p:cxnSp>
        <p:nvCxnSpPr>
          <p:cNvPr id="95" name="Google Shape;95;p1"/>
          <p:cNvCxnSpPr/>
          <p:nvPr/>
        </p:nvCxnSpPr>
        <p:spPr>
          <a:xfrm>
            <a:off x="1479440" y="4015412"/>
            <a:ext cx="1857677" cy="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" name="Google Shape;93;p1">
            <a:extLst>
              <a:ext uri="{FF2B5EF4-FFF2-40B4-BE49-F238E27FC236}">
                <a16:creationId xmlns:a16="http://schemas.microsoft.com/office/drawing/2014/main" id="{59F2D88C-040A-5044-860D-9B7889E50BCC}"/>
              </a:ext>
            </a:extLst>
          </p:cNvPr>
          <p:cNvSpPr txBox="1"/>
          <p:nvPr/>
        </p:nvSpPr>
        <p:spPr>
          <a:xfrm>
            <a:off x="1556801" y="2535481"/>
            <a:ext cx="6301426" cy="1178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ES" sz="40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Gracias</a:t>
            </a:r>
            <a:endParaRPr sz="40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" name="Google Shape;95;p1">
            <a:extLst>
              <a:ext uri="{FF2B5EF4-FFF2-40B4-BE49-F238E27FC236}">
                <a16:creationId xmlns:a16="http://schemas.microsoft.com/office/drawing/2014/main" id="{52C83364-8D13-0948-9A58-C585C30968B4}"/>
              </a:ext>
            </a:extLst>
          </p:cNvPr>
          <p:cNvCxnSpPr/>
          <p:nvPr/>
        </p:nvCxnSpPr>
        <p:spPr>
          <a:xfrm>
            <a:off x="1631840" y="4167812"/>
            <a:ext cx="1857677" cy="0"/>
          </a:xfrm>
          <a:prstGeom prst="straightConnector1">
            <a:avLst/>
          </a:prstGeom>
          <a:noFill/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174E86AD-A09E-52BF-AAED-B48D6F9F19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8075" y="944503"/>
            <a:ext cx="1487782" cy="49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144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3"/>
          <p:cNvSpPr txBox="1"/>
          <p:nvPr/>
        </p:nvSpPr>
        <p:spPr>
          <a:xfrm>
            <a:off x="639855" y="883841"/>
            <a:ext cx="2307562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dirty="0">
                <a:solidFill>
                  <a:srgbClr val="277F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Aspectos generales</a:t>
            </a:r>
          </a:p>
          <a:p>
            <a:pPr>
              <a:lnSpc>
                <a:spcPct val="100000"/>
              </a:lnSpc>
            </a:pPr>
            <a:endParaRPr lang="es-E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EC9C78C-0F90-436E-9B06-E7FA5A1F8DE5}"/>
              </a:ext>
            </a:extLst>
          </p:cNvPr>
          <p:cNvSpPr txBox="1"/>
          <p:nvPr/>
        </p:nvSpPr>
        <p:spPr>
          <a:xfrm>
            <a:off x="967364" y="2270456"/>
            <a:ext cx="3023310" cy="1386189"/>
          </a:xfrm>
          <a:prstGeom prst="roundRect">
            <a:avLst/>
          </a:prstGeom>
          <a:solidFill>
            <a:srgbClr val="0097B2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180000" tIns="180000" rIns="180000" bIns="180000" anchor="ctr" anchorCtr="0">
            <a:noAutofit/>
          </a:bodyPr>
          <a:lstStyle/>
          <a:p>
            <a:pPr algn="ctr"/>
            <a:r>
              <a:rPr lang="es-ES" sz="15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objetivo es una regulación general que sirva de marco para toda transferencia</a:t>
            </a:r>
            <a:endParaRPr lang="es-CL" sz="15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BB93CEC-B8D2-4595-BB2E-809EBEF557C8}"/>
              </a:ext>
            </a:extLst>
          </p:cNvPr>
          <p:cNvSpPr txBox="1"/>
          <p:nvPr/>
        </p:nvSpPr>
        <p:spPr>
          <a:xfrm>
            <a:off x="967365" y="3945075"/>
            <a:ext cx="3023310" cy="213904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Diagnóstico: precario marco normativo actual de las transferencias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Positivo avance desde la perspectiva de la Administración (control) </a:t>
            </a: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 de las OSC (certeza, previsibilidad).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4ECF995-DA83-4FE9-86FC-376839AD658A}"/>
              </a:ext>
            </a:extLst>
          </p:cNvPr>
          <p:cNvSpPr txBox="1"/>
          <p:nvPr/>
        </p:nvSpPr>
        <p:spPr>
          <a:xfrm>
            <a:off x="4711303" y="2270456"/>
            <a:ext cx="3023310" cy="1386189"/>
          </a:xfrm>
          <a:prstGeom prst="roundRect">
            <a:avLst/>
          </a:prstGeom>
          <a:solidFill>
            <a:srgbClr val="0097B2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180000" tIns="180000" rIns="180000" bIns="180000" anchor="ctr">
            <a:noAutofit/>
          </a:bodyPr>
          <a:lstStyle/>
          <a:p>
            <a:pPr algn="ctr"/>
            <a:r>
              <a:rPr lang="es-ES" sz="15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Regulación propuesta es intensa y exigente </a:t>
            </a:r>
            <a:br>
              <a:rPr lang="es-ES" sz="15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15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 las OSC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A9D22D9-5AE8-4123-B2AF-F64736449F75}"/>
              </a:ext>
            </a:extLst>
          </p:cNvPr>
          <p:cNvSpPr txBox="1"/>
          <p:nvPr/>
        </p:nvSpPr>
        <p:spPr>
          <a:xfrm>
            <a:off x="4731817" y="3916496"/>
            <a:ext cx="3023310" cy="213904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estatuto propuesto crea múltiples inhabilidades, requisitos y obligaciones,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bajo riesgo de sanciones y deberes de restitución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Representará un desafío para las OSC la adaptación a estas reglas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2EBD33A-5877-4BA3-82DF-E4D654E823BC}"/>
              </a:ext>
            </a:extLst>
          </p:cNvPr>
          <p:cNvSpPr txBox="1"/>
          <p:nvPr/>
        </p:nvSpPr>
        <p:spPr>
          <a:xfrm>
            <a:off x="8358284" y="2260190"/>
            <a:ext cx="3023310" cy="1396455"/>
          </a:xfrm>
          <a:prstGeom prst="roundRect">
            <a:avLst/>
          </a:prstGeom>
          <a:solidFill>
            <a:srgbClr val="0097B2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180000" tIns="180000" rIns="180000" bIns="180000" anchor="ctr" anchorCtr="0">
            <a:noAutofit/>
          </a:bodyPr>
          <a:lstStyle/>
          <a:p>
            <a:pPr algn="ctr"/>
            <a:r>
              <a:rPr lang="es-CL" sz="15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Necesidad de armonizar finalidad de aumentar control y probidad, con la  colaboración necesaria </a:t>
            </a:r>
            <a:br>
              <a:rPr lang="es-CL" sz="15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CL" sz="15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las OSC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4B8122B2-3A62-4EC7-A7A4-786B7BE18C0D}"/>
              </a:ext>
            </a:extLst>
          </p:cNvPr>
          <p:cNvSpPr txBox="1"/>
          <p:nvPr/>
        </p:nvSpPr>
        <p:spPr>
          <a:xfrm>
            <a:off x="8475758" y="3961944"/>
            <a:ext cx="2905836" cy="132343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_tradn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Exigencias desproporcionadas representan riesgo de desincentivo a la participación de las OSC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oogle Shape;111;p3">
            <a:extLst>
              <a:ext uri="{FF2B5EF4-FFF2-40B4-BE49-F238E27FC236}">
                <a16:creationId xmlns:a16="http://schemas.microsoft.com/office/drawing/2014/main" id="{80DFB9A2-B74E-CF23-AF61-67CAEB0895E0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28676" y="542779"/>
            <a:ext cx="1432500" cy="47798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Google Shape;121;g13a3967dbd5_0_0">
            <a:extLst>
              <a:ext uri="{FF2B5EF4-FFF2-40B4-BE49-F238E27FC236}">
                <a16:creationId xmlns:a16="http://schemas.microsoft.com/office/drawing/2014/main" id="{4940716A-541A-79A5-5AC1-DD60D45C9D82}"/>
              </a:ext>
            </a:extLst>
          </p:cNvPr>
          <p:cNvCxnSpPr>
            <a:cxnSpLocks/>
          </p:cNvCxnSpPr>
          <p:nvPr/>
        </p:nvCxnSpPr>
        <p:spPr>
          <a:xfrm>
            <a:off x="3189542" y="0"/>
            <a:ext cx="0" cy="192030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560936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9;p3">
            <a:extLst>
              <a:ext uri="{FF2B5EF4-FFF2-40B4-BE49-F238E27FC236}">
                <a16:creationId xmlns:a16="http://schemas.microsoft.com/office/drawing/2014/main" id="{0FF435C9-7FD8-A9CA-4D99-49510E757180}"/>
              </a:ext>
            </a:extLst>
          </p:cNvPr>
          <p:cNvSpPr/>
          <p:nvPr/>
        </p:nvSpPr>
        <p:spPr>
          <a:xfrm>
            <a:off x="397738" y="2303660"/>
            <a:ext cx="2791797" cy="2634343"/>
          </a:xfrm>
          <a:prstGeom prst="rect">
            <a:avLst/>
          </a:prstGeom>
          <a:solidFill>
            <a:srgbClr val="0097B2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BB93CEC-B8D2-4595-BB2E-809EBEF557C8}"/>
              </a:ext>
            </a:extLst>
          </p:cNvPr>
          <p:cNvSpPr txBox="1"/>
          <p:nvPr/>
        </p:nvSpPr>
        <p:spPr>
          <a:xfrm>
            <a:off x="3650488" y="2208305"/>
            <a:ext cx="4395570" cy="36779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1600" b="1" dirty="0">
                <a:solidFill>
                  <a:srgbClr val="277FE2"/>
                </a:solidFill>
                <a:effectLst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Regulación: </a:t>
            </a:r>
            <a:r>
              <a:rPr lang="es-MX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Proyecto contempla múltiples y amplias causales de inhabilidad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Condena (incluido “trabajador”) por un amplio listado de delitos (por ejemplo, lavado de activos o financiamiento del terrorismo, delitos concursales, delitos tributarios, etc.)</a:t>
            </a:r>
            <a:endParaRPr lang="es-MX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Calidad de deudor de pensión alimenticia.</a:t>
            </a:r>
            <a:endParaRPr lang="es-MX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  <a:ea typeface="ヒラギノ角ゴ Pro W3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ondena judicial o “administrativa” por “incumplimientos” de la legislación laboral o previsional.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Deudas tributarias</a:t>
            </a:r>
          </a:p>
          <a:p>
            <a:pPr marL="285750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misión de rendición de cuentas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4A0785D-A555-4C98-93BF-73FCAE56873D}"/>
              </a:ext>
            </a:extLst>
          </p:cNvPr>
          <p:cNvSpPr txBox="1"/>
          <p:nvPr/>
        </p:nvSpPr>
        <p:spPr>
          <a:xfrm>
            <a:off x="8227696" y="2144033"/>
            <a:ext cx="3401959" cy="25699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0"/>
              </a:spcAft>
            </a:pPr>
            <a:r>
              <a:rPr lang="es-ES" sz="1600" b="1" dirty="0">
                <a:solidFill>
                  <a:srgbClr val="277F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Evaluación y propuestas:</a:t>
            </a:r>
          </a:p>
          <a:p>
            <a:pPr marL="285750" lvl="0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Excesiva amplitud de causales arriesga exclusiones injustificadas</a:t>
            </a:r>
          </a:p>
          <a:p>
            <a:pPr marL="285750" lvl="0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Principio de proporcionalidad: restringir a causales más graves</a:t>
            </a:r>
          </a:p>
          <a:p>
            <a:pPr marL="285750" lvl="0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propone replicar esquema de la Ley N° 19.886 (compras públicas)</a:t>
            </a:r>
          </a:p>
        </p:txBody>
      </p:sp>
      <p:sp>
        <p:nvSpPr>
          <p:cNvPr id="6" name="Google Shape;113;p3">
            <a:extLst>
              <a:ext uri="{FF2B5EF4-FFF2-40B4-BE49-F238E27FC236}">
                <a16:creationId xmlns:a16="http://schemas.microsoft.com/office/drawing/2014/main" id="{3F71B9BC-7A8E-7D75-1D5B-B7D0D6BD1C8D}"/>
              </a:ext>
            </a:extLst>
          </p:cNvPr>
          <p:cNvSpPr txBox="1"/>
          <p:nvPr/>
        </p:nvSpPr>
        <p:spPr>
          <a:xfrm>
            <a:off x="494000" y="3287995"/>
            <a:ext cx="2599272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 algn="ctr"/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Inhabilidades</a:t>
            </a:r>
          </a:p>
        </p:txBody>
      </p:sp>
      <p:sp>
        <p:nvSpPr>
          <p:cNvPr id="9" name="Google Shape;119;g13a3967dbd5_0_0">
            <a:extLst>
              <a:ext uri="{FF2B5EF4-FFF2-40B4-BE49-F238E27FC236}">
                <a16:creationId xmlns:a16="http://schemas.microsoft.com/office/drawing/2014/main" id="{600EA783-D361-5C0E-8DA1-B83F6E858C0E}"/>
              </a:ext>
            </a:extLst>
          </p:cNvPr>
          <p:cNvSpPr txBox="1"/>
          <p:nvPr/>
        </p:nvSpPr>
        <p:spPr>
          <a:xfrm>
            <a:off x="1047475" y="823893"/>
            <a:ext cx="1380034" cy="94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CL" sz="2400" b="1" dirty="0">
                <a:solidFill>
                  <a:schemeClr val="bg1"/>
                </a:solidFill>
              </a:rPr>
              <a:t>Análisis</a:t>
            </a:r>
            <a:endParaRPr sz="2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" name="Google Shape;121;g13a3967dbd5_0_0">
            <a:extLst>
              <a:ext uri="{FF2B5EF4-FFF2-40B4-BE49-F238E27FC236}">
                <a16:creationId xmlns:a16="http://schemas.microsoft.com/office/drawing/2014/main" id="{D348B5BE-4C10-C919-A21A-2EC82AEB40AD}"/>
              </a:ext>
            </a:extLst>
          </p:cNvPr>
          <p:cNvCxnSpPr>
            <a:cxnSpLocks/>
          </p:cNvCxnSpPr>
          <p:nvPr/>
        </p:nvCxnSpPr>
        <p:spPr>
          <a:xfrm>
            <a:off x="3189542" y="0"/>
            <a:ext cx="0" cy="192030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" name="Google Shape;111;p3">
            <a:extLst>
              <a:ext uri="{FF2B5EF4-FFF2-40B4-BE49-F238E27FC236}">
                <a16:creationId xmlns:a16="http://schemas.microsoft.com/office/drawing/2014/main" id="{FE713899-A130-7F68-B379-32F4FDDA8DF2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28676" y="542779"/>
            <a:ext cx="1432500" cy="47798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3;p3">
            <a:extLst>
              <a:ext uri="{FF2B5EF4-FFF2-40B4-BE49-F238E27FC236}">
                <a16:creationId xmlns:a16="http://schemas.microsoft.com/office/drawing/2014/main" id="{70EE11A8-01AF-4BE0-92D6-0D0B70635B67}"/>
              </a:ext>
            </a:extLst>
          </p:cNvPr>
          <p:cNvSpPr txBox="1"/>
          <p:nvPr/>
        </p:nvSpPr>
        <p:spPr>
          <a:xfrm>
            <a:off x="671070" y="612033"/>
            <a:ext cx="2307562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dirty="0">
                <a:solidFill>
                  <a:srgbClr val="277F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Análisis</a:t>
            </a:r>
          </a:p>
          <a:p>
            <a:pPr>
              <a:lnSpc>
                <a:spcPct val="100000"/>
              </a:lnSpc>
            </a:pPr>
            <a:endParaRPr lang="es-E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143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9;p3">
            <a:extLst>
              <a:ext uri="{FF2B5EF4-FFF2-40B4-BE49-F238E27FC236}">
                <a16:creationId xmlns:a16="http://schemas.microsoft.com/office/drawing/2014/main" id="{BB006D08-CBEE-5A6B-88D6-6AB4592453A8}"/>
              </a:ext>
            </a:extLst>
          </p:cNvPr>
          <p:cNvSpPr/>
          <p:nvPr/>
        </p:nvSpPr>
        <p:spPr>
          <a:xfrm>
            <a:off x="397738" y="2303660"/>
            <a:ext cx="2791797" cy="26343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3"/>
          <p:cNvSpPr txBox="1"/>
          <p:nvPr/>
        </p:nvSpPr>
        <p:spPr>
          <a:xfrm>
            <a:off x="675481" y="240649"/>
            <a:ext cx="2599272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 algn="ctr"/>
            <a:r>
              <a:rPr lang="es-E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Análisis</a:t>
            </a:r>
          </a:p>
          <a:p>
            <a:endParaRPr lang="es-E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BB93CEC-B8D2-4595-BB2E-809EBEF557C8}"/>
              </a:ext>
            </a:extLst>
          </p:cNvPr>
          <p:cNvSpPr txBox="1"/>
          <p:nvPr/>
        </p:nvSpPr>
        <p:spPr>
          <a:xfrm>
            <a:off x="3485502" y="2223241"/>
            <a:ext cx="4145199" cy="286232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1600" b="1" dirty="0">
                <a:solidFill>
                  <a:srgbClr val="277FE2"/>
                </a:solidFill>
                <a:effectLst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Regulación: </a:t>
            </a:r>
            <a:r>
              <a:rPr lang="es-MX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Proyecto 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dispone una regla general de </a:t>
            </a:r>
            <a:r>
              <a:rPr lang="es-ES" sz="1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“concursabilidad”</a:t>
            </a:r>
            <a:endParaRPr lang="es-E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Reglas de licitación pública buscan pr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omover competencia entre interesados para que la Administración pueda elegir al mejor colaborador.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Restricción severa del trato directo como medio de selección (únicas causales son licitación fallida y único proveedor)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4A0785D-A555-4C98-93BF-73FCAE56873D}"/>
              </a:ext>
            </a:extLst>
          </p:cNvPr>
          <p:cNvSpPr txBox="1"/>
          <p:nvPr/>
        </p:nvSpPr>
        <p:spPr>
          <a:xfrm>
            <a:off x="8044543" y="2223241"/>
            <a:ext cx="3706176" cy="261610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s-ES" sz="1600" b="1" dirty="0">
                <a:solidFill>
                  <a:srgbClr val="277F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Evaluación y propuestas: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Restricción del trato directo quita flexibilidad necesaria para atención oportuna de necesidades públicas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propone ampliar el catálogo de causales de trato directo, replicando la lógica de la Ley N° 19.886, con deberes reforzados de publicidad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Google Shape;119;g13a3967dbd5_0_0">
            <a:extLst>
              <a:ext uri="{FF2B5EF4-FFF2-40B4-BE49-F238E27FC236}">
                <a16:creationId xmlns:a16="http://schemas.microsoft.com/office/drawing/2014/main" id="{0068C29C-2E07-30AE-E393-3D633757F60B}"/>
              </a:ext>
            </a:extLst>
          </p:cNvPr>
          <p:cNvSpPr txBox="1"/>
          <p:nvPr/>
        </p:nvSpPr>
        <p:spPr>
          <a:xfrm>
            <a:off x="1047475" y="823893"/>
            <a:ext cx="1380034" cy="94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CL" sz="2400" b="1" dirty="0">
                <a:solidFill>
                  <a:schemeClr val="bg1"/>
                </a:solidFill>
              </a:rPr>
              <a:t>Análisis</a:t>
            </a:r>
            <a:endParaRPr sz="2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15CE32F-AB8E-A139-1461-6261DC2A2C3F}"/>
              </a:ext>
            </a:extLst>
          </p:cNvPr>
          <p:cNvSpPr txBox="1"/>
          <p:nvPr/>
        </p:nvSpPr>
        <p:spPr>
          <a:xfrm>
            <a:off x="446297" y="3118265"/>
            <a:ext cx="26946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Regla general de concursabilidad</a:t>
            </a:r>
            <a:endParaRPr lang="es-CL" sz="24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oogle Shape;111;p3">
            <a:extLst>
              <a:ext uri="{FF2B5EF4-FFF2-40B4-BE49-F238E27FC236}">
                <a16:creationId xmlns:a16="http://schemas.microsoft.com/office/drawing/2014/main" id="{320B4181-2001-29CD-6E42-897D9163D77F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28676" y="542779"/>
            <a:ext cx="1432500" cy="47798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Google Shape;121;g13a3967dbd5_0_0">
            <a:extLst>
              <a:ext uri="{FF2B5EF4-FFF2-40B4-BE49-F238E27FC236}">
                <a16:creationId xmlns:a16="http://schemas.microsoft.com/office/drawing/2014/main" id="{B6071409-B1E0-4CFE-8B06-56BB0F21A635}"/>
              </a:ext>
            </a:extLst>
          </p:cNvPr>
          <p:cNvCxnSpPr>
            <a:cxnSpLocks/>
          </p:cNvCxnSpPr>
          <p:nvPr/>
        </p:nvCxnSpPr>
        <p:spPr>
          <a:xfrm>
            <a:off x="3189542" y="0"/>
            <a:ext cx="0" cy="192030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" name="Google Shape;113;p3">
            <a:extLst>
              <a:ext uri="{FF2B5EF4-FFF2-40B4-BE49-F238E27FC236}">
                <a16:creationId xmlns:a16="http://schemas.microsoft.com/office/drawing/2014/main" id="{6AC08D41-B186-47B4-BD79-5A7B1D320B30}"/>
              </a:ext>
            </a:extLst>
          </p:cNvPr>
          <p:cNvSpPr txBox="1"/>
          <p:nvPr/>
        </p:nvSpPr>
        <p:spPr>
          <a:xfrm>
            <a:off x="671070" y="612033"/>
            <a:ext cx="2307562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dirty="0">
                <a:solidFill>
                  <a:srgbClr val="277F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Análisis</a:t>
            </a:r>
          </a:p>
          <a:p>
            <a:pPr>
              <a:lnSpc>
                <a:spcPct val="100000"/>
              </a:lnSpc>
            </a:pPr>
            <a:endParaRPr lang="es-E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521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BB93CEC-B8D2-4595-BB2E-809EBEF557C8}"/>
              </a:ext>
            </a:extLst>
          </p:cNvPr>
          <p:cNvSpPr txBox="1"/>
          <p:nvPr/>
        </p:nvSpPr>
        <p:spPr>
          <a:xfrm>
            <a:off x="3627211" y="2230045"/>
            <a:ext cx="3971029" cy="375487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s-ES" sz="1600" b="1" dirty="0">
                <a:solidFill>
                  <a:srgbClr val="277FE2"/>
                </a:solidFill>
                <a:effectLst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Regulación: 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Proyecto 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exige dos años de antigüedad desde su constitución a personas jurídicas y acreditación de experiencia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Excepción al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principio de libre concurrencia</a:t>
            </a:r>
          </a:p>
          <a:p>
            <a:pPr marL="292100" indent="-2921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Proyecto requiere acreditar la idoneidad, experiencia y capacidad en relación con el objeto del convenio, tanto de la entidad como de los responsables del equipo que desarrollará el proyecto respectivo </a:t>
            </a:r>
          </a:p>
          <a:p>
            <a:pPr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4A0785D-A555-4C98-93BF-73FCAE56873D}"/>
              </a:ext>
            </a:extLst>
          </p:cNvPr>
          <p:cNvSpPr txBox="1"/>
          <p:nvPr/>
        </p:nvSpPr>
        <p:spPr>
          <a:xfrm>
            <a:off x="7863165" y="2230045"/>
            <a:ext cx="3931097" cy="276998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ts val="1200"/>
              </a:spcBef>
              <a:spcAft>
                <a:spcPts val="0"/>
              </a:spcAft>
            </a:pPr>
            <a:r>
              <a:rPr lang="es-ES" sz="1600" b="1" dirty="0">
                <a:solidFill>
                  <a:srgbClr val="277F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Evaluación y propuestas:</a:t>
            </a:r>
          </a:p>
          <a:p>
            <a:pPr marL="292100" lvl="0" indent="-29210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antigüedad es causal de exclusión absoluta, pero no garantiza idoneidad</a:t>
            </a:r>
          </a:p>
          <a:p>
            <a:pPr marL="292100" lvl="0" indent="-2921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Proponemos eliminarla como barrera innecesaria, considerando que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acreditación de experiencia suficiente sí forma parte de la evaluación</a:t>
            </a:r>
          </a:p>
          <a:p>
            <a:pPr marL="292100" lvl="0" indent="-2921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Debe incluirse posibilidad de acreditar experiencia en gestión/intermediación</a:t>
            </a:r>
          </a:p>
        </p:txBody>
      </p:sp>
      <p:sp>
        <p:nvSpPr>
          <p:cNvPr id="5" name="Google Shape;109;p3">
            <a:extLst>
              <a:ext uri="{FF2B5EF4-FFF2-40B4-BE49-F238E27FC236}">
                <a16:creationId xmlns:a16="http://schemas.microsoft.com/office/drawing/2014/main" id="{1705835D-77C8-560B-73C3-9F82FAF264F2}"/>
              </a:ext>
            </a:extLst>
          </p:cNvPr>
          <p:cNvSpPr/>
          <p:nvPr/>
        </p:nvSpPr>
        <p:spPr>
          <a:xfrm>
            <a:off x="397738" y="2230045"/>
            <a:ext cx="2791797" cy="2634343"/>
          </a:xfrm>
          <a:prstGeom prst="rect">
            <a:avLst/>
          </a:prstGeom>
          <a:solidFill>
            <a:srgbClr val="0097B2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19;g13a3967dbd5_0_0">
            <a:extLst>
              <a:ext uri="{FF2B5EF4-FFF2-40B4-BE49-F238E27FC236}">
                <a16:creationId xmlns:a16="http://schemas.microsoft.com/office/drawing/2014/main" id="{6BB56E2C-3FF8-E10C-DC22-9844AB8FA12A}"/>
              </a:ext>
            </a:extLst>
          </p:cNvPr>
          <p:cNvSpPr txBox="1"/>
          <p:nvPr/>
        </p:nvSpPr>
        <p:spPr>
          <a:xfrm>
            <a:off x="1047475" y="823893"/>
            <a:ext cx="1380034" cy="94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CL" sz="2400" b="1" dirty="0">
                <a:solidFill>
                  <a:schemeClr val="bg1"/>
                </a:solidFill>
              </a:rPr>
              <a:t>Análisis</a:t>
            </a:r>
            <a:endParaRPr sz="2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2BF8135-85C1-63DE-5987-0AEC7BF72C9E}"/>
              </a:ext>
            </a:extLst>
          </p:cNvPr>
          <p:cNvSpPr txBox="1"/>
          <p:nvPr/>
        </p:nvSpPr>
        <p:spPr>
          <a:xfrm>
            <a:off x="446297" y="2947051"/>
            <a:ext cx="26946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Exigencias de antigüedad y experiencia</a:t>
            </a:r>
          </a:p>
        </p:txBody>
      </p:sp>
      <p:pic>
        <p:nvPicPr>
          <p:cNvPr id="8" name="Google Shape;111;p3">
            <a:extLst>
              <a:ext uri="{FF2B5EF4-FFF2-40B4-BE49-F238E27FC236}">
                <a16:creationId xmlns:a16="http://schemas.microsoft.com/office/drawing/2014/main" id="{3FEDB267-5259-0879-CD67-52B4451C7685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28676" y="542779"/>
            <a:ext cx="1432500" cy="47798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Google Shape;121;g13a3967dbd5_0_0">
            <a:extLst>
              <a:ext uri="{FF2B5EF4-FFF2-40B4-BE49-F238E27FC236}">
                <a16:creationId xmlns:a16="http://schemas.microsoft.com/office/drawing/2014/main" id="{FB286D6C-D21D-455B-A236-C8AC78C247D3}"/>
              </a:ext>
            </a:extLst>
          </p:cNvPr>
          <p:cNvCxnSpPr>
            <a:cxnSpLocks/>
          </p:cNvCxnSpPr>
          <p:nvPr/>
        </p:nvCxnSpPr>
        <p:spPr>
          <a:xfrm>
            <a:off x="3189542" y="0"/>
            <a:ext cx="0" cy="192030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" name="Google Shape;113;p3">
            <a:extLst>
              <a:ext uri="{FF2B5EF4-FFF2-40B4-BE49-F238E27FC236}">
                <a16:creationId xmlns:a16="http://schemas.microsoft.com/office/drawing/2014/main" id="{325E414E-68F2-4A9F-9A20-41C5A999D6FA}"/>
              </a:ext>
            </a:extLst>
          </p:cNvPr>
          <p:cNvSpPr txBox="1"/>
          <p:nvPr/>
        </p:nvSpPr>
        <p:spPr>
          <a:xfrm>
            <a:off x="671070" y="612033"/>
            <a:ext cx="2307562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dirty="0">
                <a:solidFill>
                  <a:srgbClr val="277F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Análisis</a:t>
            </a:r>
          </a:p>
          <a:p>
            <a:pPr>
              <a:lnSpc>
                <a:spcPct val="100000"/>
              </a:lnSpc>
            </a:pPr>
            <a:endParaRPr lang="es-E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944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BB93CEC-B8D2-4595-BB2E-809EBEF557C8}"/>
              </a:ext>
            </a:extLst>
          </p:cNvPr>
          <p:cNvSpPr txBox="1"/>
          <p:nvPr/>
        </p:nvSpPr>
        <p:spPr>
          <a:xfrm>
            <a:off x="3572773" y="2168461"/>
            <a:ext cx="3949256" cy="375487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s-ES" sz="1600" b="1" dirty="0">
                <a:solidFill>
                  <a:srgbClr val="277FE2"/>
                </a:solidFill>
                <a:effectLst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Regulación: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 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Proyecto incorpora la exigencia de constitución de garantías en favor del órgano contratante, previo a la suscripción de convenios 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Incluye posibilidad de incluir costos financieros en los convenios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Fija en 1.000 UTM (66 millones) monto que hace obligatoria la garantía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Fija en 5% de los recursos el monto mínimo de la garantía, pero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redacción no es clara en cuanto a la base respecto de la cual se calculará dicho porcentaje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4A0785D-A555-4C98-93BF-73FCAE56873D}"/>
              </a:ext>
            </a:extLst>
          </p:cNvPr>
          <p:cNvSpPr txBox="1"/>
          <p:nvPr/>
        </p:nvSpPr>
        <p:spPr>
          <a:xfrm>
            <a:off x="7924801" y="2166257"/>
            <a:ext cx="3773199" cy="36009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ts val="1200"/>
              </a:spcBef>
              <a:spcAft>
                <a:spcPts val="0"/>
              </a:spcAft>
            </a:pPr>
            <a:r>
              <a:rPr lang="es-ES" sz="1600" b="1" dirty="0">
                <a:solidFill>
                  <a:srgbClr val="277F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Evaluación y propuestas:</a:t>
            </a:r>
          </a:p>
          <a:p>
            <a:pPr marL="285750" lvl="0" indent="-28575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advierte amplia discrecionalidad en la definición de la garantía, la que, si se fija desmedidamente, puede inhibir participación de interesados</a:t>
            </a:r>
          </a:p>
          <a:p>
            <a:pPr marL="285750" lvl="0" indent="-28575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Proponemos </a:t>
            </a: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fijar regla de prohibición de exigencia de garantía bajo cierto monto, límite máximo de garantía y límite expreso en cuanto a que se garantiza el monto efectivamente traspasado (y no el total)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Google Shape;109;p3">
            <a:extLst>
              <a:ext uri="{FF2B5EF4-FFF2-40B4-BE49-F238E27FC236}">
                <a16:creationId xmlns:a16="http://schemas.microsoft.com/office/drawing/2014/main" id="{EA4F412B-321D-1833-B539-5B185B8DB127}"/>
              </a:ext>
            </a:extLst>
          </p:cNvPr>
          <p:cNvSpPr/>
          <p:nvPr/>
        </p:nvSpPr>
        <p:spPr>
          <a:xfrm>
            <a:off x="397738" y="2166257"/>
            <a:ext cx="2791797" cy="26343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13;p3">
            <a:extLst>
              <a:ext uri="{FF2B5EF4-FFF2-40B4-BE49-F238E27FC236}">
                <a16:creationId xmlns:a16="http://schemas.microsoft.com/office/drawing/2014/main" id="{944658C2-26A0-27C5-BD66-554B1355A58F}"/>
              </a:ext>
            </a:extLst>
          </p:cNvPr>
          <p:cNvSpPr txBox="1"/>
          <p:nvPr/>
        </p:nvSpPr>
        <p:spPr>
          <a:xfrm>
            <a:off x="494000" y="2950179"/>
            <a:ext cx="2599272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 algn="ctr"/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Exigencias de garantías</a:t>
            </a:r>
          </a:p>
        </p:txBody>
      </p:sp>
      <p:sp>
        <p:nvSpPr>
          <p:cNvPr id="6" name="Google Shape;119;g13a3967dbd5_0_0">
            <a:extLst>
              <a:ext uri="{FF2B5EF4-FFF2-40B4-BE49-F238E27FC236}">
                <a16:creationId xmlns:a16="http://schemas.microsoft.com/office/drawing/2014/main" id="{6DDFB6DC-0983-563C-8CC5-C00390B02425}"/>
              </a:ext>
            </a:extLst>
          </p:cNvPr>
          <p:cNvSpPr txBox="1"/>
          <p:nvPr/>
        </p:nvSpPr>
        <p:spPr>
          <a:xfrm>
            <a:off x="1047475" y="823893"/>
            <a:ext cx="1380034" cy="94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CL" sz="2400" b="1" dirty="0">
                <a:solidFill>
                  <a:schemeClr val="bg1"/>
                </a:solidFill>
              </a:rPr>
              <a:t>Análisis</a:t>
            </a:r>
            <a:endParaRPr sz="2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111;p3">
            <a:extLst>
              <a:ext uri="{FF2B5EF4-FFF2-40B4-BE49-F238E27FC236}">
                <a16:creationId xmlns:a16="http://schemas.microsoft.com/office/drawing/2014/main" id="{949B18A4-78AC-0BA8-F4ED-40ABE4AADAFD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28676" y="542779"/>
            <a:ext cx="1432500" cy="47798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Google Shape;121;g13a3967dbd5_0_0">
            <a:extLst>
              <a:ext uri="{FF2B5EF4-FFF2-40B4-BE49-F238E27FC236}">
                <a16:creationId xmlns:a16="http://schemas.microsoft.com/office/drawing/2014/main" id="{3C9B52CF-F573-45E6-ACDC-476B6CBA53C8}"/>
              </a:ext>
            </a:extLst>
          </p:cNvPr>
          <p:cNvCxnSpPr>
            <a:cxnSpLocks/>
          </p:cNvCxnSpPr>
          <p:nvPr/>
        </p:nvCxnSpPr>
        <p:spPr>
          <a:xfrm>
            <a:off x="3189542" y="0"/>
            <a:ext cx="0" cy="192030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" name="Google Shape;113;p3">
            <a:extLst>
              <a:ext uri="{FF2B5EF4-FFF2-40B4-BE49-F238E27FC236}">
                <a16:creationId xmlns:a16="http://schemas.microsoft.com/office/drawing/2014/main" id="{AF5DAD84-D2F9-44ED-BEA2-B03FB171B3C2}"/>
              </a:ext>
            </a:extLst>
          </p:cNvPr>
          <p:cNvSpPr txBox="1"/>
          <p:nvPr/>
        </p:nvSpPr>
        <p:spPr>
          <a:xfrm>
            <a:off x="671070" y="612033"/>
            <a:ext cx="2307562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dirty="0">
                <a:solidFill>
                  <a:srgbClr val="277F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Análisis</a:t>
            </a:r>
          </a:p>
          <a:p>
            <a:pPr>
              <a:lnSpc>
                <a:spcPct val="100000"/>
              </a:lnSpc>
            </a:pPr>
            <a:endParaRPr lang="es-E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439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>
          <a:extLst>
            <a:ext uri="{FF2B5EF4-FFF2-40B4-BE49-F238E27FC236}">
              <a16:creationId xmlns:a16="http://schemas.microsoft.com/office/drawing/2014/main" id="{93CC635D-0508-93B4-70C4-4855ED99D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>
            <a:extLst>
              <a:ext uri="{FF2B5EF4-FFF2-40B4-BE49-F238E27FC236}">
                <a16:creationId xmlns:a16="http://schemas.microsoft.com/office/drawing/2014/main" id="{92CFD062-0881-5134-DEA1-AAC7C32B39B6}"/>
              </a:ext>
            </a:extLst>
          </p:cNvPr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13AED18-41A6-9FC9-949A-F7BF6C3C7547}"/>
              </a:ext>
            </a:extLst>
          </p:cNvPr>
          <p:cNvSpPr txBox="1"/>
          <p:nvPr/>
        </p:nvSpPr>
        <p:spPr>
          <a:xfrm>
            <a:off x="3681629" y="2166257"/>
            <a:ext cx="2791797" cy="32624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s-ES" sz="1600" b="1" dirty="0">
                <a:solidFill>
                  <a:srgbClr val="277FE2"/>
                </a:solidFill>
                <a:effectLst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Regulación: 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Fuertes restricciones a la subcontratación</a:t>
            </a:r>
            <a:endParaRPr lang="es-E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Prácticamente la prohíbe respecto del objeto principal del convenio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permite respecto de </a:t>
            </a: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servicios accidentales o secundarios, con autorización previa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C8D53B6-2432-243B-D113-D3D2E4ACA195}"/>
              </a:ext>
            </a:extLst>
          </p:cNvPr>
          <p:cNvSpPr txBox="1"/>
          <p:nvPr/>
        </p:nvSpPr>
        <p:spPr>
          <a:xfrm>
            <a:off x="6769030" y="2166257"/>
            <a:ext cx="4592146" cy="375487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ts val="1200"/>
              </a:spcBef>
              <a:spcAft>
                <a:spcPts val="0"/>
              </a:spcAft>
            </a:pPr>
            <a:r>
              <a:rPr lang="es-ES" sz="1600" b="1" dirty="0">
                <a:solidFill>
                  <a:srgbClr val="277F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Evaluación y propuestas:</a:t>
            </a:r>
          </a:p>
          <a:p>
            <a:pPr marL="285750" lvl="0" indent="-28575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entendible objetivo de asegurar que convenio sea ejecutado por la entidad seleccionada en la licitación</a:t>
            </a:r>
          </a:p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Prohibición amplia arriesga exclusión de </a:t>
            </a:r>
            <a:r>
              <a:rPr lang="es-CL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OSC que prestan valiosos servicios de coordinación y gestión de servicios por parte de subcontratistas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recomienda flexibilizar subcontratación, con resguardos: responsabilidad del adjudicatario, prohibición de contratar con partes relacionadas, deberes de reporte y canales de denuncia.</a:t>
            </a:r>
          </a:p>
        </p:txBody>
      </p:sp>
      <p:sp>
        <p:nvSpPr>
          <p:cNvPr id="3" name="Google Shape;109;p3">
            <a:extLst>
              <a:ext uri="{FF2B5EF4-FFF2-40B4-BE49-F238E27FC236}">
                <a16:creationId xmlns:a16="http://schemas.microsoft.com/office/drawing/2014/main" id="{F031EC45-D62D-6295-4698-9B6C37B47813}"/>
              </a:ext>
            </a:extLst>
          </p:cNvPr>
          <p:cNvSpPr/>
          <p:nvPr/>
        </p:nvSpPr>
        <p:spPr>
          <a:xfrm>
            <a:off x="397738" y="2166257"/>
            <a:ext cx="2791797" cy="2634343"/>
          </a:xfrm>
          <a:prstGeom prst="rect">
            <a:avLst/>
          </a:prstGeom>
          <a:solidFill>
            <a:srgbClr val="0097B2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19;g13a3967dbd5_0_0">
            <a:extLst>
              <a:ext uri="{FF2B5EF4-FFF2-40B4-BE49-F238E27FC236}">
                <a16:creationId xmlns:a16="http://schemas.microsoft.com/office/drawing/2014/main" id="{532A91F6-D5A9-6FC4-6DAC-0BDD0E2E494A}"/>
              </a:ext>
            </a:extLst>
          </p:cNvPr>
          <p:cNvSpPr txBox="1"/>
          <p:nvPr/>
        </p:nvSpPr>
        <p:spPr>
          <a:xfrm>
            <a:off x="1047475" y="823893"/>
            <a:ext cx="1380034" cy="94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CL" sz="2400" b="1" dirty="0">
                <a:solidFill>
                  <a:schemeClr val="bg1"/>
                </a:solidFill>
              </a:rPr>
              <a:t>Análisis</a:t>
            </a:r>
            <a:endParaRPr sz="2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111;p3">
            <a:extLst>
              <a:ext uri="{FF2B5EF4-FFF2-40B4-BE49-F238E27FC236}">
                <a16:creationId xmlns:a16="http://schemas.microsoft.com/office/drawing/2014/main" id="{C928ABB8-EC58-9782-5734-6A29EED303A2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28676" y="542779"/>
            <a:ext cx="1432500" cy="47798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13;p3">
            <a:extLst>
              <a:ext uri="{FF2B5EF4-FFF2-40B4-BE49-F238E27FC236}">
                <a16:creationId xmlns:a16="http://schemas.microsoft.com/office/drawing/2014/main" id="{C66B833E-DD78-440C-FF43-D21BC6AFC7E2}"/>
              </a:ext>
            </a:extLst>
          </p:cNvPr>
          <p:cNvSpPr txBox="1"/>
          <p:nvPr/>
        </p:nvSpPr>
        <p:spPr>
          <a:xfrm>
            <a:off x="494000" y="3004609"/>
            <a:ext cx="2599272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 algn="ctr"/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Subcontratación</a:t>
            </a:r>
          </a:p>
        </p:txBody>
      </p:sp>
      <p:cxnSp>
        <p:nvCxnSpPr>
          <p:cNvPr id="10" name="Google Shape;121;g13a3967dbd5_0_0">
            <a:extLst>
              <a:ext uri="{FF2B5EF4-FFF2-40B4-BE49-F238E27FC236}">
                <a16:creationId xmlns:a16="http://schemas.microsoft.com/office/drawing/2014/main" id="{0958D55B-482E-43D1-8DFC-35BFD3B263DE}"/>
              </a:ext>
            </a:extLst>
          </p:cNvPr>
          <p:cNvCxnSpPr>
            <a:cxnSpLocks/>
          </p:cNvCxnSpPr>
          <p:nvPr/>
        </p:nvCxnSpPr>
        <p:spPr>
          <a:xfrm>
            <a:off x="3189542" y="0"/>
            <a:ext cx="0" cy="192030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" name="Google Shape;113;p3">
            <a:extLst>
              <a:ext uri="{FF2B5EF4-FFF2-40B4-BE49-F238E27FC236}">
                <a16:creationId xmlns:a16="http://schemas.microsoft.com/office/drawing/2014/main" id="{4B67E8E9-05AF-4346-858F-135460E73226}"/>
              </a:ext>
            </a:extLst>
          </p:cNvPr>
          <p:cNvSpPr txBox="1"/>
          <p:nvPr/>
        </p:nvSpPr>
        <p:spPr>
          <a:xfrm>
            <a:off x="671070" y="612033"/>
            <a:ext cx="2307562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dirty="0">
                <a:solidFill>
                  <a:srgbClr val="277F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Análisis</a:t>
            </a:r>
          </a:p>
          <a:p>
            <a:pPr>
              <a:lnSpc>
                <a:spcPct val="100000"/>
              </a:lnSpc>
            </a:pPr>
            <a:endParaRPr lang="es-E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318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BB93CEC-B8D2-4595-BB2E-809EBEF557C8}"/>
              </a:ext>
            </a:extLst>
          </p:cNvPr>
          <p:cNvSpPr txBox="1"/>
          <p:nvPr/>
        </p:nvSpPr>
        <p:spPr>
          <a:xfrm>
            <a:off x="3463915" y="2142874"/>
            <a:ext cx="4003685" cy="33547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s-ES" sz="1600" b="1" dirty="0">
                <a:solidFill>
                  <a:srgbClr val="277FE2"/>
                </a:solidFill>
                <a:effectLst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Regulación: 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Proyecto contempla la exigencia de rendición de cuenta para todas las transferencias, bajo riesgo de restitución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Ordena la utilización del sistema de rendición electrónica de la CGR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Impone plazo máximo de 120 días hábiles (6 meses) para aprobar la rendición de cuentas,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 contempla consecuencia alguna que se derive del incumplimiento del plazo, privándolo así de eficacia práctica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4A0785D-A555-4C98-93BF-73FCAE56873D}"/>
              </a:ext>
            </a:extLst>
          </p:cNvPr>
          <p:cNvSpPr txBox="1"/>
          <p:nvPr/>
        </p:nvSpPr>
        <p:spPr>
          <a:xfrm>
            <a:off x="7741980" y="2142874"/>
            <a:ext cx="3836668" cy="30162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ts val="1200"/>
              </a:spcBef>
              <a:spcAft>
                <a:spcPts val="0"/>
              </a:spcAft>
            </a:pPr>
            <a:r>
              <a:rPr lang="es-ES" sz="1600" b="1" dirty="0">
                <a:solidFill>
                  <a:srgbClr val="277F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Evaluación y propuestas:</a:t>
            </a:r>
          </a:p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Plazo es excesivo: no permite cumplir el objetivo de certeza y previsibilidad</a:t>
            </a:r>
          </a:p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Resulta necesaria la consagración de un efecto ante la omisión</a:t>
            </a:r>
          </a:p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Proponemos: evaluar la disminución de dicho plazo a 90 días corridos y consagración de regla de silencio positivo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Google Shape;109;p3">
            <a:extLst>
              <a:ext uri="{FF2B5EF4-FFF2-40B4-BE49-F238E27FC236}">
                <a16:creationId xmlns:a16="http://schemas.microsoft.com/office/drawing/2014/main" id="{BA65D040-3379-27BD-4EBD-907863C046CB}"/>
              </a:ext>
            </a:extLst>
          </p:cNvPr>
          <p:cNvSpPr/>
          <p:nvPr/>
        </p:nvSpPr>
        <p:spPr>
          <a:xfrm>
            <a:off x="397738" y="2166257"/>
            <a:ext cx="2791797" cy="26343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19;g13a3967dbd5_0_0">
            <a:extLst>
              <a:ext uri="{FF2B5EF4-FFF2-40B4-BE49-F238E27FC236}">
                <a16:creationId xmlns:a16="http://schemas.microsoft.com/office/drawing/2014/main" id="{3C86550F-A722-2C2F-48CB-5C00D078C391}"/>
              </a:ext>
            </a:extLst>
          </p:cNvPr>
          <p:cNvSpPr txBox="1"/>
          <p:nvPr/>
        </p:nvSpPr>
        <p:spPr>
          <a:xfrm>
            <a:off x="1047475" y="823893"/>
            <a:ext cx="1380034" cy="94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CL" sz="2400" b="1" dirty="0">
                <a:solidFill>
                  <a:schemeClr val="bg1"/>
                </a:solidFill>
              </a:rPr>
              <a:t>Análisis</a:t>
            </a:r>
            <a:endParaRPr sz="2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111;p3">
            <a:extLst>
              <a:ext uri="{FF2B5EF4-FFF2-40B4-BE49-F238E27FC236}">
                <a16:creationId xmlns:a16="http://schemas.microsoft.com/office/drawing/2014/main" id="{8F9E9B1E-8B11-FE5E-8880-71291968B8F7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28676" y="542779"/>
            <a:ext cx="1432500" cy="47798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13;p3">
            <a:extLst>
              <a:ext uri="{FF2B5EF4-FFF2-40B4-BE49-F238E27FC236}">
                <a16:creationId xmlns:a16="http://schemas.microsoft.com/office/drawing/2014/main" id="{8A341F7B-8A68-0DC4-2170-A3F5C35B04E5}"/>
              </a:ext>
            </a:extLst>
          </p:cNvPr>
          <p:cNvSpPr txBox="1"/>
          <p:nvPr/>
        </p:nvSpPr>
        <p:spPr>
          <a:xfrm>
            <a:off x="494000" y="2787491"/>
            <a:ext cx="2599272" cy="1273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 algn="ctr"/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Deber de rendición de cuentas</a:t>
            </a:r>
          </a:p>
        </p:txBody>
      </p:sp>
      <p:cxnSp>
        <p:nvCxnSpPr>
          <p:cNvPr id="10" name="Google Shape;121;g13a3967dbd5_0_0">
            <a:extLst>
              <a:ext uri="{FF2B5EF4-FFF2-40B4-BE49-F238E27FC236}">
                <a16:creationId xmlns:a16="http://schemas.microsoft.com/office/drawing/2014/main" id="{1123C6F0-28DE-4181-84EC-592978825B49}"/>
              </a:ext>
            </a:extLst>
          </p:cNvPr>
          <p:cNvCxnSpPr>
            <a:cxnSpLocks/>
          </p:cNvCxnSpPr>
          <p:nvPr/>
        </p:nvCxnSpPr>
        <p:spPr>
          <a:xfrm>
            <a:off x="3189542" y="0"/>
            <a:ext cx="0" cy="192030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" name="Google Shape;113;p3">
            <a:extLst>
              <a:ext uri="{FF2B5EF4-FFF2-40B4-BE49-F238E27FC236}">
                <a16:creationId xmlns:a16="http://schemas.microsoft.com/office/drawing/2014/main" id="{FB449FDC-3B2D-4E57-B218-52F515140948}"/>
              </a:ext>
            </a:extLst>
          </p:cNvPr>
          <p:cNvSpPr txBox="1"/>
          <p:nvPr/>
        </p:nvSpPr>
        <p:spPr>
          <a:xfrm>
            <a:off x="671070" y="612033"/>
            <a:ext cx="2307562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dirty="0">
                <a:solidFill>
                  <a:srgbClr val="277F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Análisis</a:t>
            </a:r>
          </a:p>
          <a:p>
            <a:pPr>
              <a:lnSpc>
                <a:spcPct val="100000"/>
              </a:lnSpc>
            </a:pPr>
            <a:endParaRPr lang="es-E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394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BB93CEC-B8D2-4595-BB2E-809EBEF557C8}"/>
              </a:ext>
            </a:extLst>
          </p:cNvPr>
          <p:cNvSpPr txBox="1"/>
          <p:nvPr/>
        </p:nvSpPr>
        <p:spPr>
          <a:xfrm>
            <a:off x="3544082" y="2134196"/>
            <a:ext cx="3739455" cy="29546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s-ES" sz="1600" b="1" dirty="0">
                <a:solidFill>
                  <a:srgbClr val="277FE2"/>
                </a:solidFill>
                <a:effectLst/>
                <a:latin typeface="Arial" panose="020B0604020202020204" pitchFamily="34" charset="0"/>
                <a:ea typeface="ヒラギノ角ゴ Pro W3"/>
                <a:cs typeface="Arial" panose="020B0604020202020204" pitchFamily="34" charset="0"/>
              </a:rPr>
              <a:t>Regulación: </a:t>
            </a:r>
            <a:r>
              <a:rPr lang="es-E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Proyecto contiene causales de terminación, que detonan deber de restitución de fondos recibidos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Causales: (1) incumplimientos graves (definidos por el propio convenio); (2)  presentación de antecedentes falsos; (3) incumplir el objetivo, la actividad o proyecto que justificó el convenio; (4) incumplir las exigencias del Registro 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4A0785D-A555-4C98-93BF-73FCAE56873D}"/>
              </a:ext>
            </a:extLst>
          </p:cNvPr>
          <p:cNvSpPr txBox="1"/>
          <p:nvPr/>
        </p:nvSpPr>
        <p:spPr>
          <a:xfrm>
            <a:off x="7379799" y="2134196"/>
            <a:ext cx="3739455" cy="31085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ts val="1200"/>
              </a:spcBef>
              <a:spcAft>
                <a:spcPts val="0"/>
              </a:spcAft>
            </a:pPr>
            <a:r>
              <a:rPr lang="es-ES" sz="1600" b="1" dirty="0">
                <a:solidFill>
                  <a:srgbClr val="277F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Evaluación y propuestas:</a:t>
            </a:r>
          </a:p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Causales N° 3 y 4 son demasiado amplias, sin referencia a la relevancia de la obligación o exigencia que se incumple</a:t>
            </a:r>
          </a:p>
          <a:p>
            <a:pPr marL="285750" lvl="0" indent="-28575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Proponemos </a:t>
            </a:r>
            <a:r>
              <a:rPr lang="es-MX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reservar la terminación únicamente para la infracción de las obligaciones principales o esenciales según la actividad o proyecto, previamente definidas (certeza)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Google Shape;109;p3">
            <a:extLst>
              <a:ext uri="{FF2B5EF4-FFF2-40B4-BE49-F238E27FC236}">
                <a16:creationId xmlns:a16="http://schemas.microsoft.com/office/drawing/2014/main" id="{52E1BADB-FBD6-6C44-C951-677505697A1D}"/>
              </a:ext>
            </a:extLst>
          </p:cNvPr>
          <p:cNvSpPr/>
          <p:nvPr/>
        </p:nvSpPr>
        <p:spPr>
          <a:xfrm>
            <a:off x="397738" y="2166257"/>
            <a:ext cx="2791797" cy="2634343"/>
          </a:xfrm>
          <a:prstGeom prst="rect">
            <a:avLst/>
          </a:prstGeom>
          <a:solidFill>
            <a:srgbClr val="0097B2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19;g13a3967dbd5_0_0">
            <a:extLst>
              <a:ext uri="{FF2B5EF4-FFF2-40B4-BE49-F238E27FC236}">
                <a16:creationId xmlns:a16="http://schemas.microsoft.com/office/drawing/2014/main" id="{232761B3-2BE0-B690-474B-A5253CECD782}"/>
              </a:ext>
            </a:extLst>
          </p:cNvPr>
          <p:cNvSpPr txBox="1"/>
          <p:nvPr/>
        </p:nvSpPr>
        <p:spPr>
          <a:xfrm>
            <a:off x="1047475" y="823893"/>
            <a:ext cx="1380034" cy="94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CL" sz="2400" b="1" dirty="0">
                <a:solidFill>
                  <a:schemeClr val="bg1"/>
                </a:solidFill>
              </a:rPr>
              <a:t>Análisis</a:t>
            </a:r>
            <a:endParaRPr sz="2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oogle Shape;111;p3">
            <a:extLst>
              <a:ext uri="{FF2B5EF4-FFF2-40B4-BE49-F238E27FC236}">
                <a16:creationId xmlns:a16="http://schemas.microsoft.com/office/drawing/2014/main" id="{D6F68710-13EB-2EC1-D5FE-D8D24185D8AC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28676" y="542779"/>
            <a:ext cx="1432500" cy="47798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13;p3">
            <a:extLst>
              <a:ext uri="{FF2B5EF4-FFF2-40B4-BE49-F238E27FC236}">
                <a16:creationId xmlns:a16="http://schemas.microsoft.com/office/drawing/2014/main" id="{6E0E0376-1F1E-1483-3554-8CD009184849}"/>
              </a:ext>
            </a:extLst>
          </p:cNvPr>
          <p:cNvSpPr txBox="1"/>
          <p:nvPr/>
        </p:nvSpPr>
        <p:spPr>
          <a:xfrm>
            <a:off x="494000" y="3095193"/>
            <a:ext cx="2599272" cy="96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 algn="ctr"/>
            <a:r>
              <a:rPr lang="es-E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Terminación de convenios</a:t>
            </a:r>
          </a:p>
        </p:txBody>
      </p:sp>
      <p:cxnSp>
        <p:nvCxnSpPr>
          <p:cNvPr id="10" name="Google Shape;121;g13a3967dbd5_0_0">
            <a:extLst>
              <a:ext uri="{FF2B5EF4-FFF2-40B4-BE49-F238E27FC236}">
                <a16:creationId xmlns:a16="http://schemas.microsoft.com/office/drawing/2014/main" id="{2A52CD0B-9509-4683-B590-4F63884AAB3B}"/>
              </a:ext>
            </a:extLst>
          </p:cNvPr>
          <p:cNvCxnSpPr>
            <a:cxnSpLocks/>
          </p:cNvCxnSpPr>
          <p:nvPr/>
        </p:nvCxnSpPr>
        <p:spPr>
          <a:xfrm>
            <a:off x="3189542" y="0"/>
            <a:ext cx="0" cy="192030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" name="Google Shape;113;p3">
            <a:extLst>
              <a:ext uri="{FF2B5EF4-FFF2-40B4-BE49-F238E27FC236}">
                <a16:creationId xmlns:a16="http://schemas.microsoft.com/office/drawing/2014/main" id="{AAA62152-9E70-42B7-A5B7-A3E8BE15C1F8}"/>
              </a:ext>
            </a:extLst>
          </p:cNvPr>
          <p:cNvSpPr txBox="1"/>
          <p:nvPr/>
        </p:nvSpPr>
        <p:spPr>
          <a:xfrm>
            <a:off x="671070" y="612033"/>
            <a:ext cx="2307562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buFont typeface="Nunito Sans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dirty="0">
                <a:solidFill>
                  <a:srgbClr val="277F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Análisis</a:t>
            </a:r>
          </a:p>
          <a:p>
            <a:pPr>
              <a:lnSpc>
                <a:spcPct val="100000"/>
              </a:lnSpc>
            </a:pPr>
            <a:endParaRPr lang="es-E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5709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B55FD9F80A8B4499FD09CE2846E9B98" ma:contentTypeVersion="13" ma:contentTypeDescription="Crear nuevo documento." ma:contentTypeScope="" ma:versionID="2ec3e6c4b48d9ac0ba4b4328a3716439">
  <xsd:schema xmlns:xsd="http://www.w3.org/2001/XMLSchema" xmlns:xs="http://www.w3.org/2001/XMLSchema" xmlns:p="http://schemas.microsoft.com/office/2006/metadata/properties" xmlns:ns2="f1ccfe43-cb30-4b7c-b8c5-241ecf3d418d" xmlns:ns3="be0f22d5-48d6-4c46-b4c5-001c2e63dd0a" targetNamespace="http://schemas.microsoft.com/office/2006/metadata/properties" ma:root="true" ma:fieldsID="841b8637a5ac403241711443d02f5070" ns2:_="" ns3:_="">
    <xsd:import namespace="f1ccfe43-cb30-4b7c-b8c5-241ecf3d418d"/>
    <xsd:import namespace="be0f22d5-48d6-4c46-b4c5-001c2e63dd0a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ccfe43-cb30-4b7c-b8c5-241ecf3d418d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Etiquetas de imagen" ma:readOnly="false" ma:fieldId="{5cf76f15-5ced-4ddc-b409-7134ff3c332f}" ma:taxonomyMulti="true" ma:sspId="cc44c076-1990-432d-b910-f78c9fed31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0f22d5-48d6-4c46-b4c5-001c2e63dd0a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2977c3ec-d705-435b-853c-55a018e107f8}" ma:internalName="TaxCatchAll" ma:showField="CatchAllData" ma:web="be0f22d5-48d6-4c46-b4c5-001c2e63dd0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F8E78E-8571-49EC-A4B3-8D248C43991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8DB838-9966-47EC-A6B7-A9E1073AFE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ccfe43-cb30-4b7c-b8c5-241ecf3d418d"/>
    <ds:schemaRef ds:uri="be0f22d5-48d6-4c46-b4c5-001c2e63dd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6957</TotalTime>
  <Words>1284</Words>
  <Application>Microsoft Office PowerPoint</Application>
  <PresentationFormat>Panorámica</PresentationFormat>
  <Paragraphs>109</Paragraphs>
  <Slides>13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Nunito Sans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Carmen Vergara</dc:creator>
  <cp:lastModifiedBy>Angelica Burmester P.</cp:lastModifiedBy>
  <cp:revision>46</cp:revision>
  <dcterms:created xsi:type="dcterms:W3CDTF">2022-03-04T14:55:13Z</dcterms:created>
  <dcterms:modified xsi:type="dcterms:W3CDTF">2024-10-24T04:48:59Z</dcterms:modified>
</cp:coreProperties>
</file>