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9"/>
  </p:notesMasterIdLst>
  <p:sldIdLst>
    <p:sldId id="308" r:id="rId3"/>
    <p:sldId id="3300" r:id="rId4"/>
    <p:sldId id="3308" r:id="rId5"/>
    <p:sldId id="3298" r:id="rId6"/>
    <p:sldId id="3299" r:id="rId7"/>
    <p:sldId id="3303" r:id="rId8"/>
    <p:sldId id="3268" r:id="rId9"/>
    <p:sldId id="3304" r:id="rId10"/>
    <p:sldId id="3305" r:id="rId11"/>
    <p:sldId id="3272" r:id="rId12"/>
    <p:sldId id="3307" r:id="rId13"/>
    <p:sldId id="3306" r:id="rId14"/>
    <p:sldId id="3309" r:id="rId15"/>
    <p:sldId id="3310" r:id="rId16"/>
    <p:sldId id="279" r:id="rId17"/>
    <p:sldId id="294" r:id="rId18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5" autoAdjust="0"/>
    <p:restoredTop sz="94660"/>
  </p:normalViewPr>
  <p:slideViewPr>
    <p:cSldViewPr>
      <p:cViewPr varScale="1">
        <p:scale>
          <a:sx n="44" d="100"/>
          <a:sy n="44" d="100"/>
        </p:scale>
        <p:origin x="380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69D853-1431-4913-BBFF-0BE7544F963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5D3779-C36E-4FA7-8797-AE1A3BE1AA8C}">
      <dgm:prSet/>
      <dgm:spPr/>
      <dgm:t>
        <a:bodyPr/>
        <a:lstStyle/>
        <a:p>
          <a:r>
            <a:rPr lang="es-CL" dirty="0"/>
            <a:t>Sin la financiación adecuada, simplemente no hay manera de que una organización social pueda poner sus valores en acción. </a:t>
          </a:r>
          <a:endParaRPr lang="en-US" dirty="0"/>
        </a:p>
      </dgm:t>
    </dgm:pt>
    <dgm:pt modelId="{2C1CECBC-D4F2-4EC5-B6AC-143155B45290}" type="parTrans" cxnId="{AE7755DB-D12B-4FE1-AC55-A9BD5ED4E469}">
      <dgm:prSet/>
      <dgm:spPr/>
      <dgm:t>
        <a:bodyPr/>
        <a:lstStyle/>
        <a:p>
          <a:endParaRPr lang="en-US"/>
        </a:p>
      </dgm:t>
    </dgm:pt>
    <dgm:pt modelId="{B4564758-2909-42D0-85BE-D6CDDD895958}" type="sibTrans" cxnId="{AE7755DB-D12B-4FE1-AC55-A9BD5ED4E469}">
      <dgm:prSet/>
      <dgm:spPr/>
      <dgm:t>
        <a:bodyPr/>
        <a:lstStyle/>
        <a:p>
          <a:endParaRPr lang="en-US"/>
        </a:p>
      </dgm:t>
    </dgm:pt>
    <dgm:pt modelId="{2F72890A-E2E2-460D-A5BB-A7D3549A695D}">
      <dgm:prSet/>
      <dgm:spPr/>
      <dgm:t>
        <a:bodyPr/>
        <a:lstStyle/>
        <a:p>
          <a:r>
            <a:rPr lang="es-CL" dirty="0"/>
            <a:t>Una buena estrategia de financiación es el puente entre nuestros valores e ideas, y llevar a cabo las acciones necesarias para convertirlos en realidad.</a:t>
          </a:r>
          <a:endParaRPr lang="en-US" dirty="0"/>
        </a:p>
      </dgm:t>
    </dgm:pt>
    <dgm:pt modelId="{E49450A6-F79F-43FD-931A-C3FF20D1CEE3}" type="parTrans" cxnId="{4C131716-04B6-49E2-B1CB-68A8180F495B}">
      <dgm:prSet/>
      <dgm:spPr/>
      <dgm:t>
        <a:bodyPr/>
        <a:lstStyle/>
        <a:p>
          <a:endParaRPr lang="en-US"/>
        </a:p>
      </dgm:t>
    </dgm:pt>
    <dgm:pt modelId="{664EA605-AC37-4956-AF9D-A5D92D86E72D}" type="sibTrans" cxnId="{4C131716-04B6-49E2-B1CB-68A8180F495B}">
      <dgm:prSet/>
      <dgm:spPr/>
      <dgm:t>
        <a:bodyPr/>
        <a:lstStyle/>
        <a:p>
          <a:endParaRPr lang="en-US"/>
        </a:p>
      </dgm:t>
    </dgm:pt>
    <dgm:pt modelId="{0E77A950-6CF5-4A73-A7EF-ABDC5C68BCA5}">
      <dgm:prSet/>
      <dgm:spPr/>
      <dgm:t>
        <a:bodyPr/>
        <a:lstStyle/>
        <a:p>
          <a:r>
            <a:rPr lang="es-CL" dirty="0"/>
            <a:t>Desafortunadamente, demasiadas organizaciones sin fines de lucro están atrapadas en el ciclo de fondos limitados y, por lo tanto, no pueden innovar, invertir o responder a nuevos desafíos.</a:t>
          </a:r>
          <a:endParaRPr lang="en-US" dirty="0"/>
        </a:p>
      </dgm:t>
    </dgm:pt>
    <dgm:pt modelId="{77810268-0A7A-4F61-9AA4-E3C13C1CA36B}" type="parTrans" cxnId="{82A6D6DC-3212-4EAE-84E2-58673C2EA6FA}">
      <dgm:prSet/>
      <dgm:spPr/>
      <dgm:t>
        <a:bodyPr/>
        <a:lstStyle/>
        <a:p>
          <a:endParaRPr lang="en-US"/>
        </a:p>
      </dgm:t>
    </dgm:pt>
    <dgm:pt modelId="{5E2610A9-0475-43A9-BB69-A7D1397A05A1}" type="sibTrans" cxnId="{82A6D6DC-3212-4EAE-84E2-58673C2EA6FA}">
      <dgm:prSet/>
      <dgm:spPr/>
      <dgm:t>
        <a:bodyPr/>
        <a:lstStyle/>
        <a:p>
          <a:endParaRPr lang="en-US"/>
        </a:p>
      </dgm:t>
    </dgm:pt>
    <dgm:pt modelId="{C9556DF6-133B-4021-B4FF-3848718487CA}" type="pres">
      <dgm:prSet presAssocID="{0F69D853-1431-4913-BBFF-0BE7544F963C}" presName="Name0" presStyleCnt="0">
        <dgm:presLayoutVars>
          <dgm:dir/>
          <dgm:animLvl val="lvl"/>
          <dgm:resizeHandles val="exact"/>
        </dgm:presLayoutVars>
      </dgm:prSet>
      <dgm:spPr/>
    </dgm:pt>
    <dgm:pt modelId="{2DD2AD79-1D5E-43C6-8BC3-EE6703F461BA}" type="pres">
      <dgm:prSet presAssocID="{535D3779-C36E-4FA7-8797-AE1A3BE1AA8C}" presName="linNode" presStyleCnt="0"/>
      <dgm:spPr/>
    </dgm:pt>
    <dgm:pt modelId="{42FD5664-6E4E-4DD8-909A-9388AD95356F}" type="pres">
      <dgm:prSet presAssocID="{535D3779-C36E-4FA7-8797-AE1A3BE1AA8C}" presName="parentText" presStyleLbl="node1" presStyleIdx="0" presStyleCnt="1" custLinFactNeighborX="-9424" custLinFactNeighborY="-12543">
        <dgm:presLayoutVars>
          <dgm:chMax val="1"/>
          <dgm:bulletEnabled val="1"/>
        </dgm:presLayoutVars>
      </dgm:prSet>
      <dgm:spPr/>
    </dgm:pt>
    <dgm:pt modelId="{EC7DC868-BD40-4AF2-8C0C-2B89C3DF2A24}" type="pres">
      <dgm:prSet presAssocID="{535D3779-C36E-4FA7-8797-AE1A3BE1AA8C}" presName="descendantText" presStyleLbl="alignAccFollowNode1" presStyleIdx="0" presStyleCnt="1" custScaleX="74814" custScaleY="125000" custLinFactNeighborX="87" custLinFactNeighborY="-28075">
        <dgm:presLayoutVars>
          <dgm:bulletEnabled val="1"/>
        </dgm:presLayoutVars>
      </dgm:prSet>
      <dgm:spPr/>
    </dgm:pt>
  </dgm:ptLst>
  <dgm:cxnLst>
    <dgm:cxn modelId="{4C131716-04B6-49E2-B1CB-68A8180F495B}" srcId="{535D3779-C36E-4FA7-8797-AE1A3BE1AA8C}" destId="{2F72890A-E2E2-460D-A5BB-A7D3549A695D}" srcOrd="0" destOrd="0" parTransId="{E49450A6-F79F-43FD-931A-C3FF20D1CEE3}" sibTransId="{664EA605-AC37-4956-AF9D-A5D92D86E72D}"/>
    <dgm:cxn modelId="{02764C3A-0BBF-439B-A0F9-1AF2843F573E}" type="presOf" srcId="{0F69D853-1431-4913-BBFF-0BE7544F963C}" destId="{C9556DF6-133B-4021-B4FF-3848718487CA}" srcOrd="0" destOrd="0" presId="urn:microsoft.com/office/officeart/2005/8/layout/vList5"/>
    <dgm:cxn modelId="{8983F188-FC38-4187-BA22-BC403CF683D9}" type="presOf" srcId="{2F72890A-E2E2-460D-A5BB-A7D3549A695D}" destId="{EC7DC868-BD40-4AF2-8C0C-2B89C3DF2A24}" srcOrd="0" destOrd="0" presId="urn:microsoft.com/office/officeart/2005/8/layout/vList5"/>
    <dgm:cxn modelId="{6E220FB9-6387-4581-9C33-061A65761804}" type="presOf" srcId="{535D3779-C36E-4FA7-8797-AE1A3BE1AA8C}" destId="{42FD5664-6E4E-4DD8-909A-9388AD95356F}" srcOrd="0" destOrd="0" presId="urn:microsoft.com/office/officeart/2005/8/layout/vList5"/>
    <dgm:cxn modelId="{AE7755DB-D12B-4FE1-AC55-A9BD5ED4E469}" srcId="{0F69D853-1431-4913-BBFF-0BE7544F963C}" destId="{535D3779-C36E-4FA7-8797-AE1A3BE1AA8C}" srcOrd="0" destOrd="0" parTransId="{2C1CECBC-D4F2-4EC5-B6AC-143155B45290}" sibTransId="{B4564758-2909-42D0-85BE-D6CDDD895958}"/>
    <dgm:cxn modelId="{82A6D6DC-3212-4EAE-84E2-58673C2EA6FA}" srcId="{535D3779-C36E-4FA7-8797-AE1A3BE1AA8C}" destId="{0E77A950-6CF5-4A73-A7EF-ABDC5C68BCA5}" srcOrd="1" destOrd="0" parTransId="{77810268-0A7A-4F61-9AA4-E3C13C1CA36B}" sibTransId="{5E2610A9-0475-43A9-BB69-A7D1397A05A1}"/>
    <dgm:cxn modelId="{BCF490FE-9FF0-43CA-BA0D-9CDE65985A14}" type="presOf" srcId="{0E77A950-6CF5-4A73-A7EF-ABDC5C68BCA5}" destId="{EC7DC868-BD40-4AF2-8C0C-2B89C3DF2A24}" srcOrd="0" destOrd="1" presId="urn:microsoft.com/office/officeart/2005/8/layout/vList5"/>
    <dgm:cxn modelId="{2DB9EA04-7A51-41D3-A449-0E929E8BFA8E}" type="presParOf" srcId="{C9556DF6-133B-4021-B4FF-3848718487CA}" destId="{2DD2AD79-1D5E-43C6-8BC3-EE6703F461BA}" srcOrd="0" destOrd="0" presId="urn:microsoft.com/office/officeart/2005/8/layout/vList5"/>
    <dgm:cxn modelId="{A718DDB8-D439-4771-B62A-70676F5508EC}" type="presParOf" srcId="{2DD2AD79-1D5E-43C6-8BC3-EE6703F461BA}" destId="{42FD5664-6E4E-4DD8-909A-9388AD95356F}" srcOrd="0" destOrd="0" presId="urn:microsoft.com/office/officeart/2005/8/layout/vList5"/>
    <dgm:cxn modelId="{EF59DD1E-CCE2-4B86-8F2B-AAEB948BEE7D}" type="presParOf" srcId="{2DD2AD79-1D5E-43C6-8BC3-EE6703F461BA}" destId="{EC7DC868-BD40-4AF2-8C0C-2B89C3DF2A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7DC868-BD40-4AF2-8C0C-2B89C3DF2A24}">
      <dsp:nvSpPr>
        <dsp:cNvPr id="0" name=""/>
        <dsp:cNvSpPr/>
      </dsp:nvSpPr>
      <dsp:spPr>
        <a:xfrm rot="5400000">
          <a:off x="7848581" y="-457193"/>
          <a:ext cx="7112377" cy="802676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4000" kern="1200" dirty="0"/>
            <a:t>Una buena estrategia de financiación es el puente entre nuestros valores e ideas, y llevar a cabo las acciones necesarias para convertirlos en realidad.</a:t>
          </a:r>
          <a:endParaRPr lang="en-US" sz="40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4000" kern="1200" dirty="0"/>
            <a:t>Desafortunadamente, demasiadas organizaciones sin fines de lucro están atrapadas en el ciclo de fondos limitados y, por lo tanto, no pueden innovar, invertir o responder a nuevos desafíos.</a:t>
          </a:r>
          <a:endParaRPr lang="en-US" sz="4000" kern="1200" dirty="0"/>
        </a:p>
      </dsp:txBody>
      <dsp:txXfrm rot="-5400000">
        <a:off x="7391388" y="347198"/>
        <a:ext cx="7679565" cy="6417981"/>
      </dsp:txXfrm>
    </dsp:sp>
    <dsp:sp modelId="{42FD5664-6E4E-4DD8-909A-9388AD95356F}">
      <dsp:nvSpPr>
        <dsp:cNvPr id="0" name=""/>
        <dsp:cNvSpPr/>
      </dsp:nvSpPr>
      <dsp:spPr>
        <a:xfrm>
          <a:off x="340000" y="0"/>
          <a:ext cx="6035039" cy="7112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5200" kern="1200" dirty="0"/>
            <a:t>Sin la financiación adecuada, simplemente no hay manera de que una organización social pueda poner sus valores en acción. </a:t>
          </a:r>
          <a:endParaRPr lang="en-US" sz="5200" kern="1200" dirty="0"/>
        </a:p>
      </dsp:txBody>
      <dsp:txXfrm>
        <a:off x="634606" y="294606"/>
        <a:ext cx="5445827" cy="6523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88B60-B713-48F0-8908-D78591CAC1BF}" type="datetimeFigureOut">
              <a:rPr lang="es-CL" smtClean="0"/>
              <a:t>28-10-2024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0F92D-3DCD-4342-9C4D-3A6CA7871A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0627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29774F49-4D7F-86A1-5611-D848669CC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DF7DABF2-AFCF-633B-BBB2-83FC5C4DA1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FF642CE4-6C94-04E2-0C3C-A4160900BD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4384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31F3AAD7-8CD5-40F1-F751-A7F95B243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94A98472-2168-0623-E244-B7BDEF84D2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D3BF8853-87FB-2B30-7B76-E0109D8EC6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0014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FD47CE19-EBC0-58AA-B963-83B9BF24D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91CDB455-7CCC-BC2A-6193-629ADFA572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CAC95D33-235C-6D65-553C-4E24506816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135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D3244FDE-7010-EE76-21B8-35ABEB8EF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EDAEFBC7-1385-3DA3-8284-540D3EF5F2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85D5FA39-9E8F-B507-6729-A217EB880C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4619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114890C6-42A2-8A1E-686D-6774B85AC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22E460E1-6F40-0B5B-C358-7FFFAE87FA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74B24AD4-A3AC-8AB1-B629-DA8649990D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5062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1.- </a:t>
            </a:r>
            <a:r>
              <a:rPr lang="es-CL" dirty="0" err="1"/>
              <a:t>Ods</a:t>
            </a:r>
            <a:endParaRPr lang="es-CL" dirty="0"/>
          </a:p>
          <a:p>
            <a:r>
              <a:rPr lang="es-CL" dirty="0"/>
              <a:t>2.- </a:t>
            </a:r>
            <a:r>
              <a:rPr lang="es-CL" dirty="0" err="1"/>
              <a:t>Reporting</a:t>
            </a:r>
            <a:r>
              <a:rPr lang="es-CL" dirty="0"/>
              <a:t>- </a:t>
            </a:r>
            <a:r>
              <a:rPr lang="es-CL" dirty="0" err="1"/>
              <a:t>impact</a:t>
            </a:r>
            <a:r>
              <a:rPr lang="es-CL" dirty="0"/>
              <a:t> </a:t>
            </a:r>
            <a:r>
              <a:rPr lang="es-CL" dirty="0" err="1"/>
              <a:t>washing</a:t>
            </a:r>
            <a:endParaRPr lang="es-CL" dirty="0"/>
          </a:p>
          <a:p>
            <a:r>
              <a:rPr lang="es-CL" dirty="0"/>
              <a:t>3.- 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0F92D-3DCD-4342-9C4D-3A6CA7871A21}" type="slidenum">
              <a:rPr lang="es-CL" smtClean="0"/>
              <a:t>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1305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8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/>
          <p:cNvSpPr txBox="1">
            <a:spLocks noGrp="1"/>
          </p:cNvSpPr>
          <p:nvPr>
            <p:ph type="body" idx="1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9" name="Google Shape;44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9588" cy="3857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100" b="0" i="0">
                <a:solidFill>
                  <a:srgbClr val="31313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4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34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16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90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43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02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85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98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85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3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100" b="0" i="0">
                <a:solidFill>
                  <a:srgbClr val="31313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954970" y="9843163"/>
            <a:ext cx="10333355" cy="443865"/>
          </a:xfrm>
          <a:custGeom>
            <a:avLst/>
            <a:gdLst/>
            <a:ahLst/>
            <a:cxnLst/>
            <a:rect l="l" t="t" r="r" b="b"/>
            <a:pathLst>
              <a:path w="10333355" h="443865">
                <a:moveTo>
                  <a:pt x="0" y="443836"/>
                </a:moveTo>
                <a:lnTo>
                  <a:pt x="10333029" y="443836"/>
                </a:lnTo>
                <a:lnTo>
                  <a:pt x="10333029" y="0"/>
                </a:lnTo>
                <a:lnTo>
                  <a:pt x="0" y="0"/>
                </a:lnTo>
                <a:lnTo>
                  <a:pt x="0" y="443836"/>
                </a:lnTo>
                <a:close/>
              </a:path>
            </a:pathLst>
          </a:custGeom>
          <a:solidFill>
            <a:srgbClr val="027E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7955280" cy="10287000"/>
          </a:xfrm>
          <a:custGeom>
            <a:avLst/>
            <a:gdLst/>
            <a:ahLst/>
            <a:cxnLst/>
            <a:rect l="l" t="t" r="r" b="b"/>
            <a:pathLst>
              <a:path w="7955280" h="10287000">
                <a:moveTo>
                  <a:pt x="795496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7954969" y="0"/>
                </a:lnTo>
                <a:lnTo>
                  <a:pt x="7954969" y="10286999"/>
                </a:lnTo>
                <a:close/>
              </a:path>
            </a:pathLst>
          </a:custGeom>
          <a:solidFill>
            <a:srgbClr val="CE41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3175635"/>
          </a:xfrm>
          <a:custGeom>
            <a:avLst/>
            <a:gdLst/>
            <a:ahLst/>
            <a:cxnLst/>
            <a:rect l="l" t="t" r="r" b="b"/>
            <a:pathLst>
              <a:path w="18288000" h="3175635">
                <a:moveTo>
                  <a:pt x="18287999" y="3175561"/>
                </a:moveTo>
                <a:lnTo>
                  <a:pt x="0" y="3175561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3175561"/>
                </a:lnTo>
                <a:close/>
              </a:path>
            </a:pathLst>
          </a:custGeom>
          <a:solidFill>
            <a:srgbClr val="CE41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2176911"/>
            <a:ext cx="8968740" cy="1845120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9566910"/>
            <a:ext cx="4206240" cy="276999"/>
          </a:xfrm>
        </p:spPr>
        <p:txBody>
          <a:bodyPr/>
          <a:lstStyle/>
          <a:p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17920" y="9566910"/>
            <a:ext cx="5852160" cy="276999"/>
          </a:xfrm>
        </p:spPr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00000000-1234-1234-1234-123412341234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43394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724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9"/>
          <p:cNvSpPr txBox="1">
            <a:spLocks noGrp="1"/>
          </p:cNvSpPr>
          <p:nvPr>
            <p:ph type="ctrTitle"/>
          </p:nvPr>
        </p:nvSpPr>
        <p:spPr>
          <a:xfrm>
            <a:off x="1327149" y="3349218"/>
            <a:ext cx="15633600" cy="13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9"/>
          <p:cNvSpPr txBox="1">
            <a:spLocks noGrp="1"/>
          </p:cNvSpPr>
          <p:nvPr>
            <p:ph type="subTitle" idx="1"/>
          </p:nvPr>
        </p:nvSpPr>
        <p:spPr>
          <a:xfrm>
            <a:off x="2743200" y="5760720"/>
            <a:ext cx="12801600" cy="25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9"/>
          <p:cNvSpPr txBox="1">
            <a:spLocks noGrp="1"/>
          </p:cNvSpPr>
          <p:nvPr>
            <p:ph type="ftr" idx="11"/>
          </p:nvPr>
        </p:nvSpPr>
        <p:spPr>
          <a:xfrm>
            <a:off x="403961" y="9738555"/>
            <a:ext cx="45522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>
                <a:solidFill>
                  <a:srgbClr val="A6A6A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9"/>
          <p:cNvSpPr txBox="1">
            <a:spLocks noGrp="1"/>
          </p:cNvSpPr>
          <p:nvPr>
            <p:ph type="dt" idx="10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9"/>
          <p:cNvSpPr txBox="1">
            <a:spLocks noGrp="1"/>
          </p:cNvSpPr>
          <p:nvPr>
            <p:ph type="sldNum" idx="12"/>
          </p:nvPr>
        </p:nvSpPr>
        <p:spPr>
          <a:xfrm>
            <a:off x="13167361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661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3045" y="300021"/>
            <a:ext cx="17121909" cy="3317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176911"/>
            <a:ext cx="8968740" cy="2483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100" b="0" i="0">
                <a:solidFill>
                  <a:srgbClr val="313131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BEB9802B-5B79-61D1-67E7-4D4C7910561B}"/>
              </a:ext>
            </a:extLst>
          </p:cNvPr>
          <p:cNvSpPr txBox="1">
            <a:spLocks/>
          </p:cNvSpPr>
          <p:nvPr userDrawn="1"/>
        </p:nvSpPr>
        <p:spPr>
          <a:xfrm>
            <a:off x="304800" y="9986980"/>
            <a:ext cx="3223895" cy="163178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z="1000" spc="-15" dirty="0"/>
              <a:t>Copyright</a:t>
            </a:r>
            <a:r>
              <a:rPr lang="en-US" sz="1000" spc="125" dirty="0"/>
              <a:t> </a:t>
            </a:r>
            <a:r>
              <a:rPr lang="en-US" sz="1000" spc="-10" dirty="0"/>
              <a:t>©</a:t>
            </a:r>
            <a:r>
              <a:rPr lang="en-US" sz="1000" spc="-15" dirty="0"/>
              <a:t> </a:t>
            </a:r>
            <a:r>
              <a:rPr lang="en-US" sz="1000" spc="-15" dirty="0" err="1"/>
              <a:t>Empatthy</a:t>
            </a:r>
            <a:r>
              <a:rPr lang="en-US" sz="1000" spc="95" dirty="0"/>
              <a:t> </a:t>
            </a:r>
            <a:r>
              <a:rPr lang="en-US" sz="1000" spc="-5" dirty="0"/>
              <a:t>–</a:t>
            </a:r>
            <a:r>
              <a:rPr lang="en-US" sz="1000" spc="5" dirty="0"/>
              <a:t> </a:t>
            </a:r>
            <a:r>
              <a:rPr lang="en-US" sz="1000" spc="-10" dirty="0"/>
              <a:t>Chile</a:t>
            </a:r>
            <a:r>
              <a:rPr lang="en-US" sz="1000" spc="30" dirty="0"/>
              <a:t> </a:t>
            </a:r>
            <a:r>
              <a:rPr lang="en-US" sz="1000" spc="-10" dirty="0"/>
              <a:t>All</a:t>
            </a:r>
            <a:r>
              <a:rPr lang="en-US" sz="1000" dirty="0"/>
              <a:t> </a:t>
            </a:r>
            <a:r>
              <a:rPr lang="en-US" sz="1000" spc="-10" dirty="0"/>
              <a:t>rights</a:t>
            </a:r>
            <a:r>
              <a:rPr lang="en-US" sz="1000" spc="75" dirty="0"/>
              <a:t> </a:t>
            </a:r>
            <a:r>
              <a:rPr lang="en-US" sz="1000" spc="-15" dirty="0"/>
              <a:t>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8" r:id="rId6"/>
    <p:sldLayoutId id="2147483679" r:id="rId7"/>
    <p:sldLayoutId id="2147483680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A3FA41A2-52DF-5340-F1E8-309169AF3A9C}"/>
              </a:ext>
            </a:extLst>
          </p:cNvPr>
          <p:cNvSpPr txBox="1">
            <a:spLocks/>
          </p:cNvSpPr>
          <p:nvPr userDrawn="1"/>
        </p:nvSpPr>
        <p:spPr>
          <a:xfrm>
            <a:off x="304800" y="9986980"/>
            <a:ext cx="3223895" cy="163178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z="1000" spc="-15" dirty="0"/>
              <a:t>Copyright</a:t>
            </a:r>
            <a:r>
              <a:rPr lang="en-US" sz="1000" spc="125" dirty="0"/>
              <a:t> </a:t>
            </a:r>
            <a:r>
              <a:rPr lang="en-US" sz="1000" spc="-10" dirty="0"/>
              <a:t>©</a:t>
            </a:r>
            <a:r>
              <a:rPr lang="en-US" sz="1000" spc="-15" dirty="0"/>
              <a:t> </a:t>
            </a:r>
            <a:r>
              <a:rPr lang="en-US" sz="1000" spc="-15" dirty="0" err="1"/>
              <a:t>Empatthy</a:t>
            </a:r>
            <a:r>
              <a:rPr lang="en-US" sz="1000" spc="95" dirty="0"/>
              <a:t> </a:t>
            </a:r>
            <a:r>
              <a:rPr lang="en-US" sz="1000" spc="-5" dirty="0"/>
              <a:t>–</a:t>
            </a:r>
            <a:r>
              <a:rPr lang="en-US" sz="1000" spc="5" dirty="0"/>
              <a:t> </a:t>
            </a:r>
            <a:r>
              <a:rPr lang="en-US" sz="1000" spc="-10" dirty="0"/>
              <a:t>Chile</a:t>
            </a:r>
            <a:r>
              <a:rPr lang="en-US" sz="1000" spc="30" dirty="0"/>
              <a:t> </a:t>
            </a:r>
            <a:r>
              <a:rPr lang="en-US" sz="1000" spc="-10" dirty="0"/>
              <a:t>All</a:t>
            </a:r>
            <a:r>
              <a:rPr lang="en-US" sz="1000" dirty="0"/>
              <a:t> </a:t>
            </a:r>
            <a:r>
              <a:rPr lang="en-US" sz="1000" spc="-10" dirty="0"/>
              <a:t>rights</a:t>
            </a:r>
            <a:r>
              <a:rPr lang="en-US" sz="1000" spc="75" dirty="0"/>
              <a:t> </a:t>
            </a:r>
            <a:r>
              <a:rPr lang="en-US" sz="1000" spc="-15" dirty="0"/>
              <a:t>reserved</a:t>
            </a:r>
          </a:p>
        </p:txBody>
      </p:sp>
    </p:spTree>
    <p:extLst>
      <p:ext uri="{BB962C8B-B14F-4D97-AF65-F5344CB8AC3E}">
        <p14:creationId xmlns:p14="http://schemas.microsoft.com/office/powerpoint/2010/main" val="31762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3684CE3-8E59-D387-FFE9-4BC3FAE15B66}"/>
              </a:ext>
            </a:extLst>
          </p:cNvPr>
          <p:cNvSpPr txBox="1"/>
          <p:nvPr/>
        </p:nvSpPr>
        <p:spPr>
          <a:xfrm>
            <a:off x="716971" y="1683544"/>
            <a:ext cx="6035040" cy="48062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500" b="0" i="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5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500" b="0" i="0" kern="120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5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500" b="0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Contexto internacional y reflexiones</a:t>
            </a:r>
            <a:endParaRPr lang="en-US" sz="45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9882" y="520187"/>
            <a:ext cx="219456" cy="10561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543" y="6820380"/>
            <a:ext cx="6035040" cy="27432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n 4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CFE81DCA-762C-D6F3-751A-2220568CE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912" y="2141750"/>
            <a:ext cx="10269544" cy="577661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1CCBF0C-6A46-62D2-3B3D-3EC057231010}"/>
              </a:ext>
            </a:extLst>
          </p:cNvPr>
          <p:cNvSpPr txBox="1"/>
          <p:nvPr/>
        </p:nvSpPr>
        <p:spPr>
          <a:xfrm>
            <a:off x="4953000" y="1028700"/>
            <a:ext cx="14858979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s-ES" sz="1800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s-ES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s-ES" sz="1800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s-ES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s-ES" sz="1800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s-ES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s-ES" sz="1800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s-ES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s-ES" sz="1800" b="1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endParaRPr lang="es-ES" b="1">
              <a:solidFill>
                <a:schemeClr val="tx1"/>
              </a:solidFill>
            </a:endParaRPr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825CDAEB-8445-944E-7637-314C5C6EA6C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11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124621" cy="10287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2"/>
          <p:cNvSpPr/>
          <p:nvPr/>
        </p:nvSpPr>
        <p:spPr>
          <a:xfrm>
            <a:off x="7849660" y="-647700"/>
            <a:ext cx="8590221" cy="4353067"/>
          </a:xfrm>
          <a:custGeom>
            <a:avLst/>
            <a:gdLst/>
            <a:ahLst/>
            <a:cxnLst/>
            <a:rect l="l" t="t" r="r" b="b"/>
            <a:pathLst>
              <a:path w="18288000" h="3175635">
                <a:moveTo>
                  <a:pt x="18287999" y="3175561"/>
                </a:moveTo>
                <a:lnTo>
                  <a:pt x="0" y="3175561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3175561"/>
                </a:lnTo>
                <a:close/>
              </a:path>
            </a:pathLst>
          </a:cu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542925" algn="l"/>
              </a:tabLst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8BFC267-450B-4F2C-AE8E-99BBBA986C29}"/>
              </a:ext>
            </a:extLst>
          </p:cNvPr>
          <p:cNvSpPr txBox="1"/>
          <p:nvPr/>
        </p:nvSpPr>
        <p:spPr>
          <a:xfrm>
            <a:off x="7239000" y="876300"/>
            <a:ext cx="10749264" cy="84838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panorama de la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medición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del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social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está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evolucionando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rápidamente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Es probable que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marcos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futuros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hagan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hincapié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71500" indent="-457200" algn="l" rtl="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Integralidad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Integrar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diversas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perspectivas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las partes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interesadas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71500" indent="-457200" algn="l" rtl="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Adaptabilidad</a:t>
            </a:r>
            <a:r>
              <a:rPr lang="en-US" sz="2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receptivo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contextos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cambiantes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necesidades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emergentes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71500" indent="-457200" algn="l" rtl="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Inclusividad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Garantizar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que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todas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las voces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sean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escuchadas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consideradas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las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estrategias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centrarse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principios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las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organizaciones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pueden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mejorar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sus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medición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asegurando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que sus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esfuerzos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conduzcan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un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cambio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significativo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US" sz="2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sostenible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D4321AE1-9A9A-79F5-DA4D-688A531F5254}"/>
              </a:ext>
            </a:extLst>
          </p:cNvPr>
          <p:cNvSpPr txBox="1">
            <a:spLocks/>
          </p:cNvSpPr>
          <p:nvPr/>
        </p:nvSpPr>
        <p:spPr>
          <a:xfrm>
            <a:off x="304800" y="9986980"/>
            <a:ext cx="3223895" cy="163178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z="1000" spc="-15" dirty="0"/>
              <a:t>Copyright</a:t>
            </a:r>
            <a:r>
              <a:rPr lang="en-US" sz="1000" spc="125" dirty="0"/>
              <a:t> </a:t>
            </a:r>
            <a:r>
              <a:rPr lang="en-US" sz="1000" spc="-10" dirty="0"/>
              <a:t>©</a:t>
            </a:r>
            <a:r>
              <a:rPr lang="en-US" sz="1000" spc="-15" dirty="0"/>
              <a:t> </a:t>
            </a:r>
            <a:r>
              <a:rPr lang="en-US" sz="1000" spc="-15" dirty="0" err="1"/>
              <a:t>Empatthy</a:t>
            </a:r>
            <a:r>
              <a:rPr lang="en-US" sz="1000" spc="95" dirty="0"/>
              <a:t> </a:t>
            </a:r>
            <a:r>
              <a:rPr lang="en-US" sz="1000" spc="-5" dirty="0"/>
              <a:t>–</a:t>
            </a:r>
            <a:r>
              <a:rPr lang="en-US" sz="1000" spc="5" dirty="0"/>
              <a:t> </a:t>
            </a:r>
            <a:r>
              <a:rPr lang="en-US" sz="1000" spc="-10" dirty="0"/>
              <a:t>Chile</a:t>
            </a:r>
            <a:r>
              <a:rPr lang="en-US" sz="1000" spc="30" dirty="0"/>
              <a:t> </a:t>
            </a:r>
            <a:r>
              <a:rPr lang="en-US" sz="1000" spc="-10" dirty="0"/>
              <a:t>All</a:t>
            </a:r>
            <a:r>
              <a:rPr lang="en-US" sz="1000" dirty="0"/>
              <a:t> </a:t>
            </a:r>
            <a:r>
              <a:rPr lang="en-US" sz="1000" spc="-10" dirty="0"/>
              <a:t>rights</a:t>
            </a:r>
            <a:r>
              <a:rPr lang="en-US" sz="1000" spc="75" dirty="0"/>
              <a:t> </a:t>
            </a:r>
            <a:r>
              <a:rPr lang="en-US" sz="1000" spc="-15" dirty="0"/>
              <a:t>reserved</a:t>
            </a:r>
          </a:p>
        </p:txBody>
      </p:sp>
      <p:pic>
        <p:nvPicPr>
          <p:cNvPr id="5" name="Picture 5" descr="Primer plano de una regla">
            <a:extLst>
              <a:ext uri="{FF2B5EF4-FFF2-40B4-BE49-F238E27FC236}">
                <a16:creationId xmlns:a16="http://schemas.microsoft.com/office/drawing/2014/main" id="{3B6281FD-1BFF-5C49-1123-31694862BA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40" r="30029"/>
          <a:stretch/>
        </p:blipFill>
        <p:spPr>
          <a:xfrm>
            <a:off x="1" y="10"/>
            <a:ext cx="6986016" cy="10286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A17C44AA-B67A-74CB-B02B-110EB6538F8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6" name="Google Shape;150;p8">
            <a:extLst>
              <a:ext uri="{FF2B5EF4-FFF2-40B4-BE49-F238E27FC236}">
                <a16:creationId xmlns:a16="http://schemas.microsoft.com/office/drawing/2014/main" id="{A5D45AE4-0B04-AB59-6CF8-37F70C552490}"/>
              </a:ext>
            </a:extLst>
          </p:cNvPr>
          <p:cNvSpPr/>
          <p:nvPr/>
        </p:nvSpPr>
        <p:spPr>
          <a:xfrm>
            <a:off x="17276762" y="14657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160C33EC-8335-F026-D1F3-0566CD1F720B}"/>
              </a:ext>
            </a:extLst>
          </p:cNvPr>
          <p:cNvSpPr txBox="1">
            <a:spLocks/>
          </p:cNvSpPr>
          <p:nvPr/>
        </p:nvSpPr>
        <p:spPr>
          <a:xfrm>
            <a:off x="457200" y="10139380"/>
            <a:ext cx="3223895" cy="163178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z="1000" spc="-15" dirty="0"/>
              <a:t>Copyright</a:t>
            </a:r>
            <a:r>
              <a:rPr lang="en-US" sz="1000" spc="125" dirty="0"/>
              <a:t> </a:t>
            </a:r>
            <a:r>
              <a:rPr lang="en-US" sz="1000" spc="-10" dirty="0"/>
              <a:t>©</a:t>
            </a:r>
            <a:r>
              <a:rPr lang="en-US" sz="1000" spc="-15" dirty="0"/>
              <a:t> </a:t>
            </a:r>
            <a:r>
              <a:rPr lang="en-US" sz="1000" spc="-15" dirty="0" err="1"/>
              <a:t>Empatthy</a:t>
            </a:r>
            <a:r>
              <a:rPr lang="en-US" sz="1000" spc="95" dirty="0"/>
              <a:t> </a:t>
            </a:r>
            <a:r>
              <a:rPr lang="en-US" sz="1000" spc="-5" dirty="0"/>
              <a:t>–</a:t>
            </a:r>
            <a:r>
              <a:rPr lang="en-US" sz="1000" spc="5" dirty="0"/>
              <a:t> </a:t>
            </a:r>
            <a:r>
              <a:rPr lang="en-US" sz="1000" spc="-10" dirty="0"/>
              <a:t>Chile</a:t>
            </a:r>
            <a:r>
              <a:rPr lang="en-US" sz="1000" spc="30" dirty="0"/>
              <a:t> </a:t>
            </a:r>
            <a:r>
              <a:rPr lang="en-US" sz="1000" spc="-10" dirty="0"/>
              <a:t>All</a:t>
            </a:r>
            <a:r>
              <a:rPr lang="en-US" sz="1000" dirty="0"/>
              <a:t> </a:t>
            </a:r>
            <a:r>
              <a:rPr lang="en-US" sz="1000" spc="-10" dirty="0"/>
              <a:t>rights</a:t>
            </a:r>
            <a:r>
              <a:rPr lang="en-US" sz="1000" spc="75" dirty="0"/>
              <a:t> </a:t>
            </a:r>
            <a:r>
              <a:rPr lang="en-US" sz="1000" spc="-15" dirty="0"/>
              <a:t>reserved</a:t>
            </a:r>
          </a:p>
        </p:txBody>
      </p:sp>
    </p:spTree>
    <p:extLst>
      <p:ext uri="{BB962C8B-B14F-4D97-AF65-F5344CB8AC3E}">
        <p14:creationId xmlns:p14="http://schemas.microsoft.com/office/powerpoint/2010/main" val="3792400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734C3B-E530-2B7E-37B4-57D8908D0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4148062-BFC6-F8FA-068B-AB8990FE1F45}"/>
              </a:ext>
            </a:extLst>
          </p:cNvPr>
          <p:cNvSpPr txBox="1"/>
          <p:nvPr/>
        </p:nvSpPr>
        <p:spPr>
          <a:xfrm>
            <a:off x="1143001" y="7611036"/>
            <a:ext cx="15163799" cy="897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buen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impacto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necesita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una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buena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financiación</a:t>
            </a:r>
          </a:p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2A59C97C-0966-946E-77A5-BFFD261D63B5}"/>
              </a:ext>
            </a:extLst>
          </p:cNvPr>
          <p:cNvSpPr txBox="1">
            <a:spLocks/>
          </p:cNvSpPr>
          <p:nvPr/>
        </p:nvSpPr>
        <p:spPr>
          <a:xfrm>
            <a:off x="1143001" y="8508088"/>
            <a:ext cx="15163799" cy="8216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algn="l" rtl="0">
              <a:lnSpc>
                <a:spcPct val="90000"/>
              </a:lnSpc>
              <a:spcBef>
                <a:spcPts val="1000"/>
              </a:spcBef>
            </a:pPr>
            <a:endParaRPr lang="en-US" sz="2700" kern="1200" spc="-15" dirty="0">
              <a:latin typeface="+mn-lt"/>
              <a:ea typeface="+mn-ea"/>
              <a:cs typeface="+mn-cs"/>
            </a:endParaRPr>
          </a:p>
        </p:txBody>
      </p:sp>
      <p:pic>
        <p:nvPicPr>
          <p:cNvPr id="3" name="Google Shape;195;p27">
            <a:extLst>
              <a:ext uri="{FF2B5EF4-FFF2-40B4-BE49-F238E27FC236}">
                <a16:creationId xmlns:a16="http://schemas.microsoft.com/office/drawing/2014/main" id="{C639B8FE-8065-05FE-B8BD-A3AA3A200038}"/>
              </a:ext>
            </a:extLst>
          </p:cNvPr>
          <p:cNvPicPr preferRelativeResize="0"/>
          <p:nvPr/>
        </p:nvPicPr>
        <p:blipFill>
          <a:blip r:embed="rId2"/>
          <a:srcRect t="1510"/>
          <a:stretch/>
        </p:blipFill>
        <p:spPr>
          <a:xfrm>
            <a:off x="20" y="0"/>
            <a:ext cx="18287980" cy="6259109"/>
          </a:xfrm>
          <a:prstGeom prst="rect">
            <a:avLst/>
          </a:prstGeom>
          <a:noFill/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667AA61-5C27-F30F-D229-06CBE5709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7711" y="7217275"/>
            <a:ext cx="110540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2">
            <a:extLst>
              <a:ext uri="{FF2B5EF4-FFF2-40B4-BE49-F238E27FC236}">
                <a16:creationId xmlns:a16="http://schemas.microsoft.com/office/drawing/2014/main" id="{49BDD0F0-6662-8038-48DD-10A58CD3F156}"/>
              </a:ext>
            </a:extLst>
          </p:cNvPr>
          <p:cNvSpPr/>
          <p:nvPr/>
        </p:nvSpPr>
        <p:spPr>
          <a:xfrm>
            <a:off x="7849660" y="-647700"/>
            <a:ext cx="8590221" cy="4353067"/>
          </a:xfrm>
          <a:custGeom>
            <a:avLst/>
            <a:gdLst/>
            <a:ahLst/>
            <a:cxnLst/>
            <a:rect l="l" t="t" r="r" b="b"/>
            <a:pathLst>
              <a:path w="18288000" h="3175635">
                <a:moveTo>
                  <a:pt x="18287999" y="3175561"/>
                </a:moveTo>
                <a:lnTo>
                  <a:pt x="0" y="3175561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3175561"/>
                </a:lnTo>
                <a:close/>
              </a:path>
            </a:pathLst>
          </a:cu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542925" algn="l"/>
              </a:tabLst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E3BEC5D-0713-C94C-B435-98B77AA5C9A3}"/>
              </a:ext>
            </a:extLst>
          </p:cNvPr>
          <p:cNvSpPr txBox="1"/>
          <p:nvPr/>
        </p:nvSpPr>
        <p:spPr>
          <a:xfrm>
            <a:off x="7239000" y="876300"/>
            <a:ext cx="10749264" cy="84838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F8C34550-8DEB-DE54-31F5-B3F5C8FFCB6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7" name="Google Shape;150;p8">
            <a:extLst>
              <a:ext uri="{FF2B5EF4-FFF2-40B4-BE49-F238E27FC236}">
                <a16:creationId xmlns:a16="http://schemas.microsoft.com/office/drawing/2014/main" id="{AE670DA5-376B-A398-53EF-4BEC3A20CE13}"/>
              </a:ext>
            </a:extLst>
          </p:cNvPr>
          <p:cNvSpPr/>
          <p:nvPr/>
        </p:nvSpPr>
        <p:spPr>
          <a:xfrm>
            <a:off x="17238455" y="-35922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1890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C624CC-EC13-583E-05A9-731A47A80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F1E2DE8C-2DBE-DE6C-BCD8-A8CAE7F44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7875F79-8772-B064-1575-B9973C25D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124621" cy="10287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4303F127-576A-2DBB-3EA5-7B02F517CE87}"/>
              </a:ext>
            </a:extLst>
          </p:cNvPr>
          <p:cNvSpPr/>
          <p:nvPr/>
        </p:nvSpPr>
        <p:spPr>
          <a:xfrm>
            <a:off x="7849660" y="-647700"/>
            <a:ext cx="8590221" cy="4353067"/>
          </a:xfrm>
          <a:custGeom>
            <a:avLst/>
            <a:gdLst/>
            <a:ahLst/>
            <a:cxnLst/>
            <a:rect l="l" t="t" r="r" b="b"/>
            <a:pathLst>
              <a:path w="18288000" h="3175635">
                <a:moveTo>
                  <a:pt x="18287999" y="3175561"/>
                </a:moveTo>
                <a:lnTo>
                  <a:pt x="0" y="3175561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3175561"/>
                </a:lnTo>
                <a:close/>
              </a:path>
            </a:pathLst>
          </a:cu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542925" algn="l"/>
              </a:tabLst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9F1154A-E472-8BF9-88CC-C482B14F05BF}"/>
              </a:ext>
            </a:extLst>
          </p:cNvPr>
          <p:cNvSpPr txBox="1"/>
          <p:nvPr/>
        </p:nvSpPr>
        <p:spPr>
          <a:xfrm>
            <a:off x="7239000" y="876300"/>
            <a:ext cx="10749264" cy="84838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8DC32A34-14DA-5B37-EB58-E2BF7301C8FA}"/>
              </a:ext>
            </a:extLst>
          </p:cNvPr>
          <p:cNvSpPr txBox="1">
            <a:spLocks/>
          </p:cNvSpPr>
          <p:nvPr/>
        </p:nvSpPr>
        <p:spPr>
          <a:xfrm>
            <a:off x="304800" y="9986980"/>
            <a:ext cx="3223895" cy="163178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z="1000" spc="-15" dirty="0"/>
              <a:t>Copyright</a:t>
            </a:r>
            <a:r>
              <a:rPr lang="en-US" sz="1000" spc="125" dirty="0"/>
              <a:t> </a:t>
            </a:r>
            <a:r>
              <a:rPr lang="en-US" sz="1000" spc="-10" dirty="0"/>
              <a:t>©</a:t>
            </a:r>
            <a:r>
              <a:rPr lang="en-US" sz="1000" spc="-15" dirty="0"/>
              <a:t> </a:t>
            </a:r>
            <a:r>
              <a:rPr lang="en-US" sz="1000" spc="-15" dirty="0" err="1"/>
              <a:t>Empatthy</a:t>
            </a:r>
            <a:r>
              <a:rPr lang="en-US" sz="1000" spc="95" dirty="0"/>
              <a:t> </a:t>
            </a:r>
            <a:r>
              <a:rPr lang="en-US" sz="1000" spc="-5" dirty="0"/>
              <a:t>–</a:t>
            </a:r>
            <a:r>
              <a:rPr lang="en-US" sz="1000" spc="5" dirty="0"/>
              <a:t> </a:t>
            </a:r>
            <a:r>
              <a:rPr lang="en-US" sz="1000" spc="-10" dirty="0"/>
              <a:t>Chile</a:t>
            </a:r>
            <a:r>
              <a:rPr lang="en-US" sz="1000" spc="30" dirty="0"/>
              <a:t> </a:t>
            </a:r>
            <a:r>
              <a:rPr lang="en-US" sz="1000" spc="-10" dirty="0"/>
              <a:t>All</a:t>
            </a:r>
            <a:r>
              <a:rPr lang="en-US" sz="1000" dirty="0"/>
              <a:t> </a:t>
            </a:r>
            <a:r>
              <a:rPr lang="en-US" sz="1000" spc="-10" dirty="0"/>
              <a:t>rights</a:t>
            </a:r>
            <a:r>
              <a:rPr lang="en-US" sz="1000" spc="75" dirty="0"/>
              <a:t> </a:t>
            </a:r>
            <a:r>
              <a:rPr lang="en-US" sz="1000" spc="-15" dirty="0"/>
              <a:t>reserved</a:t>
            </a:r>
          </a:p>
        </p:txBody>
      </p:sp>
      <p:graphicFrame>
        <p:nvGraphicFramePr>
          <p:cNvPr id="22" name="CuadroTexto 5">
            <a:extLst>
              <a:ext uri="{FF2B5EF4-FFF2-40B4-BE49-F238E27FC236}">
                <a16:creationId xmlns:a16="http://schemas.microsoft.com/office/drawing/2014/main" id="{E2DCA9A5-2F0B-FF5F-D14D-BC6D6F9119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5036599"/>
              </p:ext>
            </p:extLst>
          </p:nvPr>
        </p:nvGraphicFramePr>
        <p:xfrm>
          <a:off x="838200" y="876300"/>
          <a:ext cx="16763999" cy="7112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object 3">
            <a:extLst>
              <a:ext uri="{FF2B5EF4-FFF2-40B4-BE49-F238E27FC236}">
                <a16:creationId xmlns:a16="http://schemas.microsoft.com/office/drawing/2014/main" id="{8A68CD73-F00E-2C6C-B823-1E82107AB6A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9" name="Google Shape;150;p8">
            <a:extLst>
              <a:ext uri="{FF2B5EF4-FFF2-40B4-BE49-F238E27FC236}">
                <a16:creationId xmlns:a16="http://schemas.microsoft.com/office/drawing/2014/main" id="{FC00550B-6A86-0CC0-CB79-6601ED981873}"/>
              </a:ext>
            </a:extLst>
          </p:cNvPr>
          <p:cNvSpPr/>
          <p:nvPr/>
        </p:nvSpPr>
        <p:spPr>
          <a:xfrm>
            <a:off x="17263117" y="14657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1847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8F8609-C1A4-D3E2-1953-EE1729659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ampaña peer to peer">
            <a:extLst>
              <a:ext uri="{FF2B5EF4-FFF2-40B4-BE49-F238E27FC236}">
                <a16:creationId xmlns:a16="http://schemas.microsoft.com/office/drawing/2014/main" id="{EF0D063B-7838-8427-D258-252CB2A79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 r="6134"/>
          <a:stretch/>
        </p:blipFill>
        <p:spPr bwMode="auto">
          <a:xfrm>
            <a:off x="23624" y="10"/>
            <a:ext cx="14504463" cy="1028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87528" y="0"/>
            <a:ext cx="10600467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22408078-6360-439A-1D31-D1998B03B130}"/>
              </a:ext>
            </a:extLst>
          </p:cNvPr>
          <p:cNvSpPr txBox="1">
            <a:spLocks/>
          </p:cNvSpPr>
          <p:nvPr/>
        </p:nvSpPr>
        <p:spPr>
          <a:xfrm>
            <a:off x="12496800" y="2857501"/>
            <a:ext cx="5491464" cy="6407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285750" marR="0" lvl="0" indent="-22860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lang="en-US" sz="3000" kern="1200" spc="130" dirty="0" err="1">
                <a:latin typeface="+mn-lt"/>
                <a:ea typeface="+mn-ea"/>
                <a:cs typeface="+mn-cs"/>
              </a:rPr>
              <a:t>Comprender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como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debemos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tener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una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propuesta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valor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diferenciadora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.</a:t>
            </a:r>
          </a:p>
          <a:p>
            <a:pPr marL="285750" marR="0" lvl="0" indent="-22860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endParaRPr lang="en-US" sz="3000" kern="1200" spc="130" dirty="0">
              <a:latin typeface="+mn-lt"/>
              <a:ea typeface="+mn-ea"/>
              <a:cs typeface="+mn-cs"/>
            </a:endParaRPr>
          </a:p>
          <a:p>
            <a:pPr marL="285750" marR="0" lvl="0" indent="-22860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lang="en-US" sz="3000" kern="1200" spc="130" dirty="0">
                <a:latin typeface="+mn-lt"/>
                <a:ea typeface="+mn-ea"/>
                <a:cs typeface="+mn-cs"/>
              </a:rPr>
              <a:t>Las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alianzas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como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medio para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tener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más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impacto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.</a:t>
            </a:r>
          </a:p>
          <a:p>
            <a:pPr marL="285750" marR="0" lvl="0" indent="-22860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endParaRPr lang="en-US" sz="3000" kern="1200" spc="130" dirty="0">
              <a:latin typeface="+mn-lt"/>
              <a:ea typeface="+mn-ea"/>
              <a:cs typeface="+mn-cs"/>
            </a:endParaRPr>
          </a:p>
          <a:p>
            <a:pPr marL="285750" marR="0" lvl="0" indent="-22860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lang="en-US" sz="3000" kern="1200" spc="130" dirty="0" err="1">
                <a:latin typeface="+mn-lt"/>
                <a:ea typeface="+mn-ea"/>
                <a:cs typeface="+mn-cs"/>
              </a:rPr>
              <a:t>Fidelizar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a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los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 </a:t>
            </a:r>
            <a:r>
              <a:rPr lang="en-US" sz="3000" kern="1200" spc="130" dirty="0" err="1">
                <a:latin typeface="+mn-lt"/>
                <a:ea typeface="+mn-ea"/>
                <a:cs typeface="+mn-cs"/>
              </a:rPr>
              <a:t>donantes</a:t>
            </a:r>
            <a:r>
              <a:rPr lang="en-US" sz="3000" kern="1200" spc="130" dirty="0"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A7D8E762-3538-50C2-B425-B92D49904C77}"/>
              </a:ext>
            </a:extLst>
          </p:cNvPr>
          <p:cNvSpPr/>
          <p:nvPr/>
        </p:nvSpPr>
        <p:spPr>
          <a:xfrm>
            <a:off x="7849660" y="-647700"/>
            <a:ext cx="8590221" cy="4353067"/>
          </a:xfrm>
          <a:custGeom>
            <a:avLst/>
            <a:gdLst/>
            <a:ahLst/>
            <a:cxnLst/>
            <a:rect l="l" t="t" r="r" b="b"/>
            <a:pathLst>
              <a:path w="18288000" h="3175635">
                <a:moveTo>
                  <a:pt x="18287999" y="3175561"/>
                </a:moveTo>
                <a:lnTo>
                  <a:pt x="0" y="3175561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3175561"/>
                </a:lnTo>
                <a:close/>
              </a:path>
            </a:pathLst>
          </a:cu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542925" algn="l"/>
              </a:tabLst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A06292-84C0-D8F7-F72B-B0D67735FB1F}"/>
              </a:ext>
            </a:extLst>
          </p:cNvPr>
          <p:cNvSpPr txBox="1"/>
          <p:nvPr/>
        </p:nvSpPr>
        <p:spPr>
          <a:xfrm>
            <a:off x="7239000" y="876300"/>
            <a:ext cx="10749264" cy="84838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7E01F444-73C1-16BA-E429-041E7C97733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7" name="Google Shape;150;p8">
            <a:extLst>
              <a:ext uri="{FF2B5EF4-FFF2-40B4-BE49-F238E27FC236}">
                <a16:creationId xmlns:a16="http://schemas.microsoft.com/office/drawing/2014/main" id="{54F81C1C-4398-909E-AB41-2792EC1DFFF5}"/>
              </a:ext>
            </a:extLst>
          </p:cNvPr>
          <p:cNvSpPr/>
          <p:nvPr/>
        </p:nvSpPr>
        <p:spPr>
          <a:xfrm>
            <a:off x="17291051" y="0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DBB48DAF-00C9-D634-3A99-4CA58DAC1BF4}"/>
              </a:ext>
            </a:extLst>
          </p:cNvPr>
          <p:cNvSpPr txBox="1">
            <a:spLocks/>
          </p:cNvSpPr>
          <p:nvPr/>
        </p:nvSpPr>
        <p:spPr>
          <a:xfrm>
            <a:off x="304800" y="9986980"/>
            <a:ext cx="3223895" cy="163178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z="1000" spc="-15" dirty="0"/>
              <a:t>Copyright</a:t>
            </a:r>
            <a:r>
              <a:rPr lang="en-US" sz="1000" spc="125" dirty="0"/>
              <a:t> </a:t>
            </a:r>
            <a:r>
              <a:rPr lang="en-US" sz="1000" spc="-10" dirty="0"/>
              <a:t>©</a:t>
            </a:r>
            <a:r>
              <a:rPr lang="en-US" sz="1000" spc="-15" dirty="0"/>
              <a:t> </a:t>
            </a:r>
            <a:r>
              <a:rPr lang="en-US" sz="1000" spc="-15" dirty="0" err="1"/>
              <a:t>Empatthy</a:t>
            </a:r>
            <a:r>
              <a:rPr lang="en-US" sz="1000" spc="95" dirty="0"/>
              <a:t> </a:t>
            </a:r>
            <a:r>
              <a:rPr lang="en-US" sz="1000" spc="-5" dirty="0"/>
              <a:t>–</a:t>
            </a:r>
            <a:r>
              <a:rPr lang="en-US" sz="1000" spc="5" dirty="0"/>
              <a:t> </a:t>
            </a:r>
            <a:r>
              <a:rPr lang="en-US" sz="1000" spc="-10" dirty="0"/>
              <a:t>Chile</a:t>
            </a:r>
            <a:r>
              <a:rPr lang="en-US" sz="1000" spc="30" dirty="0"/>
              <a:t> </a:t>
            </a:r>
            <a:r>
              <a:rPr lang="en-US" sz="1000" spc="-10" dirty="0"/>
              <a:t>All</a:t>
            </a:r>
            <a:r>
              <a:rPr lang="en-US" sz="1000" dirty="0"/>
              <a:t> </a:t>
            </a:r>
            <a:r>
              <a:rPr lang="en-US" sz="1000" spc="-10" dirty="0"/>
              <a:t>rights</a:t>
            </a:r>
            <a:r>
              <a:rPr lang="en-US" sz="1000" spc="75" dirty="0"/>
              <a:t> </a:t>
            </a:r>
            <a:r>
              <a:rPr lang="en-US" sz="1000" spc="-15" dirty="0"/>
              <a:t>reserved</a:t>
            </a:r>
          </a:p>
        </p:txBody>
      </p:sp>
    </p:spTree>
    <p:extLst>
      <p:ext uri="{BB962C8B-B14F-4D97-AF65-F5344CB8AC3E}">
        <p14:creationId xmlns:p14="http://schemas.microsoft.com/office/powerpoint/2010/main" val="3214234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9C9125-D196-8EF8-A390-DC88D01C3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4FC3D25-5728-4886-466B-FDAAF96CA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9E1676A-7710-2571-4160-08A35A18F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87528" y="0"/>
            <a:ext cx="10600467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B8D5A192-BB26-98EA-8E87-1340527F3846}"/>
              </a:ext>
            </a:extLst>
          </p:cNvPr>
          <p:cNvSpPr txBox="1">
            <a:spLocks/>
          </p:cNvSpPr>
          <p:nvPr/>
        </p:nvSpPr>
        <p:spPr>
          <a:xfrm>
            <a:off x="6508472" y="1181100"/>
            <a:ext cx="11479791" cy="808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r>
              <a:rPr lang="es-ES" sz="3000" kern="1200" spc="130" dirty="0">
                <a:latin typeface="+mn-lt"/>
                <a:ea typeface="+mn-ea"/>
                <a:cs typeface="+mn-cs"/>
              </a:rPr>
              <a:t>Por supuesto, una estrategia de financiación es inseparable de la estrategia general de una organización, operaciones y ambiciones. </a:t>
            </a: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endParaRPr lang="es-ES" sz="3000" kern="1200" spc="130" dirty="0">
              <a:latin typeface="+mn-lt"/>
              <a:ea typeface="+mn-ea"/>
              <a:cs typeface="+mn-cs"/>
            </a:endParaRP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r>
              <a:rPr lang="es-ES" sz="3000" kern="1200" spc="130" dirty="0">
                <a:latin typeface="+mn-lt"/>
                <a:ea typeface="+mn-ea"/>
                <a:cs typeface="+mn-cs"/>
              </a:rPr>
              <a:t>Teniendo esto en cuenta, el proceso de desarrollo de la estrategia de financiación de la organización debe centrarse en tres cuestiones principales:</a:t>
            </a: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endParaRPr lang="es-ES" sz="3000" kern="1200" spc="130" dirty="0">
              <a:latin typeface="+mn-lt"/>
              <a:ea typeface="+mn-ea"/>
              <a:cs typeface="+mn-cs"/>
            </a:endParaRP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r>
              <a:rPr lang="es-ES" sz="3000" kern="1200" spc="130" dirty="0">
                <a:latin typeface="+mn-lt"/>
                <a:ea typeface="+mn-ea"/>
                <a:cs typeface="+mn-cs"/>
              </a:rPr>
              <a:t>¿Cuál es tu </a:t>
            </a:r>
            <a:r>
              <a:rPr lang="es-ES" sz="3000" b="1" kern="1200" spc="130" dirty="0">
                <a:latin typeface="+mn-lt"/>
                <a:ea typeface="+mn-ea"/>
                <a:cs typeface="+mn-cs"/>
              </a:rPr>
              <a:t>modelo</a:t>
            </a:r>
            <a:r>
              <a:rPr lang="es-ES" sz="3000" kern="1200" spc="130" dirty="0">
                <a:latin typeface="+mn-lt"/>
                <a:ea typeface="+mn-ea"/>
                <a:cs typeface="+mn-cs"/>
              </a:rPr>
              <a:t> de financiación hoy y que has necesitado para lograr el objetivo?</a:t>
            </a: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endParaRPr lang="es-ES" sz="3000" kern="1200" spc="130" dirty="0">
              <a:latin typeface="+mn-lt"/>
              <a:ea typeface="+mn-ea"/>
              <a:cs typeface="+mn-cs"/>
            </a:endParaRP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r>
              <a:rPr lang="es-ES" sz="3000" kern="1200" spc="130" dirty="0">
                <a:latin typeface="+mn-lt"/>
                <a:ea typeface="+mn-ea"/>
                <a:cs typeface="+mn-cs"/>
              </a:rPr>
              <a:t>¿Cuál podría ser el óptimo uno o dos </a:t>
            </a:r>
            <a:r>
              <a:rPr lang="es-ES" sz="3000" b="1" kern="1200" spc="130" dirty="0">
                <a:latin typeface="+mn-lt"/>
                <a:ea typeface="+mn-ea"/>
                <a:cs typeface="+mn-cs"/>
              </a:rPr>
              <a:t>categorías de ingresos</a:t>
            </a:r>
            <a:r>
              <a:rPr lang="es-ES" sz="3000" kern="1200" spc="130" dirty="0">
                <a:latin typeface="+mn-lt"/>
                <a:ea typeface="+mn-ea"/>
                <a:cs typeface="+mn-cs"/>
              </a:rPr>
              <a:t> para tu organización?</a:t>
            </a: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endParaRPr lang="es-ES" sz="3000" kern="1200" spc="130" dirty="0">
              <a:latin typeface="+mn-lt"/>
              <a:ea typeface="+mn-ea"/>
              <a:cs typeface="+mn-cs"/>
            </a:endParaRP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r>
              <a:rPr lang="es-ES" sz="3000" kern="1200" spc="130" dirty="0">
                <a:latin typeface="+mn-lt"/>
                <a:ea typeface="+mn-ea"/>
                <a:cs typeface="+mn-cs"/>
              </a:rPr>
              <a:t>¿Qué </a:t>
            </a:r>
            <a:r>
              <a:rPr lang="es-ES" sz="3000" b="1" kern="1200" spc="130" dirty="0">
                <a:latin typeface="+mn-lt"/>
                <a:ea typeface="+mn-ea"/>
                <a:cs typeface="+mn-cs"/>
              </a:rPr>
              <a:t>capacidades </a:t>
            </a:r>
            <a:r>
              <a:rPr lang="es-ES" sz="3000" kern="1200" spc="130" dirty="0">
                <a:latin typeface="+mn-lt"/>
                <a:ea typeface="+mn-ea"/>
                <a:cs typeface="+mn-cs"/>
              </a:rPr>
              <a:t>tienes para hacerlo exitosamente?</a:t>
            </a: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endParaRPr lang="es-ES" sz="3000" kern="1200" spc="130" dirty="0">
              <a:latin typeface="+mn-lt"/>
              <a:ea typeface="+mn-ea"/>
              <a:cs typeface="+mn-cs"/>
            </a:endParaRPr>
          </a:p>
          <a:p>
            <a:pPr marL="57150" marR="0" lvl="0" algn="l" rtl="0" fontAlgn="auto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Pct val="150000"/>
              <a:tabLst/>
              <a:defRPr/>
            </a:pPr>
            <a:endParaRPr lang="es-ES" sz="3000" kern="1200" spc="13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F7A245CC-6EC3-4DFB-C5CE-3ADFA2A36173}"/>
              </a:ext>
            </a:extLst>
          </p:cNvPr>
          <p:cNvSpPr/>
          <p:nvPr/>
        </p:nvSpPr>
        <p:spPr>
          <a:xfrm>
            <a:off x="7849660" y="-647700"/>
            <a:ext cx="8590221" cy="4353067"/>
          </a:xfrm>
          <a:custGeom>
            <a:avLst/>
            <a:gdLst/>
            <a:ahLst/>
            <a:cxnLst/>
            <a:rect l="l" t="t" r="r" b="b"/>
            <a:pathLst>
              <a:path w="18288000" h="3175635">
                <a:moveTo>
                  <a:pt x="18287999" y="3175561"/>
                </a:moveTo>
                <a:lnTo>
                  <a:pt x="0" y="3175561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3175561"/>
                </a:lnTo>
                <a:close/>
              </a:path>
            </a:pathLst>
          </a:cu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542925" algn="l"/>
              </a:tabLst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5C6B0A2-8F55-E112-14D9-FA17C7F06FC0}"/>
              </a:ext>
            </a:extLst>
          </p:cNvPr>
          <p:cNvSpPr txBox="1"/>
          <p:nvPr/>
        </p:nvSpPr>
        <p:spPr>
          <a:xfrm>
            <a:off x="7239000" y="876300"/>
            <a:ext cx="10749264" cy="84838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8106F530-3043-612C-4979-5201BE1B6F4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7" name="Google Shape;150;p8">
            <a:extLst>
              <a:ext uri="{FF2B5EF4-FFF2-40B4-BE49-F238E27FC236}">
                <a16:creationId xmlns:a16="http://schemas.microsoft.com/office/drawing/2014/main" id="{4C279F13-75F7-95CF-C1EA-0687D1AAF1BC}"/>
              </a:ext>
            </a:extLst>
          </p:cNvPr>
          <p:cNvSpPr/>
          <p:nvPr/>
        </p:nvSpPr>
        <p:spPr>
          <a:xfrm>
            <a:off x="17291051" y="0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CB6169-1C14-02E7-A769-6B0BDBB6A9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96"/>
          <a:stretch/>
        </p:blipFill>
        <p:spPr>
          <a:xfrm>
            <a:off x="220534" y="6224587"/>
            <a:ext cx="583941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7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6"/>
          <p:cNvSpPr txBox="1"/>
          <p:nvPr/>
        </p:nvSpPr>
        <p:spPr>
          <a:xfrm>
            <a:off x="7516271" y="190836"/>
            <a:ext cx="7937090" cy="202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rtl="0"/>
            <a:r>
              <a:rPr lang="es-CL" sz="36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EMPATTHY OBSERVA CADA VEZ + </a:t>
            </a:r>
            <a:endParaRPr sz="30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8" name="Google Shape;288;p26" descr="C:\Users\Cristobal\Desktop\unnam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3805" y="3443297"/>
            <a:ext cx="1014885" cy="1299051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6"/>
          <p:cNvSpPr txBox="1"/>
          <p:nvPr/>
        </p:nvSpPr>
        <p:spPr>
          <a:xfrm>
            <a:off x="4279404" y="3972064"/>
            <a:ext cx="11286498" cy="81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algn="l" rtl="0"/>
            <a:r>
              <a:rPr lang="es-CL" sz="225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Trabajar juntos durante un periodo prolongado para lograr objetivos compartidos, acuerdos formales, gobernanza se mantiene por separado</a:t>
            </a:r>
            <a:endParaRPr sz="2250" b="1" dirty="0">
              <a:solidFill>
                <a:srgbClr val="E8324B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6"/>
          <p:cNvSpPr txBox="1"/>
          <p:nvPr/>
        </p:nvSpPr>
        <p:spPr>
          <a:xfrm>
            <a:off x="4279403" y="3448081"/>
            <a:ext cx="2958926" cy="6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algn="l" rtl="0"/>
            <a:r>
              <a:rPr lang="es-CL" sz="3000" b="1" dirty="0">
                <a:solidFill>
                  <a:srgbClr val="E8324B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ASOCIACIONES</a:t>
            </a:r>
            <a:endParaRPr sz="2400" b="1" dirty="0">
              <a:solidFill>
                <a:srgbClr val="E8324B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6"/>
          <p:cNvSpPr txBox="1"/>
          <p:nvPr/>
        </p:nvSpPr>
        <p:spPr>
          <a:xfrm>
            <a:off x="4262738" y="5509660"/>
            <a:ext cx="11286498" cy="81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algn="l" rtl="0"/>
            <a:r>
              <a:rPr lang="es-CL" sz="225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Trabajar con otra organización para ofrecer un programa durante un periodo prolongado de tiempo, acuerdo formal , gobernanza sigue siendo independiente</a:t>
            </a:r>
            <a:endParaRPr sz="2250" b="1">
              <a:solidFill>
                <a:srgbClr val="E8324B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6"/>
          <p:cNvSpPr txBox="1"/>
          <p:nvPr/>
        </p:nvSpPr>
        <p:spPr>
          <a:xfrm>
            <a:off x="4262736" y="4985677"/>
            <a:ext cx="4641108" cy="6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algn="l" rtl="0"/>
            <a:r>
              <a:rPr lang="es-CL" sz="3000" b="1">
                <a:solidFill>
                  <a:srgbClr val="E8324B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PROGRAMAS CONJUNTOS</a:t>
            </a:r>
            <a:endParaRPr sz="2400" b="1">
              <a:solidFill>
                <a:srgbClr val="E8324B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6"/>
          <p:cNvSpPr txBox="1"/>
          <p:nvPr/>
        </p:nvSpPr>
        <p:spPr>
          <a:xfrm>
            <a:off x="4279403" y="7047256"/>
            <a:ext cx="11286498" cy="49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algn="l" rtl="0"/>
            <a:r>
              <a:rPr lang="es-CL" sz="225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Compartir funciones de apoyo, acuerdo formal, gobernanza por separado</a:t>
            </a:r>
            <a:endParaRPr sz="2250" b="1">
              <a:solidFill>
                <a:srgbClr val="E8324B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6"/>
          <p:cNvSpPr txBox="1"/>
          <p:nvPr/>
        </p:nvSpPr>
        <p:spPr>
          <a:xfrm>
            <a:off x="4279401" y="6523273"/>
            <a:ext cx="6035232" cy="6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algn="l" rtl="0"/>
            <a:r>
              <a:rPr lang="es-CL" sz="3000" b="1">
                <a:solidFill>
                  <a:srgbClr val="E8324B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COMPARTIR FUNCIONES DE APOYO</a:t>
            </a:r>
            <a:endParaRPr sz="2400" b="1">
              <a:solidFill>
                <a:srgbClr val="E8324B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6"/>
          <p:cNvSpPr txBox="1"/>
          <p:nvPr/>
        </p:nvSpPr>
        <p:spPr>
          <a:xfrm>
            <a:off x="4262738" y="8336477"/>
            <a:ext cx="11286498" cy="49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algn="l" rtl="0"/>
            <a:r>
              <a:rPr lang="es-CL" sz="225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Vinculando legalmente el gobierno de dos organizaciones, gobierno vinculado</a:t>
            </a:r>
            <a:endParaRPr sz="2250" b="1">
              <a:solidFill>
                <a:srgbClr val="E8324B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6"/>
          <p:cNvSpPr txBox="1"/>
          <p:nvPr/>
        </p:nvSpPr>
        <p:spPr>
          <a:xfrm>
            <a:off x="4262736" y="7812494"/>
            <a:ext cx="2318556" cy="6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algn="l" rtl="0"/>
            <a:r>
              <a:rPr lang="es-CL" sz="3000" b="1">
                <a:solidFill>
                  <a:srgbClr val="E8324B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FUSIONES</a:t>
            </a:r>
            <a:endParaRPr sz="2400" b="1">
              <a:solidFill>
                <a:srgbClr val="E8324B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p26" descr="C:\Users\Cristobal\Desktop\unnam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3805" y="4840085"/>
            <a:ext cx="1014885" cy="129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6" descr="C:\Users\Cristobal\Desktop\unnam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3805" y="6236873"/>
            <a:ext cx="1014885" cy="129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6" descr="C:\Users\Cristobal\Desktop\unnam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3805" y="7633659"/>
            <a:ext cx="1014885" cy="129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ject 3">
            <a:extLst>
              <a:ext uri="{FF2B5EF4-FFF2-40B4-BE49-F238E27FC236}">
                <a16:creationId xmlns:a16="http://schemas.microsoft.com/office/drawing/2014/main" id="{154496C7-EAAA-4B26-5671-484948C13CD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3" name="Google Shape;150;p8">
            <a:extLst>
              <a:ext uri="{FF2B5EF4-FFF2-40B4-BE49-F238E27FC236}">
                <a16:creationId xmlns:a16="http://schemas.microsoft.com/office/drawing/2014/main" id="{6C620D07-6656-08AF-F1EB-FDDD60A69EC1}"/>
              </a:ext>
            </a:extLst>
          </p:cNvPr>
          <p:cNvSpPr/>
          <p:nvPr/>
        </p:nvSpPr>
        <p:spPr>
          <a:xfrm>
            <a:off x="17267237" y="0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oogle Shape;451;p20"/>
          <p:cNvGrpSpPr/>
          <p:nvPr/>
        </p:nvGrpSpPr>
        <p:grpSpPr>
          <a:xfrm>
            <a:off x="1379220" y="990599"/>
            <a:ext cx="16279114" cy="8502396"/>
            <a:chOff x="1493520" y="1028700"/>
            <a:chExt cx="16279114" cy="8502396"/>
          </a:xfrm>
        </p:grpSpPr>
        <p:sp>
          <p:nvSpPr>
            <p:cNvPr id="452" name="Google Shape;452;p20"/>
            <p:cNvSpPr/>
            <p:nvPr/>
          </p:nvSpPr>
          <p:spPr>
            <a:xfrm>
              <a:off x="1493520" y="1386839"/>
              <a:ext cx="15304135" cy="7527290"/>
            </a:xfrm>
            <a:custGeom>
              <a:avLst/>
              <a:gdLst/>
              <a:ahLst/>
              <a:cxnLst/>
              <a:rect l="l" t="t" r="r" b="b"/>
              <a:pathLst>
                <a:path w="15304135" h="7527290" extrusionOk="0">
                  <a:moveTo>
                    <a:pt x="15303754" y="0"/>
                  </a:moveTo>
                  <a:lnTo>
                    <a:pt x="15291943" y="0"/>
                  </a:lnTo>
                  <a:lnTo>
                    <a:pt x="15291943" y="11430"/>
                  </a:lnTo>
                  <a:lnTo>
                    <a:pt x="15291943" y="7515860"/>
                  </a:lnTo>
                  <a:lnTo>
                    <a:pt x="11557" y="7515860"/>
                  </a:lnTo>
                  <a:lnTo>
                    <a:pt x="11557" y="11430"/>
                  </a:lnTo>
                  <a:lnTo>
                    <a:pt x="15291943" y="11430"/>
                  </a:lnTo>
                  <a:lnTo>
                    <a:pt x="15291943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0" y="7515860"/>
                  </a:lnTo>
                  <a:lnTo>
                    <a:pt x="0" y="7527290"/>
                  </a:lnTo>
                  <a:lnTo>
                    <a:pt x="15303754" y="7527290"/>
                  </a:lnTo>
                  <a:lnTo>
                    <a:pt x="15303754" y="7515860"/>
                  </a:lnTo>
                  <a:lnTo>
                    <a:pt x="15303754" y="11430"/>
                  </a:lnTo>
                  <a:lnTo>
                    <a:pt x="15303754" y="0"/>
                  </a:lnTo>
                  <a:close/>
                </a:path>
              </a:pathLst>
            </a:custGeom>
            <a:solidFill>
              <a:srgbClr val="E7364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53" name="Google Shape;453;p2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345436" y="1028700"/>
              <a:ext cx="4184904" cy="85023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4" name="Google Shape;454;p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28900" y="1271015"/>
              <a:ext cx="3624072" cy="78653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5" name="Google Shape;455;p20"/>
            <p:cNvSpPr/>
            <p:nvPr/>
          </p:nvSpPr>
          <p:spPr>
            <a:xfrm>
              <a:off x="7271004" y="3003804"/>
              <a:ext cx="10501630" cy="2802890"/>
            </a:xfrm>
            <a:custGeom>
              <a:avLst/>
              <a:gdLst/>
              <a:ahLst/>
              <a:cxnLst/>
              <a:rect l="l" t="t" r="r" b="b"/>
              <a:pathLst>
                <a:path w="10501630" h="2802890" extrusionOk="0">
                  <a:moveTo>
                    <a:pt x="10501376" y="0"/>
                  </a:moveTo>
                  <a:lnTo>
                    <a:pt x="0" y="0"/>
                  </a:lnTo>
                  <a:lnTo>
                    <a:pt x="0" y="2195576"/>
                  </a:lnTo>
                  <a:lnTo>
                    <a:pt x="8476361" y="2195576"/>
                  </a:lnTo>
                  <a:lnTo>
                    <a:pt x="8726551" y="2802509"/>
                  </a:lnTo>
                  <a:lnTo>
                    <a:pt x="8975344" y="2195576"/>
                  </a:lnTo>
                  <a:lnTo>
                    <a:pt x="10501376" y="2195576"/>
                  </a:lnTo>
                  <a:lnTo>
                    <a:pt x="10501376" y="0"/>
                  </a:lnTo>
                  <a:close/>
                </a:path>
              </a:pathLst>
            </a:custGeom>
            <a:solidFill>
              <a:srgbClr val="E7364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6" name="Google Shape;456;p20"/>
          <p:cNvSpPr txBox="1"/>
          <p:nvPr/>
        </p:nvSpPr>
        <p:spPr>
          <a:xfrm>
            <a:off x="7147432" y="5952597"/>
            <a:ext cx="10020555" cy="848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s-MX" sz="5400" b="1" i="0" u="none" strike="noStrike" cap="none" dirty="0">
                <a:solidFill>
                  <a:schemeClr val="bg2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¿Cómo perpetuar el legado?</a:t>
            </a:r>
            <a:endParaRPr sz="5400" b="0" i="0" u="none" strike="noStrike" cap="none" dirty="0">
              <a:solidFill>
                <a:schemeClr val="bg2">
                  <a:lumMod val="50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" name="Google Shape;458;p20"/>
          <p:cNvSpPr txBox="1">
            <a:spLocks noGrp="1"/>
          </p:cNvSpPr>
          <p:nvPr>
            <p:ph type="ctrTitle"/>
          </p:nvPr>
        </p:nvSpPr>
        <p:spPr>
          <a:xfrm>
            <a:off x="515366" y="3474745"/>
            <a:ext cx="16960800" cy="1357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9830435" marR="5080" lvl="0" indent="-280606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dirty="0"/>
              <a:t>ROL DE LA SIGUIENTE GENERACIÓN </a:t>
            </a:r>
            <a:br>
              <a:rPr lang="es-MX" dirty="0"/>
            </a:br>
            <a:r>
              <a:rPr lang="es-MX" dirty="0"/>
              <a:t>PARA MOVILIZAR CAPITAL </a:t>
            </a:r>
            <a:endParaRPr dirty="0"/>
          </a:p>
        </p:txBody>
      </p:sp>
      <p:sp>
        <p:nvSpPr>
          <p:cNvPr id="9" name="Google Shape;150;p8">
            <a:extLst>
              <a:ext uri="{FF2B5EF4-FFF2-40B4-BE49-F238E27FC236}">
                <a16:creationId xmlns:a16="http://schemas.microsoft.com/office/drawing/2014/main" id="{45C88AFA-153E-4246-B440-64E4EEC0C8D5}"/>
              </a:ext>
            </a:extLst>
          </p:cNvPr>
          <p:cNvSpPr/>
          <p:nvPr/>
        </p:nvSpPr>
        <p:spPr>
          <a:xfrm>
            <a:off x="16764000" y="0"/>
            <a:ext cx="1524000" cy="19811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32D9739-3062-4BA9-A927-25793A7318C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16</a:t>
            </a:fld>
            <a:endParaRPr lang="es-MX"/>
          </a:p>
        </p:txBody>
      </p:sp>
      <p:pic>
        <p:nvPicPr>
          <p:cNvPr id="3" name="tim-marshall-cAtzHUz7Z8g-unsplash.jpg" descr="tim-marshall-cAtzHUz7Z8g-unsplash.jpg">
            <a:extLst>
              <a:ext uri="{FF2B5EF4-FFF2-40B4-BE49-F238E27FC236}">
                <a16:creationId xmlns:a16="http://schemas.microsoft.com/office/drawing/2014/main" id="{3D175CCD-CD8F-6C25-43E3-1E81955CA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67165" y="-2604242"/>
            <a:ext cx="25577551" cy="170517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empatthy logo blanco.png" descr="empatthy logo blanco.png">
            <a:extLst>
              <a:ext uri="{FF2B5EF4-FFF2-40B4-BE49-F238E27FC236}">
                <a16:creationId xmlns:a16="http://schemas.microsoft.com/office/drawing/2014/main" id="{5DD3D9FC-7434-B785-F629-0D28EDE974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0" y="650634"/>
            <a:ext cx="2205424" cy="531204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A03B7B4-C77C-640C-AF22-7594DEBB0766}"/>
              </a:ext>
            </a:extLst>
          </p:cNvPr>
          <p:cNvSpPr txBox="1"/>
          <p:nvPr/>
        </p:nvSpPr>
        <p:spPr>
          <a:xfrm>
            <a:off x="-145774" y="3598164"/>
            <a:ext cx="181621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SzPts val="1400"/>
              <a:buNone/>
              <a:tabLst>
                <a:tab pos="3670300" algn="l"/>
              </a:tabLst>
            </a:pPr>
            <a:r>
              <a:rPr lang="es-ES" sz="7200" dirty="0">
                <a:solidFill>
                  <a:schemeClr val="bg1"/>
                </a:solidFill>
              </a:rPr>
              <a:t>¡Gracias!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Pts val="1400"/>
              <a:buNone/>
              <a:tabLst>
                <a:tab pos="3670300" algn="l"/>
              </a:tabLst>
            </a:pPr>
            <a:r>
              <a:rPr lang="es-ES" sz="7200" dirty="0" err="1">
                <a:solidFill>
                  <a:schemeClr val="bg1"/>
                </a:solidFill>
              </a:rPr>
              <a:t>rmadera</a:t>
            </a:r>
            <a:r>
              <a:rPr lang="es-CL" sz="7200" dirty="0">
                <a:solidFill>
                  <a:schemeClr val="bg1"/>
                </a:solidFill>
              </a:rPr>
              <a:t>@empatthy.org</a:t>
            </a:r>
            <a:endParaRPr lang="es-ES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66AA3890-028C-22B0-5CAB-7FFCB77B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B830725-E53F-8FEA-BB9B-23D6E428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L" smtClean="0"/>
              <a:pPr/>
              <a:t>2</a:t>
            </a:fld>
            <a:endParaRPr lang="es-CL"/>
          </a:p>
        </p:txBody>
      </p:sp>
      <p:sp>
        <p:nvSpPr>
          <p:cNvPr id="11" name="Google Shape;205;p2">
            <a:extLst>
              <a:ext uri="{FF2B5EF4-FFF2-40B4-BE49-F238E27FC236}">
                <a16:creationId xmlns:a16="http://schemas.microsoft.com/office/drawing/2014/main" id="{E9991E11-D053-2674-4EFB-B5285A1855C2}"/>
              </a:ext>
            </a:extLst>
          </p:cNvPr>
          <p:cNvSpPr/>
          <p:nvPr/>
        </p:nvSpPr>
        <p:spPr>
          <a:xfrm>
            <a:off x="1" y="1"/>
            <a:ext cx="11172505" cy="139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4565" tIns="82260" rIns="164565" bIns="82260" anchor="ctr" anchorCtr="0">
            <a:noAutofit/>
          </a:bodyPr>
          <a:lstStyle/>
          <a:p>
            <a:pPr indent="325755"/>
            <a:endParaRPr sz="342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2F1C4B6-17E6-01C6-1EA6-88B8FD273A85}"/>
              </a:ext>
            </a:extLst>
          </p:cNvPr>
          <p:cNvSpPr txBox="1"/>
          <p:nvPr/>
        </p:nvSpPr>
        <p:spPr>
          <a:xfrm>
            <a:off x="596899" y="2705100"/>
            <a:ext cx="831850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0" i="0" dirty="0">
                <a:solidFill>
                  <a:srgbClr val="242424"/>
                </a:solidFill>
                <a:effectLst/>
                <a:latin typeface="Bliss Light"/>
              </a:rPr>
              <a:t> </a:t>
            </a:r>
            <a:r>
              <a:rPr lang="en-US" sz="8000" b="0" i="0" dirty="0">
                <a:solidFill>
                  <a:srgbClr val="242424"/>
                </a:solidFill>
                <a:effectLst/>
                <a:latin typeface="Bliss Light"/>
              </a:rPr>
              <a:t>¡Que bonito lo que </a:t>
            </a:r>
            <a:r>
              <a:rPr lang="en-US" sz="8000" b="0" i="0" dirty="0" err="1">
                <a:solidFill>
                  <a:srgbClr val="242424"/>
                </a:solidFill>
                <a:effectLst/>
                <a:latin typeface="Bliss Light"/>
              </a:rPr>
              <a:t>hacemos</a:t>
            </a:r>
            <a:r>
              <a:rPr lang="en-US" sz="8000" b="0" i="0" dirty="0">
                <a:solidFill>
                  <a:srgbClr val="242424"/>
                </a:solidFill>
                <a:effectLst/>
                <a:latin typeface="Bliss Light"/>
              </a:rPr>
              <a:t>!</a:t>
            </a:r>
            <a:endParaRPr lang="es-CL" sz="8000" dirty="0"/>
          </a:p>
        </p:txBody>
      </p:sp>
      <p:pic>
        <p:nvPicPr>
          <p:cNvPr id="5" name="Google Shape;262;p33">
            <a:extLst>
              <a:ext uri="{FF2B5EF4-FFF2-40B4-BE49-F238E27FC236}">
                <a16:creationId xmlns:a16="http://schemas.microsoft.com/office/drawing/2014/main" id="{87F764FD-7DAC-9BBC-CF5C-C6C821CC81B2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753600" y="2095500"/>
            <a:ext cx="7937501" cy="3869531"/>
          </a:xfrm>
          <a:prstGeom prst="rect">
            <a:avLst/>
          </a:prstGeom>
          <a:noFill/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71717A07-F7B0-E5F3-D8BE-D19B74D6365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6" name="Google Shape;150;p8">
            <a:extLst>
              <a:ext uri="{FF2B5EF4-FFF2-40B4-BE49-F238E27FC236}">
                <a16:creationId xmlns:a16="http://schemas.microsoft.com/office/drawing/2014/main" id="{13CFB3A8-300E-B683-77F0-E2EA7FDBAC24}"/>
              </a:ext>
            </a:extLst>
          </p:cNvPr>
          <p:cNvSpPr/>
          <p:nvPr/>
        </p:nvSpPr>
        <p:spPr>
          <a:xfrm>
            <a:off x="17272000" y="14657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6217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59D9033E-1038-1718-DFE0-81A03B8BC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C5457D8-A428-B495-517D-6DE38C96C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L" smtClean="0"/>
              <a:pPr/>
              <a:t>3</a:t>
            </a:fld>
            <a:endParaRPr lang="es-CL"/>
          </a:p>
        </p:txBody>
      </p:sp>
      <p:sp>
        <p:nvSpPr>
          <p:cNvPr id="11" name="Google Shape;205;p2">
            <a:extLst>
              <a:ext uri="{FF2B5EF4-FFF2-40B4-BE49-F238E27FC236}">
                <a16:creationId xmlns:a16="http://schemas.microsoft.com/office/drawing/2014/main" id="{3F51C4AE-DE29-1486-AC30-88BD1AE4039D}"/>
              </a:ext>
            </a:extLst>
          </p:cNvPr>
          <p:cNvSpPr/>
          <p:nvPr/>
        </p:nvSpPr>
        <p:spPr>
          <a:xfrm>
            <a:off x="1" y="1"/>
            <a:ext cx="11172505" cy="139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4565" tIns="82260" rIns="164565" bIns="82260" anchor="ctr" anchorCtr="0">
            <a:noAutofit/>
          </a:bodyPr>
          <a:lstStyle/>
          <a:p>
            <a:pPr indent="325755"/>
            <a:endParaRPr sz="342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9AF9C45-3855-413B-974F-48044D55DE31}"/>
              </a:ext>
            </a:extLst>
          </p:cNvPr>
          <p:cNvSpPr txBox="1"/>
          <p:nvPr/>
        </p:nvSpPr>
        <p:spPr>
          <a:xfrm>
            <a:off x="596899" y="2705100"/>
            <a:ext cx="75565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0" i="0" dirty="0">
                <a:solidFill>
                  <a:srgbClr val="242424"/>
                </a:solidFill>
                <a:effectLst/>
                <a:latin typeface="Bliss Light"/>
              </a:rPr>
              <a:t> </a:t>
            </a:r>
            <a:endParaRPr lang="es-CL" sz="8000" dirty="0"/>
          </a:p>
        </p:txBody>
      </p:sp>
      <p:grpSp>
        <p:nvGrpSpPr>
          <p:cNvPr id="3" name="Google Shape;260;gdb02e972a0_0_15">
            <a:extLst>
              <a:ext uri="{FF2B5EF4-FFF2-40B4-BE49-F238E27FC236}">
                <a16:creationId xmlns:a16="http://schemas.microsoft.com/office/drawing/2014/main" id="{333C78D9-F3A6-5C53-4B6B-4A61DF16A5D7}"/>
              </a:ext>
            </a:extLst>
          </p:cNvPr>
          <p:cNvGrpSpPr/>
          <p:nvPr/>
        </p:nvGrpSpPr>
        <p:grpSpPr>
          <a:xfrm>
            <a:off x="1371600" y="800100"/>
            <a:ext cx="14706600" cy="8153400"/>
            <a:chOff x="79375" y="817056"/>
            <a:chExt cx="6964531" cy="4459445"/>
          </a:xfrm>
        </p:grpSpPr>
        <p:grpSp>
          <p:nvGrpSpPr>
            <p:cNvPr id="6" name="Google Shape;261;gdb02e972a0_0_15">
              <a:extLst>
                <a:ext uri="{FF2B5EF4-FFF2-40B4-BE49-F238E27FC236}">
                  <a16:creationId xmlns:a16="http://schemas.microsoft.com/office/drawing/2014/main" id="{E8930125-BFD1-08A3-6F47-527EBD095AF4}"/>
                </a:ext>
              </a:extLst>
            </p:cNvPr>
            <p:cNvGrpSpPr/>
            <p:nvPr/>
          </p:nvGrpSpPr>
          <p:grpSpPr>
            <a:xfrm>
              <a:off x="79377" y="817056"/>
              <a:ext cx="6372366" cy="4002390"/>
              <a:chOff x="79368" y="816975"/>
              <a:chExt cx="7488972" cy="4656649"/>
            </a:xfrm>
          </p:grpSpPr>
          <p:sp>
            <p:nvSpPr>
              <p:cNvPr id="10" name="Google Shape;262;gdb02e972a0_0_15">
                <a:extLst>
                  <a:ext uri="{FF2B5EF4-FFF2-40B4-BE49-F238E27FC236}">
                    <a16:creationId xmlns:a16="http://schemas.microsoft.com/office/drawing/2014/main" id="{81066D4B-9295-02AF-6D5D-9CC8EF6224D0}"/>
                  </a:ext>
                </a:extLst>
              </p:cNvPr>
              <p:cNvSpPr/>
              <p:nvPr/>
            </p:nvSpPr>
            <p:spPr>
              <a:xfrm>
                <a:off x="156075" y="816975"/>
                <a:ext cx="6890051" cy="41590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 dirty="0" err="1">
                    <a:ln w="9525" cap="flat" cmpd="sng">
                      <a:solidFill>
                        <a:srgbClr val="FFE59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FFD966"/>
                    </a:solidFill>
                    <a:latin typeface="Arial"/>
                  </a:rPr>
                  <a:t>Beneficios</a:t>
                </a:r>
                <a:r>
                  <a:rPr sz="2160" dirty="0">
                    <a:ln w="9525" cap="flat" cmpd="sng">
                      <a:solidFill>
                        <a:srgbClr val="FFE59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FFD966"/>
                    </a:solidFill>
                    <a:latin typeface="Arial"/>
                  </a:rPr>
                  <a:t> con </a:t>
                </a:r>
                <a:r>
                  <a:rPr sz="2160" dirty="0" err="1">
                    <a:ln w="9525" cap="flat" cmpd="sng">
                      <a:solidFill>
                        <a:srgbClr val="FFE59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FFD966"/>
                    </a:solidFill>
                    <a:latin typeface="Arial"/>
                  </a:rPr>
                  <a:t>propósito</a:t>
                </a:r>
                <a:endParaRPr sz="2160" dirty="0">
                  <a:ln w="9525" cap="flat" cmpd="sng">
                    <a:solidFill>
                      <a:srgbClr val="FFE59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FFD966"/>
                  </a:solidFill>
                  <a:latin typeface="Arial"/>
                </a:endParaRPr>
              </a:p>
            </p:txBody>
          </p:sp>
          <p:sp>
            <p:nvSpPr>
              <p:cNvPr id="12" name="Google Shape;263;gdb02e972a0_0_15">
                <a:extLst>
                  <a:ext uri="{FF2B5EF4-FFF2-40B4-BE49-F238E27FC236}">
                    <a16:creationId xmlns:a16="http://schemas.microsoft.com/office/drawing/2014/main" id="{8C3DF79F-E573-1ADC-98D3-721323F72C1A}"/>
                  </a:ext>
                </a:extLst>
              </p:cNvPr>
              <p:cNvSpPr/>
              <p:nvPr/>
            </p:nvSpPr>
            <p:spPr>
              <a:xfrm>
                <a:off x="2641537" y="1289065"/>
                <a:ext cx="4325896" cy="48275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 dirty="0">
                    <a:ln w="9525" cap="flat" cmpd="sng">
                      <a:solidFill>
                        <a:srgbClr val="C27BA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A64D79"/>
                    </a:solidFill>
                    <a:latin typeface="Arial"/>
                  </a:rPr>
                  <a:t>Giving Pledge</a:t>
                </a:r>
              </a:p>
            </p:txBody>
          </p:sp>
          <p:sp>
            <p:nvSpPr>
              <p:cNvPr id="13" name="Google Shape;264;gdb02e972a0_0_15">
                <a:extLst>
                  <a:ext uri="{FF2B5EF4-FFF2-40B4-BE49-F238E27FC236}">
                    <a16:creationId xmlns:a16="http://schemas.microsoft.com/office/drawing/2014/main" id="{2BEFC537-08C5-28DC-2EE1-9D57C8B943CE}"/>
                  </a:ext>
                </a:extLst>
              </p:cNvPr>
              <p:cNvSpPr/>
              <p:nvPr/>
            </p:nvSpPr>
            <p:spPr>
              <a:xfrm>
                <a:off x="2683400" y="2382113"/>
                <a:ext cx="4242230" cy="41589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>
                    <a:ln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5"/>
                    </a:solidFill>
                    <a:latin typeface="Arial"/>
                  </a:rPr>
                  <a:t>Marcas con conciencia</a:t>
                </a:r>
              </a:p>
            </p:txBody>
          </p:sp>
          <p:sp>
            <p:nvSpPr>
              <p:cNvPr id="14" name="Google Shape;265;gdb02e972a0_0_15">
                <a:extLst>
                  <a:ext uri="{FF2B5EF4-FFF2-40B4-BE49-F238E27FC236}">
                    <a16:creationId xmlns:a16="http://schemas.microsoft.com/office/drawing/2014/main" id="{4A161180-6F26-6EB5-CE4E-4589E35F3060}"/>
                  </a:ext>
                </a:extLst>
              </p:cNvPr>
              <p:cNvSpPr/>
              <p:nvPr/>
            </p:nvSpPr>
            <p:spPr>
              <a:xfrm rot="-5400000">
                <a:off x="-1733275" y="3087875"/>
                <a:ext cx="4198385" cy="57309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 dirty="0" err="1">
                    <a:ln w="9525" cap="flat" cmpd="sng">
                      <a:solidFill>
                        <a:srgbClr val="BF4C4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BF4C49"/>
                    </a:solidFill>
                    <a:latin typeface="Arial"/>
                  </a:rPr>
                  <a:t>Emprendedores</a:t>
                </a:r>
                <a:r>
                  <a:rPr sz="2160" dirty="0">
                    <a:ln w="9525" cap="flat" cmpd="sng">
                      <a:solidFill>
                        <a:srgbClr val="BF4C4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BF4C49"/>
                    </a:solidFill>
                    <a:latin typeface="Arial"/>
                  </a:rPr>
                  <a:t> </a:t>
                </a:r>
                <a:r>
                  <a:rPr sz="2160" dirty="0" err="1">
                    <a:ln w="9525" cap="flat" cmpd="sng">
                      <a:solidFill>
                        <a:srgbClr val="BF4C49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BF4C49"/>
                    </a:solidFill>
                    <a:latin typeface="Arial"/>
                  </a:rPr>
                  <a:t>Sociales</a:t>
                </a:r>
                <a:endParaRPr sz="2160" dirty="0">
                  <a:ln w="9525" cap="flat" cmpd="sng">
                    <a:solidFill>
                      <a:srgbClr val="BF4C4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BF4C49"/>
                  </a:solidFill>
                  <a:latin typeface="Arial"/>
                </a:endParaRPr>
              </a:p>
            </p:txBody>
          </p:sp>
          <p:sp>
            <p:nvSpPr>
              <p:cNvPr id="15" name="Google Shape;266;gdb02e972a0_0_15">
                <a:extLst>
                  <a:ext uri="{FF2B5EF4-FFF2-40B4-BE49-F238E27FC236}">
                    <a16:creationId xmlns:a16="http://schemas.microsoft.com/office/drawing/2014/main" id="{DF8C832D-05AB-ADC3-5724-1706AE63495C}"/>
                  </a:ext>
                </a:extLst>
              </p:cNvPr>
              <p:cNvSpPr/>
              <p:nvPr/>
            </p:nvSpPr>
            <p:spPr>
              <a:xfrm>
                <a:off x="942163" y="4197425"/>
                <a:ext cx="6210294" cy="774476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>
                    <a:ln w="9525" cap="flat" cmpd="sng">
                      <a:solidFill>
                        <a:srgbClr val="F79646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F79646"/>
                    </a:solidFill>
                    <a:latin typeface="Arial"/>
                  </a:rPr>
                  <a:t>Impacto Colectivo</a:t>
                </a:r>
              </a:p>
            </p:txBody>
          </p:sp>
          <p:sp>
            <p:nvSpPr>
              <p:cNvPr id="16" name="Google Shape;267;gdb02e972a0_0_15">
                <a:extLst>
                  <a:ext uri="{FF2B5EF4-FFF2-40B4-BE49-F238E27FC236}">
                    <a16:creationId xmlns:a16="http://schemas.microsoft.com/office/drawing/2014/main" id="{B2E2275C-6287-8DC3-0D95-BAE671885998}"/>
                  </a:ext>
                </a:extLst>
              </p:cNvPr>
              <p:cNvSpPr/>
              <p:nvPr/>
            </p:nvSpPr>
            <p:spPr>
              <a:xfrm>
                <a:off x="652478" y="4990875"/>
                <a:ext cx="3202071" cy="48274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 dirty="0" err="1">
                    <a:ln w="952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accent3"/>
                    </a:solidFill>
                    <a:latin typeface="Arial"/>
                  </a:rPr>
                  <a:t>Compromiso</a:t>
                </a:r>
                <a:endParaRPr sz="2160" dirty="0">
                  <a:ln w="9525" cap="flat" cmpd="sng">
                    <a:solidFill>
                      <a:schemeClr val="accent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chemeClr val="accent3"/>
                  </a:solidFill>
                  <a:latin typeface="Arial"/>
                </a:endParaRPr>
              </a:p>
            </p:txBody>
          </p:sp>
          <p:sp>
            <p:nvSpPr>
              <p:cNvPr id="17" name="Google Shape;268;gdb02e972a0_0_15">
                <a:extLst>
                  <a:ext uri="{FF2B5EF4-FFF2-40B4-BE49-F238E27FC236}">
                    <a16:creationId xmlns:a16="http://schemas.microsoft.com/office/drawing/2014/main" id="{4936A0A4-732D-3CC1-2122-D6BF4C484486}"/>
                  </a:ext>
                </a:extLst>
              </p:cNvPr>
              <p:cNvSpPr/>
              <p:nvPr/>
            </p:nvSpPr>
            <p:spPr>
              <a:xfrm>
                <a:off x="573875" y="2905888"/>
                <a:ext cx="6472252" cy="96649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 dirty="0" err="1">
                    <a:ln w="9525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C00000"/>
                    </a:solidFill>
                    <a:latin typeface="Arial"/>
                  </a:rPr>
                  <a:t>Impacto</a:t>
                </a:r>
                <a:r>
                  <a:rPr sz="2160" dirty="0">
                    <a:ln w="9525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C00000"/>
                    </a:solidFill>
                    <a:latin typeface="Arial"/>
                  </a:rPr>
                  <a:t> Social</a:t>
                </a:r>
              </a:p>
            </p:txBody>
          </p:sp>
          <p:sp>
            <p:nvSpPr>
              <p:cNvPr id="18" name="Google Shape;269;gdb02e972a0_0_15">
                <a:extLst>
                  <a:ext uri="{FF2B5EF4-FFF2-40B4-BE49-F238E27FC236}">
                    <a16:creationId xmlns:a16="http://schemas.microsoft.com/office/drawing/2014/main" id="{76AFD863-67FF-963E-D4F6-47E6A80EE9DD}"/>
                  </a:ext>
                </a:extLst>
              </p:cNvPr>
              <p:cNvSpPr/>
              <p:nvPr/>
            </p:nvSpPr>
            <p:spPr>
              <a:xfrm>
                <a:off x="573875" y="1824875"/>
                <a:ext cx="3053170" cy="415900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chemeClr val="lt2"/>
                    </a:solidFill>
                    <a:latin typeface="Arial"/>
                  </a:rPr>
                  <a:t>Filantropía</a:t>
                </a:r>
              </a:p>
            </p:txBody>
          </p:sp>
          <p:sp>
            <p:nvSpPr>
              <p:cNvPr id="19" name="Google Shape;270;gdb02e972a0_0_15">
                <a:extLst>
                  <a:ext uri="{FF2B5EF4-FFF2-40B4-BE49-F238E27FC236}">
                    <a16:creationId xmlns:a16="http://schemas.microsoft.com/office/drawing/2014/main" id="{D99D19C1-BA8A-86F7-94DB-F8AFA41B35A8}"/>
                  </a:ext>
                </a:extLst>
              </p:cNvPr>
              <p:cNvSpPr/>
              <p:nvPr/>
            </p:nvSpPr>
            <p:spPr>
              <a:xfrm>
                <a:off x="573863" y="3834502"/>
                <a:ext cx="4325900" cy="30420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>
                    <a:ln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1F497D"/>
                    </a:solidFill>
                    <a:latin typeface="Arial"/>
                  </a:rPr>
                  <a:t>Responsabilidad</a:t>
                </a:r>
              </a:p>
            </p:txBody>
          </p:sp>
          <p:sp>
            <p:nvSpPr>
              <p:cNvPr id="20" name="Google Shape;271;gdb02e972a0_0_15">
                <a:extLst>
                  <a:ext uri="{FF2B5EF4-FFF2-40B4-BE49-F238E27FC236}">
                    <a16:creationId xmlns:a16="http://schemas.microsoft.com/office/drawing/2014/main" id="{CC305410-A26C-6360-1CB0-BD3CA7598207}"/>
                  </a:ext>
                </a:extLst>
              </p:cNvPr>
              <p:cNvSpPr/>
              <p:nvPr/>
            </p:nvSpPr>
            <p:spPr>
              <a:xfrm>
                <a:off x="3698525" y="1828000"/>
                <a:ext cx="3382449" cy="48275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/>
                <a:r>
                  <a:rPr sz="1600" dirty="0" err="1">
                    <a:ln w="9525" cap="flat" cmpd="sng">
                      <a:solidFill>
                        <a:srgbClr val="6AA84F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6AA84F"/>
                    </a:solidFill>
                    <a:latin typeface="Arial"/>
                  </a:rPr>
                  <a:t>Inversión</a:t>
                </a:r>
                <a:r>
                  <a:rPr lang="es-MX" sz="1600" dirty="0">
                    <a:ln w="9525" cap="flat" cmpd="sng">
                      <a:solidFill>
                        <a:srgbClr val="6AA84F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6AA84F"/>
                    </a:solidFill>
                    <a:latin typeface="Arial"/>
                  </a:rPr>
                  <a:t> por impacto</a:t>
                </a:r>
                <a:endParaRPr sz="1600" dirty="0">
                  <a:ln w="9525" cap="flat" cmpd="sng">
                    <a:solidFill>
                      <a:srgbClr val="6AA84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6AA84F"/>
                  </a:solidFill>
                  <a:latin typeface="Arial"/>
                </a:endParaRPr>
              </a:p>
            </p:txBody>
          </p:sp>
          <p:sp>
            <p:nvSpPr>
              <p:cNvPr id="21" name="Google Shape;272;gdb02e972a0_0_15">
                <a:extLst>
                  <a:ext uri="{FF2B5EF4-FFF2-40B4-BE49-F238E27FC236}">
                    <a16:creationId xmlns:a16="http://schemas.microsoft.com/office/drawing/2014/main" id="{CD05F57B-BDB4-0B13-28D8-91CFDC1BA79A}"/>
                  </a:ext>
                </a:extLst>
              </p:cNvPr>
              <p:cNvSpPr/>
              <p:nvPr/>
            </p:nvSpPr>
            <p:spPr>
              <a:xfrm>
                <a:off x="4068125" y="4990875"/>
                <a:ext cx="3382454" cy="48274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>
                    <a:ln w="9525" cap="flat" cmpd="sng">
                      <a:solidFill>
                        <a:srgbClr val="E4879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E48790"/>
                    </a:solidFill>
                    <a:latin typeface="Arial"/>
                  </a:rPr>
                  <a:t>Empresas B</a:t>
                </a:r>
              </a:p>
            </p:txBody>
          </p:sp>
          <p:sp>
            <p:nvSpPr>
              <p:cNvPr id="22" name="Google Shape;273;gdb02e972a0_0_15">
                <a:extLst>
                  <a:ext uri="{FF2B5EF4-FFF2-40B4-BE49-F238E27FC236}">
                    <a16:creationId xmlns:a16="http://schemas.microsoft.com/office/drawing/2014/main" id="{971DF0F1-E450-3459-8866-8E77A9C6380B}"/>
                  </a:ext>
                </a:extLst>
              </p:cNvPr>
              <p:cNvSpPr/>
              <p:nvPr/>
            </p:nvSpPr>
            <p:spPr>
              <a:xfrm rot="5400000">
                <a:off x="5541338" y="2497750"/>
                <a:ext cx="3638104" cy="415900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 dirty="0">
                    <a:ln w="9525" cap="flat" cmpd="sng">
                      <a:solidFill>
                        <a:srgbClr val="88702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887028"/>
                    </a:solidFill>
                    <a:latin typeface="Arial"/>
                  </a:rPr>
                  <a:t>Cambio </a:t>
                </a:r>
                <a:r>
                  <a:rPr sz="2160" dirty="0" err="1">
                    <a:ln w="9525" cap="flat" cmpd="sng">
                      <a:solidFill>
                        <a:srgbClr val="88702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887028"/>
                    </a:solidFill>
                    <a:latin typeface="Arial"/>
                  </a:rPr>
                  <a:t>Sistémico</a:t>
                </a:r>
                <a:endParaRPr sz="2160" dirty="0">
                  <a:ln w="9525" cap="flat" cmpd="sng">
                    <a:solidFill>
                      <a:srgbClr val="88702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887028"/>
                  </a:solidFill>
                  <a:latin typeface="Arial"/>
                </a:endParaRPr>
              </a:p>
            </p:txBody>
          </p:sp>
          <p:sp>
            <p:nvSpPr>
              <p:cNvPr id="23" name="Google Shape;274;gdb02e972a0_0_15">
                <a:extLst>
                  <a:ext uri="{FF2B5EF4-FFF2-40B4-BE49-F238E27FC236}">
                    <a16:creationId xmlns:a16="http://schemas.microsoft.com/office/drawing/2014/main" id="{58D1B067-1FEC-4E28-5E1A-B547FA39C842}"/>
                  </a:ext>
                </a:extLst>
              </p:cNvPr>
              <p:cNvSpPr/>
              <p:nvPr/>
            </p:nvSpPr>
            <p:spPr>
              <a:xfrm>
                <a:off x="5137049" y="3811350"/>
                <a:ext cx="1778095" cy="415876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>
                    <a:ln w="9525" cap="flat" cmpd="sng">
                      <a:solidFill>
                        <a:srgbClr val="A97AE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A97AE1"/>
                    </a:solidFill>
                    <a:latin typeface="Arial"/>
                  </a:rPr>
                  <a:t>Estrategia</a:t>
                </a:r>
              </a:p>
            </p:txBody>
          </p:sp>
          <p:sp>
            <p:nvSpPr>
              <p:cNvPr id="24" name="Google Shape;275;gdb02e972a0_0_15">
                <a:extLst>
                  <a:ext uri="{FF2B5EF4-FFF2-40B4-BE49-F238E27FC236}">
                    <a16:creationId xmlns:a16="http://schemas.microsoft.com/office/drawing/2014/main" id="{85869847-6C2C-FBBA-FD38-80AD5BF38AE2}"/>
                  </a:ext>
                </a:extLst>
              </p:cNvPr>
              <p:cNvSpPr/>
              <p:nvPr/>
            </p:nvSpPr>
            <p:spPr>
              <a:xfrm>
                <a:off x="705212" y="1320925"/>
                <a:ext cx="1883598" cy="41589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 dirty="0" err="1">
                    <a:ln w="9525" cap="flat" cmpd="sng">
                      <a:solidFill>
                        <a:srgbClr val="62E797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62E797"/>
                    </a:solidFill>
                    <a:latin typeface="Arial"/>
                  </a:rPr>
                  <a:t>Lideres</a:t>
                </a:r>
                <a:endParaRPr sz="2160" dirty="0">
                  <a:ln w="9525" cap="flat" cmpd="sng">
                    <a:solidFill>
                      <a:srgbClr val="62E797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62E797"/>
                  </a:solidFill>
                  <a:latin typeface="Arial"/>
                </a:endParaRPr>
              </a:p>
            </p:txBody>
          </p:sp>
          <p:sp>
            <p:nvSpPr>
              <p:cNvPr id="25" name="Google Shape;276;gdb02e972a0_0_15">
                <a:extLst>
                  <a:ext uri="{FF2B5EF4-FFF2-40B4-BE49-F238E27FC236}">
                    <a16:creationId xmlns:a16="http://schemas.microsoft.com/office/drawing/2014/main" id="{007D112D-2C27-B6F6-F925-242628866EAE}"/>
                  </a:ext>
                </a:extLst>
              </p:cNvPr>
              <p:cNvSpPr/>
              <p:nvPr/>
            </p:nvSpPr>
            <p:spPr>
              <a:xfrm>
                <a:off x="726138" y="2276175"/>
                <a:ext cx="1883599" cy="594325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sz="2160" dirty="0">
                    <a:ln w="9525" cap="flat" cmpd="sng">
                      <a:solidFill>
                        <a:srgbClr val="F55E0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  <a:solidFill>
                      <a:srgbClr val="F55E05"/>
                    </a:solidFill>
                    <a:latin typeface="Arial"/>
                  </a:rPr>
                  <a:t>Desarrollo</a:t>
                </a:r>
              </a:p>
            </p:txBody>
          </p:sp>
        </p:grpSp>
        <p:sp>
          <p:nvSpPr>
            <p:cNvPr id="7" name="Google Shape;277;gdb02e972a0_0_15">
              <a:extLst>
                <a:ext uri="{FF2B5EF4-FFF2-40B4-BE49-F238E27FC236}">
                  <a16:creationId xmlns:a16="http://schemas.microsoft.com/office/drawing/2014/main" id="{8F06E9B1-0456-CABF-1DA5-40D945F6409A}"/>
                </a:ext>
              </a:extLst>
            </p:cNvPr>
            <p:cNvSpPr/>
            <p:nvPr/>
          </p:nvSpPr>
          <p:spPr>
            <a:xfrm>
              <a:off x="79375" y="4861900"/>
              <a:ext cx="4278419" cy="30419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sz="2160">
                  <a:ln w="9525" cap="flat" cmpd="sng">
                    <a:solidFill>
                      <a:srgbClr val="BFBFB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BFBFBF"/>
                  </a:solidFill>
                  <a:latin typeface="Arial"/>
                </a:rPr>
                <a:t>Retorno Social</a:t>
              </a:r>
            </a:p>
          </p:txBody>
        </p:sp>
        <p:sp>
          <p:nvSpPr>
            <p:cNvPr id="8" name="Google Shape;278;gdb02e972a0_0_15">
              <a:extLst>
                <a:ext uri="{FF2B5EF4-FFF2-40B4-BE49-F238E27FC236}">
                  <a16:creationId xmlns:a16="http://schemas.microsoft.com/office/drawing/2014/main" id="{B3034136-03A6-2A93-5CF1-6F6625985BEE}"/>
                </a:ext>
              </a:extLst>
            </p:cNvPr>
            <p:cNvSpPr/>
            <p:nvPr/>
          </p:nvSpPr>
          <p:spPr>
            <a:xfrm>
              <a:off x="4462350" y="4751500"/>
              <a:ext cx="2581556" cy="52500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sz="2160">
                  <a:ln w="9525" cap="flat" cmpd="sng">
                    <a:solidFill>
                      <a:srgbClr val="07376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20124D"/>
                  </a:solidFill>
                  <a:latin typeface="Arial"/>
                </a:rPr>
                <a:t>Sostenibilidad</a:t>
              </a:r>
            </a:p>
          </p:txBody>
        </p:sp>
        <p:sp>
          <p:nvSpPr>
            <p:cNvPr id="9" name="Google Shape;279;gdb02e972a0_0_15">
              <a:extLst>
                <a:ext uri="{FF2B5EF4-FFF2-40B4-BE49-F238E27FC236}">
                  <a16:creationId xmlns:a16="http://schemas.microsoft.com/office/drawing/2014/main" id="{EE7BC53E-31BC-87DB-11A1-158786FE964D}"/>
                </a:ext>
              </a:extLst>
            </p:cNvPr>
            <p:cNvSpPr/>
            <p:nvPr/>
          </p:nvSpPr>
          <p:spPr>
            <a:xfrm rot="-5400028">
              <a:off x="5486177" y="3173357"/>
              <a:ext cx="2590418" cy="524983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sz="2160">
                  <a:ln w="9525" cap="flat" cmpd="sng">
                    <a:solidFill>
                      <a:srgbClr val="E0666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solidFill>
                    <a:srgbClr val="E06666"/>
                  </a:solidFill>
                  <a:latin typeface="Arial"/>
                </a:rPr>
                <a:t>Retorno Financiero</a:t>
              </a:r>
            </a:p>
          </p:txBody>
        </p:sp>
      </p:grpSp>
      <p:pic>
        <p:nvPicPr>
          <p:cNvPr id="5" name="object 3">
            <a:extLst>
              <a:ext uri="{FF2B5EF4-FFF2-40B4-BE49-F238E27FC236}">
                <a16:creationId xmlns:a16="http://schemas.microsoft.com/office/drawing/2014/main" id="{31E1A68F-FEE4-224B-B5A2-3942F48BC2A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26" name="Google Shape;150;p8">
            <a:extLst>
              <a:ext uri="{FF2B5EF4-FFF2-40B4-BE49-F238E27FC236}">
                <a16:creationId xmlns:a16="http://schemas.microsoft.com/office/drawing/2014/main" id="{F1EC78C9-D2EA-4AFF-D4CB-8FC00DFA80EE}"/>
              </a:ext>
            </a:extLst>
          </p:cNvPr>
          <p:cNvSpPr/>
          <p:nvPr/>
        </p:nvSpPr>
        <p:spPr>
          <a:xfrm>
            <a:off x="17267236" y="0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7966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45804AF5-D605-C4FA-16DB-F3F64A405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DC97532-C830-27E0-E8D0-C95D0E918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L" smtClean="0"/>
              <a:pPr/>
              <a:t>4</a:t>
            </a:fld>
            <a:endParaRPr lang="es-CL"/>
          </a:p>
        </p:txBody>
      </p:sp>
      <p:sp>
        <p:nvSpPr>
          <p:cNvPr id="11" name="Google Shape;205;p2">
            <a:extLst>
              <a:ext uri="{FF2B5EF4-FFF2-40B4-BE49-F238E27FC236}">
                <a16:creationId xmlns:a16="http://schemas.microsoft.com/office/drawing/2014/main" id="{994DC916-1FC0-FCE0-FDF1-81568BC83632}"/>
              </a:ext>
            </a:extLst>
          </p:cNvPr>
          <p:cNvSpPr/>
          <p:nvPr/>
        </p:nvSpPr>
        <p:spPr>
          <a:xfrm>
            <a:off x="1" y="1"/>
            <a:ext cx="11172505" cy="139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4565" tIns="82260" rIns="164565" bIns="82260" anchor="ctr" anchorCtr="0">
            <a:noAutofit/>
          </a:bodyPr>
          <a:lstStyle/>
          <a:p>
            <a:pPr indent="325755"/>
            <a:endParaRPr sz="342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5B20603-0F94-E0F9-4F25-B6E4D32AE4FC}"/>
              </a:ext>
            </a:extLst>
          </p:cNvPr>
          <p:cNvSpPr txBox="1"/>
          <p:nvPr/>
        </p:nvSpPr>
        <p:spPr>
          <a:xfrm>
            <a:off x="0" y="2045577"/>
            <a:ext cx="1371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0" i="0" dirty="0">
                <a:solidFill>
                  <a:srgbClr val="242424"/>
                </a:solidFill>
                <a:effectLst/>
                <a:latin typeface="Bliss Light"/>
              </a:rPr>
              <a:t> ¿</a:t>
            </a:r>
            <a:r>
              <a:rPr lang="en-US" sz="9600" b="0" i="0" dirty="0" err="1">
                <a:solidFill>
                  <a:srgbClr val="242424"/>
                </a:solidFill>
                <a:effectLst/>
                <a:latin typeface="Bliss Light"/>
              </a:rPr>
              <a:t>Merece</a:t>
            </a:r>
            <a:r>
              <a:rPr lang="en-US" sz="9600" b="0" i="0" dirty="0">
                <a:solidFill>
                  <a:srgbClr val="242424"/>
                </a:solidFill>
                <a:effectLst/>
                <a:latin typeface="Bliss Light"/>
              </a:rPr>
              <a:t> la </a:t>
            </a:r>
            <a:r>
              <a:rPr lang="en-US" sz="9600" b="0" i="0" dirty="0" err="1">
                <a:solidFill>
                  <a:srgbClr val="242424"/>
                </a:solidFill>
                <a:effectLst/>
                <a:latin typeface="Bliss Light"/>
              </a:rPr>
              <a:t>pena</a:t>
            </a:r>
            <a:r>
              <a:rPr lang="en-US" sz="9600" b="0" i="0" dirty="0">
                <a:solidFill>
                  <a:srgbClr val="242424"/>
                </a:solidFill>
                <a:effectLst/>
                <a:latin typeface="Bliss Light"/>
              </a:rPr>
              <a:t>?</a:t>
            </a:r>
            <a:endParaRPr lang="es-CL" sz="9600" dirty="0"/>
          </a:p>
        </p:txBody>
      </p:sp>
      <p:sp>
        <p:nvSpPr>
          <p:cNvPr id="13" name="AutoShape 8" descr="Montón Signos Interrogación Apilados Impresos Hojas Papel Blanco Signos Dispuestos — Foto de Stock">
            <a:extLst>
              <a:ext uri="{FF2B5EF4-FFF2-40B4-BE49-F238E27FC236}">
                <a16:creationId xmlns:a16="http://schemas.microsoft.com/office/drawing/2014/main" id="{A904DBA4-3FF4-0D13-250B-962071E9DA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14" name="Imagen 13" descr="Persona saltando con una patineta&#10;&#10;Descripción generada automáticamente">
            <a:extLst>
              <a:ext uri="{FF2B5EF4-FFF2-40B4-BE49-F238E27FC236}">
                <a16:creationId xmlns:a16="http://schemas.microsoft.com/office/drawing/2014/main" id="{B3DEC2DF-C724-4851-B776-0ADE26CF76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9" r="17899"/>
          <a:stretch/>
        </p:blipFill>
        <p:spPr>
          <a:xfrm>
            <a:off x="10741950" y="0"/>
            <a:ext cx="9057062" cy="1040129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9AC3F974-A864-9794-7E22-F281CD9247F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4" name="Google Shape;150;p8">
            <a:extLst>
              <a:ext uri="{FF2B5EF4-FFF2-40B4-BE49-F238E27FC236}">
                <a16:creationId xmlns:a16="http://schemas.microsoft.com/office/drawing/2014/main" id="{BA0FB58B-194C-2E21-BF24-4575331A1805}"/>
              </a:ext>
            </a:extLst>
          </p:cNvPr>
          <p:cNvSpPr/>
          <p:nvPr/>
        </p:nvSpPr>
        <p:spPr>
          <a:xfrm>
            <a:off x="18783012" y="-28575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174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DE31E805-42FC-8DA1-D4D1-9E9DCFD1C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6B66E4C-E0DF-3EBB-BF68-925208D6C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L" smtClean="0"/>
              <a:pPr/>
              <a:t>5</a:t>
            </a:fld>
            <a:endParaRPr lang="es-CL"/>
          </a:p>
        </p:txBody>
      </p:sp>
      <p:sp>
        <p:nvSpPr>
          <p:cNvPr id="11" name="Google Shape;205;p2">
            <a:extLst>
              <a:ext uri="{FF2B5EF4-FFF2-40B4-BE49-F238E27FC236}">
                <a16:creationId xmlns:a16="http://schemas.microsoft.com/office/drawing/2014/main" id="{AEFB88B6-E452-5FC2-97EC-10D412BF7A6F}"/>
              </a:ext>
            </a:extLst>
          </p:cNvPr>
          <p:cNvSpPr/>
          <p:nvPr/>
        </p:nvSpPr>
        <p:spPr>
          <a:xfrm>
            <a:off x="1" y="1"/>
            <a:ext cx="11172505" cy="139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4565" tIns="82260" rIns="164565" bIns="82260" anchor="ctr" anchorCtr="0">
            <a:noAutofit/>
          </a:bodyPr>
          <a:lstStyle/>
          <a:p>
            <a:pPr indent="325755"/>
            <a:endParaRPr sz="342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33D0954-5E29-194B-094A-EBBC0D62DDD7}"/>
              </a:ext>
            </a:extLst>
          </p:cNvPr>
          <p:cNvSpPr txBox="1"/>
          <p:nvPr/>
        </p:nvSpPr>
        <p:spPr>
          <a:xfrm>
            <a:off x="457200" y="342900"/>
            <a:ext cx="9906002" cy="11603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/>
            <a:r>
              <a:rPr lang="es-ES" sz="2800" b="1" i="0" dirty="0">
                <a:solidFill>
                  <a:srgbClr val="242424"/>
                </a:solidFill>
                <a:effectLst/>
                <a:latin typeface="Bliss Light"/>
              </a:rPr>
              <a:t>Enfoques basados ​​en la confianza </a:t>
            </a:r>
            <a:r>
              <a:rPr lang="es-ES" sz="2800" b="0" i="0" dirty="0">
                <a:solidFill>
                  <a:srgbClr val="242424"/>
                </a:solidFill>
                <a:effectLst/>
                <a:latin typeface="Bliss Light"/>
              </a:rPr>
              <a:t>pidiendo información mínima sobre los resultados y resistiéndose incluso a hablar sobre la medición del impacto.</a:t>
            </a:r>
            <a:endParaRPr lang="es-ES" sz="2800" dirty="0">
              <a:solidFill>
                <a:srgbClr val="242424"/>
              </a:solidFill>
              <a:latin typeface="Bliss Light"/>
            </a:endParaRPr>
          </a:p>
          <a:p>
            <a:pPr algn="l" fontAlgn="t"/>
            <a:endParaRPr lang="es-ES" sz="2800" dirty="0">
              <a:solidFill>
                <a:srgbClr val="242424"/>
              </a:solidFill>
              <a:latin typeface="Bliss Light"/>
            </a:endParaRPr>
          </a:p>
          <a:p>
            <a:pPr algn="l" fontAlgn="t"/>
            <a:r>
              <a:rPr lang="es-ES" sz="2800" b="1" i="0" dirty="0">
                <a:solidFill>
                  <a:srgbClr val="242424"/>
                </a:solidFill>
                <a:effectLst/>
                <a:latin typeface="Bliss Light"/>
              </a:rPr>
              <a:t>Flexibilidad: </a:t>
            </a:r>
            <a:r>
              <a:rPr lang="es-ES" sz="2800" b="0" i="0" dirty="0">
                <a:solidFill>
                  <a:srgbClr val="242424"/>
                </a:solidFill>
                <a:effectLst/>
                <a:latin typeface="Bliss Light"/>
              </a:rPr>
              <a:t>La pandemia enfatizó la importancia de que las organizaciones  sociales  tengan autonomía y flexibilidad para usar sus recursos para responder a las necesidades cambiantes según lo requiera la situación. </a:t>
            </a:r>
          </a:p>
          <a:p>
            <a:pPr algn="l" fontAlgn="t"/>
            <a:endParaRPr lang="es-ES" sz="2800" dirty="0">
              <a:solidFill>
                <a:srgbClr val="242424"/>
              </a:solidFill>
              <a:latin typeface="Bliss Light"/>
            </a:endParaRPr>
          </a:p>
          <a:p>
            <a:pPr algn="l" fontAlgn="t"/>
            <a:r>
              <a:rPr lang="es-ES" sz="2800" b="1" i="0" dirty="0">
                <a:solidFill>
                  <a:srgbClr val="242424"/>
                </a:solidFill>
                <a:effectLst/>
                <a:latin typeface="Bliss Light"/>
              </a:rPr>
              <a:t>Cambiar el poder a través de la participación</a:t>
            </a:r>
            <a:r>
              <a:rPr lang="es-ES" sz="2800" b="0" i="0" dirty="0">
                <a:solidFill>
                  <a:srgbClr val="242424"/>
                </a:solidFill>
                <a:effectLst/>
                <a:latin typeface="Bliss Light"/>
              </a:rPr>
              <a:t>: El asesinato de George Floyd aceleró enormemente el debate sobre las deficiencias del sector a la hora de abordar la injusticia racial, algo que ha sido el foco del movimiento #charitysowhite desde hace algún tiempo.</a:t>
            </a:r>
          </a:p>
          <a:p>
            <a:pPr algn="l" fontAlgn="t"/>
            <a:endParaRPr lang="es-ES" sz="2800" b="0" i="0" dirty="0">
              <a:solidFill>
                <a:srgbClr val="242424"/>
              </a:solidFill>
              <a:effectLst/>
              <a:latin typeface="Bliss Light"/>
            </a:endParaRPr>
          </a:p>
          <a:p>
            <a:pPr algn="l" fontAlgn="t"/>
            <a:r>
              <a:rPr lang="es-ES" sz="2800" b="1" i="0" dirty="0">
                <a:solidFill>
                  <a:srgbClr val="242424"/>
                </a:solidFill>
                <a:effectLst/>
                <a:latin typeface="Bliss Light"/>
              </a:rPr>
              <a:t>Apertura:</a:t>
            </a:r>
            <a:r>
              <a:rPr lang="es-ES" sz="2800" b="0" i="0" dirty="0">
                <a:solidFill>
                  <a:srgbClr val="242424"/>
                </a:solidFill>
                <a:effectLst/>
                <a:latin typeface="Bliss Light"/>
              </a:rPr>
              <a:t> Durante la crisis, los beneficiarios  informaron que los  financiadores habían aumentado y mejorado su comunicación al tener conversaciones más honestas sobre las necesidades de los beneficiarios, además de solicitar comentarios y actuar en base a ellos.</a:t>
            </a:r>
          </a:p>
          <a:p>
            <a:pPr algn="l" fontAlgn="t"/>
            <a:endParaRPr lang="es-ES" sz="3200" b="0" i="0" dirty="0">
              <a:solidFill>
                <a:srgbClr val="242424"/>
              </a:solidFill>
              <a:effectLst/>
              <a:latin typeface="Bliss Light"/>
            </a:endParaRPr>
          </a:p>
          <a:p>
            <a:pPr algn="l" fontAlgn="t"/>
            <a:endParaRPr lang="es-ES" sz="3200" dirty="0">
              <a:solidFill>
                <a:srgbClr val="242424"/>
              </a:solidFill>
              <a:latin typeface="Bliss Light"/>
            </a:endParaRPr>
          </a:p>
          <a:p>
            <a:pPr algn="l" fontAlgn="t"/>
            <a:endParaRPr lang="es-ES" sz="3200" b="0" i="0" dirty="0">
              <a:solidFill>
                <a:srgbClr val="242424"/>
              </a:solidFill>
              <a:effectLst/>
              <a:latin typeface="Bliss Light"/>
            </a:endParaRPr>
          </a:p>
          <a:p>
            <a:pPr algn="l" fontAlgn="t"/>
            <a:endParaRPr lang="es-ES" sz="3200" dirty="0">
              <a:solidFill>
                <a:srgbClr val="242424"/>
              </a:solidFill>
              <a:latin typeface="Bliss Light"/>
            </a:endParaRPr>
          </a:p>
          <a:p>
            <a:pPr algn="l" fontAlgn="t"/>
            <a:endParaRPr lang="es-ES" sz="3200" b="0" i="0" dirty="0">
              <a:solidFill>
                <a:srgbClr val="242424"/>
              </a:solidFill>
              <a:effectLst/>
              <a:latin typeface="Bliss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983201-7F59-7E92-BDF3-6466A46D1B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" r="-1" b="9528"/>
          <a:stretch/>
        </p:blipFill>
        <p:spPr bwMode="auto">
          <a:xfrm>
            <a:off x="10515600" y="2400300"/>
            <a:ext cx="7924798" cy="516514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E2CFD160-22C6-7D92-3867-C010CA40D8F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6" name="Google Shape;150;p8">
            <a:extLst>
              <a:ext uri="{FF2B5EF4-FFF2-40B4-BE49-F238E27FC236}">
                <a16:creationId xmlns:a16="http://schemas.microsoft.com/office/drawing/2014/main" id="{E9820DF6-E5B0-D99E-8854-2BA6528E4BC0}"/>
              </a:ext>
            </a:extLst>
          </p:cNvPr>
          <p:cNvSpPr/>
          <p:nvPr/>
        </p:nvSpPr>
        <p:spPr>
          <a:xfrm>
            <a:off x="17262474" y="14657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2186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BEBB702E-EB71-4853-ED3A-3A7408FD2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1E09DD0-7549-0FD4-BD78-001F0D62F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L" smtClean="0"/>
              <a:pPr/>
              <a:t>6</a:t>
            </a:fld>
            <a:endParaRPr lang="es-CL"/>
          </a:p>
        </p:txBody>
      </p:sp>
      <p:sp>
        <p:nvSpPr>
          <p:cNvPr id="11" name="Google Shape;205;p2">
            <a:extLst>
              <a:ext uri="{FF2B5EF4-FFF2-40B4-BE49-F238E27FC236}">
                <a16:creationId xmlns:a16="http://schemas.microsoft.com/office/drawing/2014/main" id="{10D58A3C-A27A-D25B-FEB8-870B154E22CC}"/>
              </a:ext>
            </a:extLst>
          </p:cNvPr>
          <p:cNvSpPr/>
          <p:nvPr/>
        </p:nvSpPr>
        <p:spPr>
          <a:xfrm>
            <a:off x="1" y="1"/>
            <a:ext cx="11172505" cy="139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4565" tIns="82260" rIns="164565" bIns="82260" anchor="ctr" anchorCtr="0">
            <a:noAutofit/>
          </a:bodyPr>
          <a:lstStyle/>
          <a:p>
            <a:pPr indent="325755"/>
            <a:endParaRPr sz="3420" b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84F9BF1-CECC-BA9A-D441-19390A90C9A2}"/>
              </a:ext>
            </a:extLst>
          </p:cNvPr>
          <p:cNvSpPr txBox="1"/>
          <p:nvPr/>
        </p:nvSpPr>
        <p:spPr>
          <a:xfrm>
            <a:off x="1143000" y="1983052"/>
            <a:ext cx="16306800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 fontAlgn="t">
              <a:buFont typeface="Wingdings" panose="05000000000000000000" pitchFamily="2" charset="2"/>
              <a:buChar char="ü"/>
            </a:pPr>
            <a:r>
              <a:rPr lang="es-ES" sz="3200" b="0" i="0" dirty="0">
                <a:solidFill>
                  <a:srgbClr val="242424"/>
                </a:solidFill>
                <a:effectLst/>
                <a:latin typeface="Bliss Light"/>
              </a:rPr>
              <a:t>Cómo pueden las organizaciones sociales </a:t>
            </a:r>
            <a:r>
              <a:rPr lang="es-ES" sz="3200" b="1" i="0" dirty="0">
                <a:solidFill>
                  <a:schemeClr val="tx1"/>
                </a:solidFill>
                <a:effectLst/>
                <a:latin typeface="Bliss Light"/>
              </a:rPr>
              <a:t>desarrollar enfoques de medición del impacto que puedan satisfacer una variedad de necesidades de los financiadores </a:t>
            </a:r>
            <a:r>
              <a:rPr lang="es-ES" sz="3200" b="0" i="0" dirty="0">
                <a:solidFill>
                  <a:srgbClr val="242424"/>
                </a:solidFill>
                <a:effectLst/>
                <a:latin typeface="Bliss Light"/>
              </a:rPr>
              <a:t>además de las suyas propias?</a:t>
            </a:r>
          </a:p>
          <a:p>
            <a:pPr algn="l" fontAlgn="t"/>
            <a:endParaRPr lang="es-ES" sz="3200" b="0" i="0" dirty="0">
              <a:solidFill>
                <a:srgbClr val="242424"/>
              </a:solidFill>
              <a:effectLst/>
              <a:latin typeface="Bliss Light"/>
            </a:endParaRPr>
          </a:p>
          <a:p>
            <a:pPr marL="457200" indent="-457200" algn="l" fontAlgn="t">
              <a:buFont typeface="Wingdings" panose="05000000000000000000" pitchFamily="2" charset="2"/>
              <a:buChar char="ü"/>
            </a:pPr>
            <a:r>
              <a:rPr lang="es-ES" sz="3200" b="0" i="0" dirty="0">
                <a:solidFill>
                  <a:srgbClr val="242424"/>
                </a:solidFill>
                <a:effectLst/>
                <a:latin typeface="Bliss Light"/>
              </a:rPr>
              <a:t>¿Cómo pueden los financiadores mantener las exigencias a los </a:t>
            </a:r>
            <a:r>
              <a:rPr lang="es-ES" sz="3200" b="1" i="0" dirty="0">
                <a:solidFill>
                  <a:srgbClr val="242424"/>
                </a:solidFill>
                <a:effectLst/>
                <a:latin typeface="Bliss Light"/>
              </a:rPr>
              <a:t>beneficiarios ligeras y proporcionales</a:t>
            </a:r>
            <a:r>
              <a:rPr lang="es-ES" sz="3200" b="0" i="0" dirty="0">
                <a:solidFill>
                  <a:srgbClr val="242424"/>
                </a:solidFill>
                <a:effectLst/>
                <a:latin typeface="Bliss Light"/>
              </a:rPr>
              <a:t> mientras acceden a la información que necesitan para comprender el impacto de sus recursos?</a:t>
            </a:r>
          </a:p>
          <a:p>
            <a:pPr algn="l" fontAlgn="t"/>
            <a:endParaRPr lang="es-ES" sz="3200" b="0" i="0" dirty="0">
              <a:solidFill>
                <a:srgbClr val="242424"/>
              </a:solidFill>
              <a:effectLst/>
              <a:latin typeface="Bliss Light"/>
            </a:endParaRPr>
          </a:p>
          <a:p>
            <a:pPr marL="457200" indent="-457200" algn="l" fontAlgn="t">
              <a:buFont typeface="Wingdings" panose="05000000000000000000" pitchFamily="2" charset="2"/>
              <a:buChar char="ü"/>
            </a:pPr>
            <a:r>
              <a:rPr lang="es-ES" sz="3200" b="0" i="0" dirty="0">
                <a:solidFill>
                  <a:srgbClr val="242424"/>
                </a:solidFill>
                <a:effectLst/>
                <a:latin typeface="Bliss Light"/>
              </a:rPr>
              <a:t>¿Se necesitan diferentes enfoques para </a:t>
            </a:r>
            <a:r>
              <a:rPr lang="es-ES" sz="3200" b="1" i="0" dirty="0">
                <a:solidFill>
                  <a:srgbClr val="242424"/>
                </a:solidFill>
                <a:effectLst/>
                <a:latin typeface="Bliss Light"/>
              </a:rPr>
              <a:t>los tipos o tamaños de donaciones  o para organizaciones sociales en diferentes sectores?</a:t>
            </a:r>
            <a:endParaRPr lang="en-US" sz="3200" b="1" i="0" dirty="0">
              <a:solidFill>
                <a:srgbClr val="242424"/>
              </a:solidFill>
              <a:effectLst/>
              <a:latin typeface="Bliss Light"/>
            </a:endParaRPr>
          </a:p>
          <a:p>
            <a:pPr algn="l" fontAlgn="t"/>
            <a:endParaRPr lang="es-ES" b="0" i="0" dirty="0">
              <a:solidFill>
                <a:srgbClr val="242424"/>
              </a:solidFill>
              <a:effectLst/>
              <a:latin typeface="Bliss Light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C096C88E-5EBA-8E12-B4DB-CD1C41F990D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6" name="Google Shape;150;p8">
            <a:extLst>
              <a:ext uri="{FF2B5EF4-FFF2-40B4-BE49-F238E27FC236}">
                <a16:creationId xmlns:a16="http://schemas.microsoft.com/office/drawing/2014/main" id="{64FB9505-6848-5BE4-A5B0-3514E86433A8}"/>
              </a:ext>
            </a:extLst>
          </p:cNvPr>
          <p:cNvSpPr/>
          <p:nvPr/>
        </p:nvSpPr>
        <p:spPr>
          <a:xfrm>
            <a:off x="17271999" y="0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9246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oogle Shape;223;p29">
            <a:extLst>
              <a:ext uri="{FF2B5EF4-FFF2-40B4-BE49-F238E27FC236}">
                <a16:creationId xmlns:a16="http://schemas.microsoft.com/office/drawing/2014/main" id="{1EF570BC-6C1C-D663-FA85-D6333E9247EF}"/>
              </a:ext>
            </a:extLst>
          </p:cNvPr>
          <p:cNvPicPr preferRelativeResize="0"/>
          <p:nvPr/>
        </p:nvPicPr>
        <p:blipFill>
          <a:blip r:embed="rId2"/>
          <a:srcRect l="25735" r="6585"/>
          <a:stretch/>
        </p:blipFill>
        <p:spPr>
          <a:xfrm>
            <a:off x="-1295400" y="0"/>
            <a:ext cx="14504463" cy="10286990"/>
          </a:xfrm>
          <a:prstGeom prst="rect">
            <a:avLst/>
          </a:prstGeom>
          <a:noFill/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87528" y="0"/>
            <a:ext cx="10600467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2960937-9E8E-5B43-C1C1-8ED962B897E0}"/>
              </a:ext>
            </a:extLst>
          </p:cNvPr>
          <p:cNvSpPr txBox="1"/>
          <p:nvPr/>
        </p:nvSpPr>
        <p:spPr>
          <a:xfrm>
            <a:off x="12039599" y="2095501"/>
            <a:ext cx="6248401" cy="7169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</a:t>
            </a: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l" rtl="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                                </a:t>
            </a:r>
            <a:r>
              <a:rPr lang="en-US" sz="4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¿Por </a:t>
            </a:r>
            <a:r>
              <a:rPr lang="en-US" sz="4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qué</a:t>
            </a:r>
            <a:r>
              <a:rPr lang="en-US" sz="4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evaluar</a:t>
            </a:r>
            <a:r>
              <a:rPr lang="en-US" sz="4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</a:t>
            </a:r>
            <a:r>
              <a:rPr lang="en-US" sz="4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8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Impacto</a:t>
            </a:r>
            <a:r>
              <a:rPr lang="en-US" sz="4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</p:txBody>
      </p:sp>
      <p:sp>
        <p:nvSpPr>
          <p:cNvPr id="2" name="Holder 3">
            <a:extLst>
              <a:ext uri="{FF2B5EF4-FFF2-40B4-BE49-F238E27FC236}">
                <a16:creationId xmlns:a16="http://schemas.microsoft.com/office/drawing/2014/main" id="{11883B51-0B5B-B4C5-27E3-2928DEB8A4A4}"/>
              </a:ext>
            </a:extLst>
          </p:cNvPr>
          <p:cNvSpPr txBox="1">
            <a:spLocks/>
          </p:cNvSpPr>
          <p:nvPr/>
        </p:nvSpPr>
        <p:spPr>
          <a:xfrm>
            <a:off x="304800" y="9986980"/>
            <a:ext cx="3223895" cy="163178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z="1000" spc="-15" dirty="0">
                <a:solidFill>
                  <a:schemeClr val="bg1"/>
                </a:solidFill>
              </a:rPr>
              <a:t>Copyright</a:t>
            </a:r>
            <a:r>
              <a:rPr lang="en-US" sz="1000" spc="125" dirty="0">
                <a:solidFill>
                  <a:schemeClr val="bg1"/>
                </a:solidFill>
              </a:rPr>
              <a:t> </a:t>
            </a:r>
            <a:r>
              <a:rPr lang="en-US" sz="1000" spc="-10" dirty="0">
                <a:solidFill>
                  <a:schemeClr val="bg1"/>
                </a:solidFill>
              </a:rPr>
              <a:t>©</a:t>
            </a:r>
            <a:r>
              <a:rPr lang="en-US" sz="1000" spc="-15" dirty="0">
                <a:solidFill>
                  <a:schemeClr val="bg1"/>
                </a:solidFill>
              </a:rPr>
              <a:t> </a:t>
            </a:r>
            <a:r>
              <a:rPr lang="en-US" sz="1000" spc="-15" dirty="0" err="1">
                <a:solidFill>
                  <a:schemeClr val="bg1"/>
                </a:solidFill>
              </a:rPr>
              <a:t>Empatthy</a:t>
            </a:r>
            <a:r>
              <a:rPr lang="en-US" sz="1000" spc="95" dirty="0">
                <a:solidFill>
                  <a:schemeClr val="bg1"/>
                </a:solidFill>
              </a:rPr>
              <a:t> </a:t>
            </a:r>
            <a:r>
              <a:rPr lang="en-US" sz="1000" spc="-5" dirty="0">
                <a:solidFill>
                  <a:schemeClr val="bg1"/>
                </a:solidFill>
              </a:rPr>
              <a:t>–</a:t>
            </a:r>
            <a:r>
              <a:rPr lang="en-US" sz="1000" spc="5" dirty="0">
                <a:solidFill>
                  <a:schemeClr val="bg1"/>
                </a:solidFill>
              </a:rPr>
              <a:t> </a:t>
            </a:r>
            <a:r>
              <a:rPr lang="en-US" sz="1000" spc="-10" dirty="0">
                <a:solidFill>
                  <a:schemeClr val="bg1"/>
                </a:solidFill>
              </a:rPr>
              <a:t>Chile</a:t>
            </a:r>
            <a:r>
              <a:rPr lang="en-US" sz="1000" spc="30" dirty="0">
                <a:solidFill>
                  <a:schemeClr val="bg1"/>
                </a:solidFill>
              </a:rPr>
              <a:t> </a:t>
            </a:r>
            <a:r>
              <a:rPr lang="en-US" sz="1000" spc="-10" dirty="0">
                <a:solidFill>
                  <a:schemeClr val="bg1"/>
                </a:solidFill>
              </a:rPr>
              <a:t>All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spc="-10" dirty="0">
                <a:solidFill>
                  <a:schemeClr val="bg1"/>
                </a:solidFill>
              </a:rPr>
              <a:t>rights</a:t>
            </a:r>
            <a:r>
              <a:rPr lang="en-US" sz="1000" spc="75" dirty="0">
                <a:solidFill>
                  <a:schemeClr val="bg1"/>
                </a:solidFill>
              </a:rPr>
              <a:t> </a:t>
            </a:r>
            <a:r>
              <a:rPr lang="en-US" sz="1000" spc="-15" dirty="0">
                <a:solidFill>
                  <a:schemeClr val="bg1"/>
                </a:solidFill>
              </a:rPr>
              <a:t>reserved</a:t>
            </a:r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349FF40E-A539-89FB-EB5A-057E4241749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8" name="Google Shape;150;p8">
            <a:extLst>
              <a:ext uri="{FF2B5EF4-FFF2-40B4-BE49-F238E27FC236}">
                <a16:creationId xmlns:a16="http://schemas.microsoft.com/office/drawing/2014/main" id="{C19207F0-05C2-DABE-10AF-9ADD64B9D939}"/>
              </a:ext>
            </a:extLst>
          </p:cNvPr>
          <p:cNvSpPr/>
          <p:nvPr/>
        </p:nvSpPr>
        <p:spPr>
          <a:xfrm>
            <a:off x="17257712" y="-33338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6279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90894-06E7-2CD3-9DC3-C77336545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1789DF-6C79-F7EB-1B10-DE0C66C21D00}"/>
              </a:ext>
            </a:extLst>
          </p:cNvPr>
          <p:cNvSpPr/>
          <p:nvPr/>
        </p:nvSpPr>
        <p:spPr>
          <a:xfrm>
            <a:off x="7849660" y="-647700"/>
            <a:ext cx="8590221" cy="4353067"/>
          </a:xfrm>
          <a:custGeom>
            <a:avLst/>
            <a:gdLst/>
            <a:ahLst/>
            <a:cxnLst/>
            <a:rect l="l" t="t" r="r" b="b"/>
            <a:pathLst>
              <a:path w="18288000" h="3175635">
                <a:moveTo>
                  <a:pt x="18287999" y="3175561"/>
                </a:moveTo>
                <a:lnTo>
                  <a:pt x="0" y="3175561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3175561"/>
                </a:lnTo>
                <a:close/>
              </a:path>
            </a:pathLst>
          </a:cu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542925" algn="l"/>
              </a:tabLst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89C03B7D-E8FF-7A44-4468-ABECF42FA9DD}"/>
              </a:ext>
            </a:extLst>
          </p:cNvPr>
          <p:cNvSpPr txBox="1">
            <a:spLocks/>
          </p:cNvSpPr>
          <p:nvPr/>
        </p:nvSpPr>
        <p:spPr>
          <a:xfrm>
            <a:off x="304800" y="9986980"/>
            <a:ext cx="5151911" cy="163178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z="1000" spc="-15" dirty="0"/>
              <a:t>Copyright</a:t>
            </a:r>
            <a:r>
              <a:rPr lang="en-US" sz="1000" spc="125" dirty="0"/>
              <a:t> </a:t>
            </a:r>
            <a:r>
              <a:rPr lang="en-US" sz="1000" spc="-10" dirty="0"/>
              <a:t>©</a:t>
            </a:r>
            <a:r>
              <a:rPr lang="en-US" sz="1000" spc="-15" dirty="0"/>
              <a:t> </a:t>
            </a:r>
            <a:r>
              <a:rPr lang="en-US" sz="1000" spc="-15" dirty="0" err="1"/>
              <a:t>Empatthy</a:t>
            </a:r>
            <a:r>
              <a:rPr lang="en-US" sz="1000" spc="95" dirty="0"/>
              <a:t> </a:t>
            </a:r>
            <a:r>
              <a:rPr lang="en-US" sz="1000" spc="-5" dirty="0"/>
              <a:t>–</a:t>
            </a:r>
            <a:r>
              <a:rPr lang="en-US" sz="1000" spc="5" dirty="0"/>
              <a:t> </a:t>
            </a:r>
            <a:r>
              <a:rPr lang="en-US" sz="1000" spc="-10" dirty="0"/>
              <a:t>Chile</a:t>
            </a:r>
            <a:r>
              <a:rPr lang="en-US" sz="1000" spc="30" dirty="0"/>
              <a:t> </a:t>
            </a:r>
            <a:r>
              <a:rPr lang="en-US" sz="1000" spc="-10" dirty="0"/>
              <a:t>All</a:t>
            </a:r>
            <a:r>
              <a:rPr lang="en-US" sz="1000" dirty="0"/>
              <a:t> </a:t>
            </a:r>
            <a:r>
              <a:rPr lang="en-US" sz="1000" spc="-10" dirty="0"/>
              <a:t>rights</a:t>
            </a:r>
            <a:r>
              <a:rPr lang="en-US" sz="1000" spc="75" dirty="0"/>
              <a:t> </a:t>
            </a:r>
            <a:r>
              <a:rPr lang="en-US" sz="1000" spc="-15" dirty="0"/>
              <a:t>reserved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83329F8-79A1-6674-0CD0-5251EB163D58}"/>
              </a:ext>
            </a:extLst>
          </p:cNvPr>
          <p:cNvSpPr/>
          <p:nvPr/>
        </p:nvSpPr>
        <p:spPr>
          <a:xfrm>
            <a:off x="1295400" y="2324100"/>
            <a:ext cx="12420600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400" dirty="0"/>
              <a:t>“Los inversores me cuestionan el proyecto. No tienen claro si seguir financiándolo.”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AF769E0-B253-213C-95EC-CBEF30F0A8E2}"/>
              </a:ext>
            </a:extLst>
          </p:cNvPr>
          <p:cNvSpPr/>
          <p:nvPr/>
        </p:nvSpPr>
        <p:spPr>
          <a:xfrm>
            <a:off x="1295400" y="4005191"/>
            <a:ext cx="12420600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400" dirty="0"/>
              <a:t>“¿Y si creemos que estamos consiguiendo impactar, pero resulta que no?”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4766EBD-5EC3-2A25-493C-1B133B8DA006}"/>
              </a:ext>
            </a:extLst>
          </p:cNvPr>
          <p:cNvSpPr/>
          <p:nvPr/>
        </p:nvSpPr>
        <p:spPr>
          <a:xfrm>
            <a:off x="1295400" y="5607746"/>
            <a:ext cx="12420600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400" dirty="0"/>
              <a:t>“¿Cómo sabemos dónde somos unos cracs y dónde tenemos que mejorar el proyecto para realmente tener impacto?”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D160840-B921-3B29-0720-7DDE412EDBAD}"/>
              </a:ext>
            </a:extLst>
          </p:cNvPr>
          <p:cNvSpPr/>
          <p:nvPr/>
        </p:nvSpPr>
        <p:spPr>
          <a:xfrm>
            <a:off x="1295400" y="7248312"/>
            <a:ext cx="12420600" cy="17051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400" dirty="0"/>
              <a:t>“¿Dónde invertimos: A, B o C?</a:t>
            </a:r>
          </a:p>
          <a:p>
            <a:pPr algn="ctr"/>
            <a:r>
              <a:rPr lang="es-CL" sz="2400" dirty="0"/>
              <a:t>¿Cuántos recursos ponemos en A, B y C?</a:t>
            </a:r>
          </a:p>
          <a:p>
            <a:pPr algn="ctr"/>
            <a:r>
              <a:rPr lang="es-CL" sz="2400" dirty="0"/>
              <a:t>¿Cuál de los proyectos nos es más rentable, socialmente hablando?”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7127E8-BD64-0B25-7707-C2B42E2A6714}"/>
              </a:ext>
            </a:extLst>
          </p:cNvPr>
          <p:cNvSpPr txBox="1"/>
          <p:nvPr/>
        </p:nvSpPr>
        <p:spPr>
          <a:xfrm>
            <a:off x="1126830" y="696499"/>
            <a:ext cx="50016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4000" b="1" dirty="0"/>
              <a:t>Principales razones</a:t>
            </a:r>
          </a:p>
        </p:txBody>
      </p:sp>
      <p:sp>
        <p:nvSpPr>
          <p:cNvPr id="12" name="Flecha: hacia la izquierda 11">
            <a:extLst>
              <a:ext uri="{FF2B5EF4-FFF2-40B4-BE49-F238E27FC236}">
                <a16:creationId xmlns:a16="http://schemas.microsoft.com/office/drawing/2014/main" id="{92772550-6E6B-01C7-8FFD-740CE5152099}"/>
              </a:ext>
            </a:extLst>
          </p:cNvPr>
          <p:cNvSpPr/>
          <p:nvPr/>
        </p:nvSpPr>
        <p:spPr>
          <a:xfrm>
            <a:off x="14249400" y="2095500"/>
            <a:ext cx="3200400" cy="1676400"/>
          </a:xfrm>
          <a:prstGeom prst="leftArrow">
            <a:avLst>
              <a:gd name="adj1" fmla="val 50000"/>
              <a:gd name="adj2" fmla="val 541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>
                <a:solidFill>
                  <a:schemeClr val="tx1"/>
                </a:solidFill>
              </a:rPr>
              <a:t>Demostrar lo bien que lo hacemos</a:t>
            </a:r>
          </a:p>
        </p:txBody>
      </p:sp>
      <p:sp>
        <p:nvSpPr>
          <p:cNvPr id="13" name="Flecha: hacia la izquierda 12">
            <a:extLst>
              <a:ext uri="{FF2B5EF4-FFF2-40B4-BE49-F238E27FC236}">
                <a16:creationId xmlns:a16="http://schemas.microsoft.com/office/drawing/2014/main" id="{DC3B8913-6618-3F11-7615-E76266D41701}"/>
              </a:ext>
            </a:extLst>
          </p:cNvPr>
          <p:cNvSpPr/>
          <p:nvPr/>
        </p:nvSpPr>
        <p:spPr>
          <a:xfrm>
            <a:off x="14249400" y="3848100"/>
            <a:ext cx="3200400" cy="1676400"/>
          </a:xfrm>
          <a:prstGeom prst="leftArrow">
            <a:avLst>
              <a:gd name="adj1" fmla="val 50000"/>
              <a:gd name="adj2" fmla="val 541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>
                <a:solidFill>
                  <a:schemeClr val="tx1"/>
                </a:solidFill>
              </a:rPr>
              <a:t>Autocrítica</a:t>
            </a:r>
          </a:p>
        </p:txBody>
      </p:sp>
      <p:sp>
        <p:nvSpPr>
          <p:cNvPr id="14" name="Flecha: hacia la izquierda 13">
            <a:extLst>
              <a:ext uri="{FF2B5EF4-FFF2-40B4-BE49-F238E27FC236}">
                <a16:creationId xmlns:a16="http://schemas.microsoft.com/office/drawing/2014/main" id="{CB4602C5-4FC7-8046-972F-F3315CB56458}"/>
              </a:ext>
            </a:extLst>
          </p:cNvPr>
          <p:cNvSpPr/>
          <p:nvPr/>
        </p:nvSpPr>
        <p:spPr>
          <a:xfrm>
            <a:off x="14249400" y="5610367"/>
            <a:ext cx="3200400" cy="1676400"/>
          </a:xfrm>
          <a:prstGeom prst="leftArrow">
            <a:avLst>
              <a:gd name="adj1" fmla="val 50000"/>
              <a:gd name="adj2" fmla="val 541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>
                <a:solidFill>
                  <a:schemeClr val="tx1"/>
                </a:solidFill>
              </a:rPr>
              <a:t>Identidad y mejora</a:t>
            </a:r>
          </a:p>
        </p:txBody>
      </p:sp>
      <p:sp>
        <p:nvSpPr>
          <p:cNvPr id="15" name="Flecha: hacia la izquierda 14">
            <a:extLst>
              <a:ext uri="{FF2B5EF4-FFF2-40B4-BE49-F238E27FC236}">
                <a16:creationId xmlns:a16="http://schemas.microsoft.com/office/drawing/2014/main" id="{347F74A7-01CF-15AD-1DE6-F2497D1555A3}"/>
              </a:ext>
            </a:extLst>
          </p:cNvPr>
          <p:cNvSpPr/>
          <p:nvPr/>
        </p:nvSpPr>
        <p:spPr>
          <a:xfrm>
            <a:off x="14249400" y="7448834"/>
            <a:ext cx="3200400" cy="1676400"/>
          </a:xfrm>
          <a:prstGeom prst="leftArrow">
            <a:avLst>
              <a:gd name="adj1" fmla="val 50000"/>
              <a:gd name="adj2" fmla="val 541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>
                <a:solidFill>
                  <a:schemeClr val="tx1"/>
                </a:solidFill>
              </a:rPr>
              <a:t>La toma de decisiones</a:t>
            </a:r>
          </a:p>
        </p:txBody>
      </p:sp>
      <p:sp>
        <p:nvSpPr>
          <p:cNvPr id="3" name="Google Shape;150;p8">
            <a:extLst>
              <a:ext uri="{FF2B5EF4-FFF2-40B4-BE49-F238E27FC236}">
                <a16:creationId xmlns:a16="http://schemas.microsoft.com/office/drawing/2014/main" id="{8802B37E-C4F3-F1A9-FBA5-C2FCDF092171}"/>
              </a:ext>
            </a:extLst>
          </p:cNvPr>
          <p:cNvSpPr/>
          <p:nvPr/>
        </p:nvSpPr>
        <p:spPr>
          <a:xfrm>
            <a:off x="17257712" y="-33338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82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0447E-57BD-4A26-B4F8-D6D0B2A9D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F5D5ED4-8C0B-697F-AF7F-32CB58092BB5}"/>
              </a:ext>
            </a:extLst>
          </p:cNvPr>
          <p:cNvSpPr/>
          <p:nvPr/>
        </p:nvSpPr>
        <p:spPr>
          <a:xfrm>
            <a:off x="7849660" y="-647700"/>
            <a:ext cx="8590221" cy="4353067"/>
          </a:xfrm>
          <a:custGeom>
            <a:avLst/>
            <a:gdLst/>
            <a:ahLst/>
            <a:cxnLst/>
            <a:rect l="l" t="t" r="r" b="b"/>
            <a:pathLst>
              <a:path w="18288000" h="3175635">
                <a:moveTo>
                  <a:pt x="18287999" y="3175561"/>
                </a:moveTo>
                <a:lnTo>
                  <a:pt x="0" y="3175561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3175561"/>
                </a:lnTo>
                <a:close/>
              </a:path>
            </a:pathLst>
          </a:custGeom>
        </p:spPr>
        <p:txBody>
          <a:bodyPr vert="horz" lIns="91440" tIns="45720" rIns="91440" bIns="45720" rtlCol="0" anchor="ctr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542925" algn="l"/>
              </a:tabLst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0992EA98-9ECE-3823-64F3-446F47B0E005}"/>
              </a:ext>
            </a:extLst>
          </p:cNvPr>
          <p:cNvSpPr txBox="1">
            <a:spLocks/>
          </p:cNvSpPr>
          <p:nvPr/>
        </p:nvSpPr>
        <p:spPr>
          <a:xfrm>
            <a:off x="304800" y="9986980"/>
            <a:ext cx="3223895" cy="163178"/>
          </a:xfrm>
          <a:prstGeom prst="rect">
            <a:avLst/>
          </a:prstGeom>
        </p:spPr>
        <p:txBody>
          <a:bodyPr lIns="0" tIns="0" rIns="0" bIns="0"/>
          <a:lstStyle>
            <a:defPPr>
              <a:defRPr kern="0"/>
            </a:defPPr>
            <a:lvl1pPr>
              <a:defRPr sz="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spcBef>
                <a:spcPts val="15"/>
              </a:spcBef>
            </a:pPr>
            <a:r>
              <a:rPr lang="en-US" sz="1000" spc="-15" dirty="0"/>
              <a:t>Copyright</a:t>
            </a:r>
            <a:r>
              <a:rPr lang="en-US" sz="1000" spc="125" dirty="0"/>
              <a:t> </a:t>
            </a:r>
            <a:r>
              <a:rPr lang="en-US" sz="1000" spc="-10" dirty="0"/>
              <a:t>©</a:t>
            </a:r>
            <a:r>
              <a:rPr lang="en-US" sz="1000" spc="-15" dirty="0"/>
              <a:t> </a:t>
            </a:r>
            <a:r>
              <a:rPr lang="en-US" sz="1000" spc="-15" dirty="0" err="1"/>
              <a:t>Empatthy</a:t>
            </a:r>
            <a:r>
              <a:rPr lang="en-US" sz="1000" spc="95" dirty="0"/>
              <a:t> </a:t>
            </a:r>
            <a:r>
              <a:rPr lang="en-US" sz="1000" spc="-5" dirty="0"/>
              <a:t>–</a:t>
            </a:r>
            <a:r>
              <a:rPr lang="en-US" sz="1000" spc="5" dirty="0"/>
              <a:t> </a:t>
            </a:r>
            <a:r>
              <a:rPr lang="en-US" sz="1000" spc="-10" dirty="0"/>
              <a:t>Chile</a:t>
            </a:r>
            <a:r>
              <a:rPr lang="en-US" sz="1000" spc="30" dirty="0"/>
              <a:t> </a:t>
            </a:r>
            <a:r>
              <a:rPr lang="en-US" sz="1000" spc="-10" dirty="0"/>
              <a:t>All</a:t>
            </a:r>
            <a:r>
              <a:rPr lang="en-US" sz="1000" dirty="0"/>
              <a:t> </a:t>
            </a:r>
            <a:r>
              <a:rPr lang="en-US" sz="1000" spc="-10" dirty="0"/>
              <a:t>rights</a:t>
            </a:r>
            <a:r>
              <a:rPr lang="en-US" sz="1000" spc="75" dirty="0"/>
              <a:t> </a:t>
            </a:r>
            <a:r>
              <a:rPr lang="en-US" sz="1000" spc="-15" dirty="0"/>
              <a:t>reserved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CE71827-4AC1-2A51-9362-94EC0BDD8776}"/>
              </a:ext>
            </a:extLst>
          </p:cNvPr>
          <p:cNvSpPr txBox="1"/>
          <p:nvPr/>
        </p:nvSpPr>
        <p:spPr>
          <a:xfrm>
            <a:off x="1126830" y="696499"/>
            <a:ext cx="6223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4000" b="1" dirty="0"/>
              <a:t>Enfoques en la medición</a:t>
            </a:r>
          </a:p>
        </p:txBody>
      </p:sp>
      <p:sp>
        <p:nvSpPr>
          <p:cNvPr id="6" name="Flecha: pentágono 5">
            <a:extLst>
              <a:ext uri="{FF2B5EF4-FFF2-40B4-BE49-F238E27FC236}">
                <a16:creationId xmlns:a16="http://schemas.microsoft.com/office/drawing/2014/main" id="{2D6F043A-9010-A20B-4EDF-053C7F41F1A0}"/>
              </a:ext>
            </a:extLst>
          </p:cNvPr>
          <p:cNvSpPr/>
          <p:nvPr/>
        </p:nvSpPr>
        <p:spPr>
          <a:xfrm>
            <a:off x="1524000" y="2247900"/>
            <a:ext cx="3223895" cy="1600200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3200" dirty="0"/>
              <a:t>Positivista</a:t>
            </a:r>
          </a:p>
        </p:txBody>
      </p:sp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F97ACBE0-E824-3799-9D70-B8CFDA23AF78}"/>
              </a:ext>
            </a:extLst>
          </p:cNvPr>
          <p:cNvSpPr/>
          <p:nvPr/>
        </p:nvSpPr>
        <p:spPr>
          <a:xfrm>
            <a:off x="1524000" y="4550577"/>
            <a:ext cx="3223895" cy="1600200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3200" dirty="0"/>
              <a:t>Crítico</a:t>
            </a:r>
          </a:p>
        </p:txBody>
      </p:sp>
      <p:sp>
        <p:nvSpPr>
          <p:cNvPr id="8" name="Flecha: pentágono 7">
            <a:extLst>
              <a:ext uri="{FF2B5EF4-FFF2-40B4-BE49-F238E27FC236}">
                <a16:creationId xmlns:a16="http://schemas.microsoft.com/office/drawing/2014/main" id="{B16CC877-2F39-E879-453F-BEC2B4C7160F}"/>
              </a:ext>
            </a:extLst>
          </p:cNvPr>
          <p:cNvSpPr/>
          <p:nvPr/>
        </p:nvSpPr>
        <p:spPr>
          <a:xfrm>
            <a:off x="1524000" y="6853254"/>
            <a:ext cx="3223895" cy="1600200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3200" dirty="0"/>
              <a:t>Interpretativo</a:t>
            </a:r>
          </a:p>
        </p:txBody>
      </p:sp>
      <p:sp>
        <p:nvSpPr>
          <p:cNvPr id="9" name="Flecha: cheurón 8">
            <a:extLst>
              <a:ext uri="{FF2B5EF4-FFF2-40B4-BE49-F238E27FC236}">
                <a16:creationId xmlns:a16="http://schemas.microsoft.com/office/drawing/2014/main" id="{7B37182D-82AB-626F-2758-C04DC50FF135}"/>
              </a:ext>
            </a:extLst>
          </p:cNvPr>
          <p:cNvSpPr/>
          <p:nvPr/>
        </p:nvSpPr>
        <p:spPr>
          <a:xfrm>
            <a:off x="4419600" y="2247900"/>
            <a:ext cx="7848600" cy="1600200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/>
              <a:t>La medición construye un dibujo del mundo real a través de instrumentos de medición objetivos y racionales</a:t>
            </a:r>
          </a:p>
        </p:txBody>
      </p:sp>
      <p:sp>
        <p:nvSpPr>
          <p:cNvPr id="11" name="Flecha: cheurón 10">
            <a:extLst>
              <a:ext uri="{FF2B5EF4-FFF2-40B4-BE49-F238E27FC236}">
                <a16:creationId xmlns:a16="http://schemas.microsoft.com/office/drawing/2014/main" id="{D53D6999-56CA-BDB3-359B-45CDB1814B8F}"/>
              </a:ext>
            </a:extLst>
          </p:cNvPr>
          <p:cNvSpPr/>
          <p:nvPr/>
        </p:nvSpPr>
        <p:spPr>
          <a:xfrm>
            <a:off x="4419600" y="4550577"/>
            <a:ext cx="7848600" cy="1600200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/>
              <a:t>La medición se basa en los principios de democracia y rendición de cuentas. Bajo esta perspectiva, las organizaciones deben rendir cuentas a un amplio número de grupos de interés afectados por sus actividades  </a:t>
            </a:r>
          </a:p>
        </p:txBody>
      </p:sp>
      <p:sp>
        <p:nvSpPr>
          <p:cNvPr id="12" name="Flecha: cheurón 11">
            <a:extLst>
              <a:ext uri="{FF2B5EF4-FFF2-40B4-BE49-F238E27FC236}">
                <a16:creationId xmlns:a16="http://schemas.microsoft.com/office/drawing/2014/main" id="{AB21DD08-4917-944A-4F64-1D0B7EC24D3D}"/>
              </a:ext>
            </a:extLst>
          </p:cNvPr>
          <p:cNvSpPr/>
          <p:nvPr/>
        </p:nvSpPr>
        <p:spPr>
          <a:xfrm>
            <a:off x="4419600" y="6853254"/>
            <a:ext cx="7848600" cy="1600200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/>
              <a:t>La medición se ve como un instrumento que media entre  varios grupos sociales y que permite el diálogo para generar el cambio socia deseado 	</a:t>
            </a:r>
          </a:p>
        </p:txBody>
      </p:sp>
      <p:sp>
        <p:nvSpPr>
          <p:cNvPr id="13" name="Flecha: cheurón 12">
            <a:extLst>
              <a:ext uri="{FF2B5EF4-FFF2-40B4-BE49-F238E27FC236}">
                <a16:creationId xmlns:a16="http://schemas.microsoft.com/office/drawing/2014/main" id="{E42E3F44-5944-B34C-F5FC-5AD9DC772A7B}"/>
              </a:ext>
            </a:extLst>
          </p:cNvPr>
          <p:cNvSpPr/>
          <p:nvPr/>
        </p:nvSpPr>
        <p:spPr>
          <a:xfrm>
            <a:off x="12021341" y="2247900"/>
            <a:ext cx="4742659" cy="160020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>
                <a:solidFill>
                  <a:schemeClr val="tx1"/>
                </a:solidFill>
              </a:rPr>
              <a:t>Mejorar el desempeño operacional</a:t>
            </a:r>
          </a:p>
        </p:txBody>
      </p:sp>
      <p:sp>
        <p:nvSpPr>
          <p:cNvPr id="14" name="Flecha: cheurón 13">
            <a:extLst>
              <a:ext uri="{FF2B5EF4-FFF2-40B4-BE49-F238E27FC236}">
                <a16:creationId xmlns:a16="http://schemas.microsoft.com/office/drawing/2014/main" id="{4ED44D49-B7DA-0421-420C-1E2C0D75970C}"/>
              </a:ext>
            </a:extLst>
          </p:cNvPr>
          <p:cNvSpPr/>
          <p:nvPr/>
        </p:nvSpPr>
        <p:spPr>
          <a:xfrm>
            <a:off x="12021341" y="4550577"/>
            <a:ext cx="4742659" cy="160020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>
                <a:solidFill>
                  <a:schemeClr val="tx1"/>
                </a:solidFill>
              </a:rPr>
              <a:t>Fomentar la adquisición de recursos</a:t>
            </a:r>
          </a:p>
        </p:txBody>
      </p:sp>
      <p:sp>
        <p:nvSpPr>
          <p:cNvPr id="15" name="Flecha: cheurón 14">
            <a:extLst>
              <a:ext uri="{FF2B5EF4-FFF2-40B4-BE49-F238E27FC236}">
                <a16:creationId xmlns:a16="http://schemas.microsoft.com/office/drawing/2014/main" id="{8CB1E056-B2CB-018A-57C4-1A5B64914E54}"/>
              </a:ext>
            </a:extLst>
          </p:cNvPr>
          <p:cNvSpPr/>
          <p:nvPr/>
        </p:nvSpPr>
        <p:spPr>
          <a:xfrm>
            <a:off x="12021341" y="6853254"/>
            <a:ext cx="4742659" cy="1600200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>
                <a:solidFill>
                  <a:schemeClr val="tx1"/>
                </a:solidFill>
              </a:rPr>
              <a:t>Construir y mantener la reputación de la organización</a:t>
            </a: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93025715-8741-1EC4-A524-D146AC006CA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77093" y="8904657"/>
            <a:ext cx="1342946" cy="707286"/>
          </a:xfrm>
          <a:prstGeom prst="rect">
            <a:avLst/>
          </a:prstGeom>
        </p:spPr>
      </p:pic>
      <p:sp>
        <p:nvSpPr>
          <p:cNvPr id="10" name="Google Shape;150;p8">
            <a:extLst>
              <a:ext uri="{FF2B5EF4-FFF2-40B4-BE49-F238E27FC236}">
                <a16:creationId xmlns:a16="http://schemas.microsoft.com/office/drawing/2014/main" id="{70152705-8956-B137-ED5A-7B4DA85F4ECA}"/>
              </a:ext>
            </a:extLst>
          </p:cNvPr>
          <p:cNvSpPr/>
          <p:nvPr/>
        </p:nvSpPr>
        <p:spPr>
          <a:xfrm>
            <a:off x="17243425" y="-14288"/>
            <a:ext cx="1016000" cy="1320799"/>
          </a:xfrm>
          <a:custGeom>
            <a:avLst/>
            <a:gdLst/>
            <a:ahLst/>
            <a:cxnLst/>
            <a:rect l="l" t="t" r="r" b="b"/>
            <a:pathLst>
              <a:path w="1969134" h="1969770" extrusionOk="0">
                <a:moveTo>
                  <a:pt x="1969008" y="0"/>
                </a:moveTo>
                <a:lnTo>
                  <a:pt x="0" y="0"/>
                </a:lnTo>
                <a:lnTo>
                  <a:pt x="0" y="318770"/>
                </a:lnTo>
                <a:lnTo>
                  <a:pt x="1650111" y="318770"/>
                </a:lnTo>
                <a:lnTo>
                  <a:pt x="1650111" y="1969770"/>
                </a:lnTo>
                <a:lnTo>
                  <a:pt x="1969008" y="1969770"/>
                </a:lnTo>
                <a:lnTo>
                  <a:pt x="1969008" y="318770"/>
                </a:lnTo>
                <a:lnTo>
                  <a:pt x="1969008" y="0"/>
                </a:lnTo>
                <a:close/>
              </a:path>
            </a:pathLst>
          </a:custGeom>
          <a:solidFill>
            <a:srgbClr val="E7364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9581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13786</TotalTime>
  <Words>945</Words>
  <Application>Microsoft Office PowerPoint</Application>
  <PresentationFormat>Personalizado</PresentationFormat>
  <Paragraphs>142</Paragraphs>
  <Slides>16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Aptos</vt:lpstr>
      <vt:lpstr>Arial</vt:lpstr>
      <vt:lpstr>Arial MT</vt:lpstr>
      <vt:lpstr>Bliss Light</vt:lpstr>
      <vt:lpstr>Calibri</vt:lpstr>
      <vt:lpstr>Roboto</vt:lpstr>
      <vt:lpstr>Trebuchet MS</vt:lpstr>
      <vt:lpstr>Wingdings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ROL DE LA SIGUIENTE GENERACIÓN  PARA MOVILIZAR CAPITAL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1era Sensión Miercoles Bootcamp.pptx</dc:title>
  <dc:creator>AmaliaDell</dc:creator>
  <cp:lastModifiedBy>Rosa Madera Nuñez</cp:lastModifiedBy>
  <cp:revision>36</cp:revision>
  <dcterms:created xsi:type="dcterms:W3CDTF">2024-04-20T04:46:13Z</dcterms:created>
  <dcterms:modified xsi:type="dcterms:W3CDTF">2024-10-29T23:53:00Z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