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ui\Desktop\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ui\Desktop\Grafico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ui\Desktop\Grafico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ui\Desktop\Grafico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ui\Desktop\Grafico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ui\Desktop\Grafico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ui\Desktop\Grafico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ui\Desktop\Grafic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ui\Desktop\Grafic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ui\Desktop\Grafic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ui\Desktop\Grafic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ui\Desktop\Grafico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ui\Desktop\Grafico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ui\Desktop\Grafico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ui\Desktop\Grafico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3.5059340408535901E-2"/>
          <c:y val="0.104352745353939"/>
          <c:w val="0.90334645669291302"/>
          <c:h val="0.75698556018690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'cuadro 4'!$B$7</c:f>
              <c:strCache>
                <c:ptCount val="1"/>
                <c:pt idx="0">
                  <c:v>Niño dependiente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'cuadro 4'!$C$5:$F$6</c:f>
              <c:strCache>
                <c:ptCount val="4"/>
                <c:pt idx="0">
                  <c:v>Ola 1</c:v>
                </c:pt>
                <c:pt idx="1">
                  <c:v>Ola 4</c:v>
                </c:pt>
                <c:pt idx="2">
                  <c:v>Pobres en ola 1</c:v>
                </c:pt>
                <c:pt idx="3">
                  <c:v>Toda la población en ola 1</c:v>
                </c:pt>
              </c:strCache>
            </c:strRef>
          </c:cat>
          <c:val>
            <c:numRef>
              <c:f>'cuadro 4'!$C$7:$F$7</c:f>
              <c:numCache>
                <c:formatCode>General</c:formatCode>
                <c:ptCount val="4"/>
                <c:pt idx="0">
                  <c:v>48.21</c:v>
                </c:pt>
                <c:pt idx="1">
                  <c:v>38.24</c:v>
                </c:pt>
                <c:pt idx="2">
                  <c:v>35.99</c:v>
                </c:pt>
                <c:pt idx="3">
                  <c:v>23.07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9"/>
        <c:overlap val="-99"/>
        <c:axId val="326334224"/>
        <c:axId val="326334616"/>
      </c:barChart>
      <c:catAx>
        <c:axId val="326334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6334616"/>
        <c:crosses val="autoZero"/>
        <c:auto val="0"/>
        <c:lblAlgn val="ctr"/>
        <c:lblOffset val="100"/>
        <c:noMultiLvlLbl val="0"/>
      </c:catAx>
      <c:valAx>
        <c:axId val="32633461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63342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3.3946704217643398E-2"/>
          <c:y val="9.6792899497380902E-2"/>
          <c:w val="0.91459964260520898"/>
          <c:h val="0.85464002956850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'cuadro 4'!$B$32</c:f>
              <c:strCache>
                <c:ptCount val="1"/>
                <c:pt idx="0">
                  <c:v>Tres o más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'cuadro 4'!$C$6:$F$6</c:f>
              <c:strCache>
                <c:ptCount val="4"/>
                <c:pt idx="0">
                  <c:v>Ola 1</c:v>
                </c:pt>
                <c:pt idx="1">
                  <c:v>Ola 4</c:v>
                </c:pt>
                <c:pt idx="2">
                  <c:v>Pobres en ola 1</c:v>
                </c:pt>
                <c:pt idx="3">
                  <c:v>Toda la población en ola 1</c:v>
                </c:pt>
              </c:strCache>
            </c:strRef>
          </c:cat>
          <c:val>
            <c:numRef>
              <c:f>'cuadro 4'!$C$32:$F$32</c:f>
              <c:numCache>
                <c:formatCode>General</c:formatCode>
                <c:ptCount val="4"/>
                <c:pt idx="0">
                  <c:v>3.99</c:v>
                </c:pt>
                <c:pt idx="1">
                  <c:v>3.84</c:v>
                </c:pt>
                <c:pt idx="2">
                  <c:v>6.4</c:v>
                </c:pt>
                <c:pt idx="3">
                  <c:v>16.600000000000001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36629376"/>
        <c:axId val="326337144"/>
      </c:barChart>
      <c:catAx>
        <c:axId val="236629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6337144"/>
        <c:crosses val="autoZero"/>
        <c:auto val="1"/>
        <c:lblAlgn val="ctr"/>
        <c:lblOffset val="100"/>
        <c:noMultiLvlLbl val="0"/>
      </c:catAx>
      <c:valAx>
        <c:axId val="326337144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36629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3.35555137278431E-2"/>
          <c:y val="9.6792899497380902E-2"/>
          <c:w val="0.91905154407971401"/>
          <c:h val="0.85464002956850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'Cuadro 5'!$B$22</c:f>
              <c:strCache>
                <c:ptCount val="1"/>
                <c:pt idx="0">
                  <c:v>Trabajador formal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'Cuadro 5'!$C$4:$F$4</c:f>
              <c:strCache>
                <c:ptCount val="4"/>
                <c:pt idx="0">
                  <c:v>Salientes de la pobreza</c:v>
                </c:pt>
                <c:pt idx="1">
                  <c:v>Entrantes en pobreza</c:v>
                </c:pt>
                <c:pt idx="2">
                  <c:v>Pobres en la ola 1</c:v>
                </c:pt>
                <c:pt idx="3">
                  <c:v>Toda la muestra en ola 1</c:v>
                </c:pt>
              </c:strCache>
            </c:strRef>
          </c:cat>
          <c:val>
            <c:numRef>
              <c:f>'Cuadro 5'!$C$22:$F$22</c:f>
              <c:numCache>
                <c:formatCode>General</c:formatCode>
                <c:ptCount val="4"/>
                <c:pt idx="0">
                  <c:v>51.43</c:v>
                </c:pt>
                <c:pt idx="1">
                  <c:v>56.39</c:v>
                </c:pt>
                <c:pt idx="2">
                  <c:v>46.31</c:v>
                </c:pt>
                <c:pt idx="3">
                  <c:v>61.45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26337928"/>
        <c:axId val="326338320"/>
      </c:barChart>
      <c:catAx>
        <c:axId val="326337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6338320"/>
        <c:crosses val="autoZero"/>
        <c:auto val="1"/>
        <c:lblAlgn val="ctr"/>
        <c:lblOffset val="100"/>
        <c:noMultiLvlLbl val="0"/>
      </c:catAx>
      <c:valAx>
        <c:axId val="32633832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6337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3.32996907131013E-2"/>
          <c:y val="9.4693763871181905E-2"/>
          <c:w val="0.91966868492280096"/>
          <c:h val="0.85779243324832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'Cuadro 5'!$B$23</c:f>
              <c:strCache>
                <c:ptCount val="1"/>
                <c:pt idx="0">
                  <c:v>Trabajador informal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'Cuadro 5'!$C$4:$F$4</c:f>
              <c:strCache>
                <c:ptCount val="4"/>
                <c:pt idx="0">
                  <c:v>Salientes de la pobreza</c:v>
                </c:pt>
                <c:pt idx="1">
                  <c:v>Entrantes en pobreza</c:v>
                </c:pt>
                <c:pt idx="2">
                  <c:v>Pobres en la ola 1</c:v>
                </c:pt>
                <c:pt idx="3">
                  <c:v>Toda la muestra en ola 1</c:v>
                </c:pt>
              </c:strCache>
            </c:strRef>
          </c:cat>
          <c:val>
            <c:numRef>
              <c:f>'Cuadro 5'!$C$23:$F$23</c:f>
              <c:numCache>
                <c:formatCode>General</c:formatCode>
                <c:ptCount val="4"/>
                <c:pt idx="0">
                  <c:v>15.39</c:v>
                </c:pt>
                <c:pt idx="1">
                  <c:v>15.98</c:v>
                </c:pt>
                <c:pt idx="2">
                  <c:v>18.93</c:v>
                </c:pt>
                <c:pt idx="3">
                  <c:v>11.28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26339104"/>
        <c:axId val="326339496"/>
      </c:barChart>
      <c:catAx>
        <c:axId val="326339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6339496"/>
        <c:crosses val="autoZero"/>
        <c:auto val="1"/>
        <c:lblAlgn val="ctr"/>
        <c:lblOffset val="100"/>
        <c:noMultiLvlLbl val="0"/>
      </c:catAx>
      <c:valAx>
        <c:axId val="32633949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633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3.3384529525527097E-2"/>
          <c:y val="9.5383296678042004E-2"/>
          <c:w val="0.91716395130044104"/>
          <c:h val="0.85675691856762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'Cuadro 5'!$B$24</c:f>
              <c:strCache>
                <c:ptCount val="1"/>
                <c:pt idx="0">
                  <c:v>Desocupado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'Cuadro 5'!$C$4:$F$4</c:f>
              <c:strCache>
                <c:ptCount val="4"/>
                <c:pt idx="0">
                  <c:v>Salientes de la pobreza</c:v>
                </c:pt>
                <c:pt idx="1">
                  <c:v>Entrantes en pobreza</c:v>
                </c:pt>
                <c:pt idx="2">
                  <c:v>Pobres en la ola 1</c:v>
                </c:pt>
                <c:pt idx="3">
                  <c:v>Toda la muestra en ola 1</c:v>
                </c:pt>
              </c:strCache>
            </c:strRef>
          </c:cat>
          <c:val>
            <c:numRef>
              <c:f>'Cuadro 5'!$C$24:$F$24</c:f>
              <c:numCache>
                <c:formatCode>General</c:formatCode>
                <c:ptCount val="4"/>
                <c:pt idx="0">
                  <c:v>5.31</c:v>
                </c:pt>
                <c:pt idx="1">
                  <c:v>4.8499999999999996</c:v>
                </c:pt>
                <c:pt idx="2">
                  <c:v>7.01</c:v>
                </c:pt>
                <c:pt idx="3">
                  <c:v>2.59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26340280"/>
        <c:axId val="326340672"/>
      </c:barChart>
      <c:catAx>
        <c:axId val="326340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6340672"/>
        <c:crosses val="autoZero"/>
        <c:auto val="1"/>
        <c:lblAlgn val="ctr"/>
        <c:lblOffset val="100"/>
        <c:noMultiLvlLbl val="0"/>
      </c:catAx>
      <c:valAx>
        <c:axId val="32634067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6340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3.3684908006312499E-2"/>
          <c:y val="9.7031882523586105E-2"/>
          <c:w val="0.91641863103335097"/>
          <c:h val="0.854281133763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'Cuadro 5'!$B$25</c:f>
              <c:strCache>
                <c:ptCount val="1"/>
                <c:pt idx="0">
                  <c:v>Inactivo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'Cuadro 5'!$C$4:$F$4</c:f>
              <c:strCache>
                <c:ptCount val="4"/>
                <c:pt idx="0">
                  <c:v>Salientes de la pobreza</c:v>
                </c:pt>
                <c:pt idx="1">
                  <c:v>Entrantes en pobreza</c:v>
                </c:pt>
                <c:pt idx="2">
                  <c:v>Pobres en la ola 1</c:v>
                </c:pt>
                <c:pt idx="3">
                  <c:v>Toda la muestra en ola 1</c:v>
                </c:pt>
              </c:strCache>
            </c:strRef>
          </c:cat>
          <c:val>
            <c:numRef>
              <c:f>'Cuadro 5'!$C$25:$F$25</c:f>
              <c:numCache>
                <c:formatCode>General</c:formatCode>
                <c:ptCount val="4"/>
                <c:pt idx="0">
                  <c:v>27.88</c:v>
                </c:pt>
                <c:pt idx="1">
                  <c:v>22.78</c:v>
                </c:pt>
                <c:pt idx="2">
                  <c:v>27.75</c:v>
                </c:pt>
                <c:pt idx="3">
                  <c:v>24.68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09750400"/>
        <c:axId val="209750792"/>
      </c:barChart>
      <c:catAx>
        <c:axId val="209750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9750792"/>
        <c:crosses val="autoZero"/>
        <c:auto val="1"/>
        <c:lblAlgn val="ctr"/>
        <c:lblOffset val="100"/>
        <c:noMultiLvlLbl val="0"/>
      </c:catAx>
      <c:valAx>
        <c:axId val="20975079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975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/>
              <a:t>Cambios</a:t>
            </a:r>
            <a:r>
              <a:rPr lang="es-ES_tradnl" baseline="0"/>
              <a:t> en estatus laboral y tipo de familia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'2006-2007'!$D$4</c:f>
              <c:strCache>
                <c:ptCount val="1"/>
                <c:pt idx="0">
                  <c:v>Cambio en el estatus laboral del jefe de hogar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'2006-2007'!$E$3:$G$3</c:f>
              <c:strCache>
                <c:ptCount val="3"/>
                <c:pt idx="0">
                  <c:v>Toda la muestra</c:v>
                </c:pt>
                <c:pt idx="1">
                  <c:v>Salientes de pobreza</c:v>
                </c:pt>
                <c:pt idx="2">
                  <c:v>Entrantes en pobreza</c:v>
                </c:pt>
              </c:strCache>
            </c:strRef>
          </c:cat>
          <c:val>
            <c:numRef>
              <c:f>'2006-2007'!$E$4:$G$4</c:f>
              <c:numCache>
                <c:formatCode>General</c:formatCode>
                <c:ptCount val="3"/>
                <c:pt idx="0">
                  <c:v>21.44</c:v>
                </c:pt>
                <c:pt idx="1">
                  <c:v>27.84</c:v>
                </c:pt>
                <c:pt idx="2">
                  <c:v>34.21</c:v>
                </c:pt>
              </c:numCache>
            </c:numRef>
          </c:val>
        </c:ser>
        <c:ser>
          <c:idx val="1"/>
          <c:order val="1"/>
          <c:tx>
            <c:strRef>
              <c:f>'2006-2007'!$D$5</c:f>
              <c:strCache>
                <c:ptCount val="1"/>
                <c:pt idx="0">
                  <c:v>Cambio en el tipo de familia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'2006-2007'!$E$3:$G$3</c:f>
              <c:strCache>
                <c:ptCount val="3"/>
                <c:pt idx="0">
                  <c:v>Toda la muestra</c:v>
                </c:pt>
                <c:pt idx="1">
                  <c:v>Salientes de pobreza</c:v>
                </c:pt>
                <c:pt idx="2">
                  <c:v>Entrantes en pobreza</c:v>
                </c:pt>
              </c:strCache>
            </c:strRef>
          </c:cat>
          <c:val>
            <c:numRef>
              <c:f>'2006-2007'!$E$5:$G$5</c:f>
              <c:numCache>
                <c:formatCode>General</c:formatCode>
                <c:ptCount val="3"/>
                <c:pt idx="0">
                  <c:v>4.3199999999999976</c:v>
                </c:pt>
                <c:pt idx="1">
                  <c:v>7.37</c:v>
                </c:pt>
                <c:pt idx="2">
                  <c:v>3.49</c:v>
                </c:pt>
              </c:numCache>
            </c:numRef>
          </c:val>
        </c:ser>
        <c:ser>
          <c:idx val="2"/>
          <c:order val="2"/>
          <c:tx>
            <c:strRef>
              <c:f>'2006-2007'!$D$6</c:f>
              <c:strCache>
                <c:ptCount val="1"/>
                <c:pt idx="0">
                  <c:v>Cambio en el estatus laboral del jefe de hogar y del tipo de familia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'2006-2007'!$E$3:$G$3</c:f>
              <c:strCache>
                <c:ptCount val="3"/>
                <c:pt idx="0">
                  <c:v>Toda la muestra</c:v>
                </c:pt>
                <c:pt idx="1">
                  <c:v>Salientes de pobreza</c:v>
                </c:pt>
                <c:pt idx="2">
                  <c:v>Entrantes en pobreza</c:v>
                </c:pt>
              </c:strCache>
            </c:strRef>
          </c:cat>
          <c:val>
            <c:numRef>
              <c:f>'2006-2007'!$E$6:$G$6</c:f>
              <c:numCache>
                <c:formatCode>General</c:formatCode>
                <c:ptCount val="3"/>
                <c:pt idx="0">
                  <c:v>1.1599999999999999</c:v>
                </c:pt>
                <c:pt idx="1">
                  <c:v>1.73</c:v>
                </c:pt>
                <c:pt idx="2">
                  <c:v>1.7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09751576"/>
        <c:axId val="330817312"/>
      </c:barChart>
      <c:catAx>
        <c:axId val="209751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817312"/>
        <c:crosses val="autoZero"/>
        <c:auto val="1"/>
        <c:lblAlgn val="ctr"/>
        <c:lblOffset val="100"/>
        <c:noMultiLvlLbl val="0"/>
      </c:catAx>
      <c:valAx>
        <c:axId val="33081731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9751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3.3641665842362001E-2"/>
          <c:y val="8.2839229871211298E-2"/>
          <c:w val="0.914208140138841"/>
          <c:h val="0.87115722492377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'cuadro 4'!$B$19</c:f>
              <c:strCache>
                <c:ptCount val="1"/>
                <c:pt idx="0">
                  <c:v>Extendida 3 o más hijos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'cuadro 4'!$C$6:$F$6</c:f>
              <c:strCache>
                <c:ptCount val="4"/>
                <c:pt idx="0">
                  <c:v>Ola 1</c:v>
                </c:pt>
                <c:pt idx="1">
                  <c:v>Ola 4</c:v>
                </c:pt>
                <c:pt idx="2">
                  <c:v>Pobres en ola 1</c:v>
                </c:pt>
                <c:pt idx="3">
                  <c:v>Toda la población en ola 1</c:v>
                </c:pt>
              </c:strCache>
            </c:strRef>
          </c:cat>
          <c:val>
            <c:numRef>
              <c:f>'cuadro 4'!$C$19:$F$19</c:f>
              <c:numCache>
                <c:formatCode>General</c:formatCode>
                <c:ptCount val="4"/>
                <c:pt idx="0">
                  <c:v>4.5599999999999996</c:v>
                </c:pt>
                <c:pt idx="1">
                  <c:v>2.38</c:v>
                </c:pt>
                <c:pt idx="2">
                  <c:v>1.71</c:v>
                </c:pt>
                <c:pt idx="3">
                  <c:v>0.61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26335400"/>
        <c:axId val="326335792"/>
      </c:barChart>
      <c:catAx>
        <c:axId val="326335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6335792"/>
        <c:crosses val="autoZero"/>
        <c:auto val="1"/>
        <c:lblAlgn val="ctr"/>
        <c:lblOffset val="100"/>
        <c:noMultiLvlLbl val="0"/>
      </c:catAx>
      <c:valAx>
        <c:axId val="32633579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6335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3.3555516781990702E-2"/>
          <c:y val="9.7272065690856793E-2"/>
          <c:w val="0.91442783461381705"/>
          <c:h val="0.86062423064714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'cuadro 4'!$B$24</c:f>
              <c:strCache>
                <c:ptCount val="1"/>
                <c:pt idx="0">
                  <c:v>Trabajador formal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'cuadro 4'!$C$6:$F$6</c:f>
              <c:strCache>
                <c:ptCount val="4"/>
                <c:pt idx="0">
                  <c:v>Ola 1</c:v>
                </c:pt>
                <c:pt idx="1">
                  <c:v>Ola 4</c:v>
                </c:pt>
                <c:pt idx="2">
                  <c:v>Pobres en ola 1</c:v>
                </c:pt>
                <c:pt idx="3">
                  <c:v>Toda la población en ola 1</c:v>
                </c:pt>
              </c:strCache>
            </c:strRef>
          </c:cat>
          <c:val>
            <c:numRef>
              <c:f>'cuadro 4'!$C$24:$F$24</c:f>
              <c:numCache>
                <c:formatCode>General</c:formatCode>
                <c:ptCount val="4"/>
                <c:pt idx="0">
                  <c:v>43.12</c:v>
                </c:pt>
                <c:pt idx="1">
                  <c:v>44.7</c:v>
                </c:pt>
                <c:pt idx="2">
                  <c:v>48.11</c:v>
                </c:pt>
                <c:pt idx="3">
                  <c:v>64.62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26336184"/>
        <c:axId val="326336576"/>
      </c:barChart>
      <c:catAx>
        <c:axId val="326336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6336576"/>
        <c:crosses val="autoZero"/>
        <c:auto val="1"/>
        <c:lblAlgn val="ctr"/>
        <c:lblOffset val="100"/>
        <c:noMultiLvlLbl val="0"/>
      </c:catAx>
      <c:valAx>
        <c:axId val="32633657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6336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 i="0"/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3.3684908006312499E-2"/>
          <c:y val="9.6792899497380902E-2"/>
          <c:w val="0.91409786540728899"/>
          <c:h val="0.85241643895289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'cuadro 4'!$B$25</c:f>
              <c:strCache>
                <c:ptCount val="1"/>
                <c:pt idx="0">
                  <c:v>Trabajador informal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'cuadro 4'!$C$6:$F$6</c:f>
              <c:strCache>
                <c:ptCount val="4"/>
                <c:pt idx="0">
                  <c:v>Ola 1</c:v>
                </c:pt>
                <c:pt idx="1">
                  <c:v>Ola 4</c:v>
                </c:pt>
                <c:pt idx="2">
                  <c:v>Pobres en ola 1</c:v>
                </c:pt>
                <c:pt idx="3">
                  <c:v>Toda la población en ola 1</c:v>
                </c:pt>
              </c:strCache>
            </c:strRef>
          </c:cat>
          <c:val>
            <c:numRef>
              <c:f>'cuadro 4'!$C$25:$F$25</c:f>
              <c:numCache>
                <c:formatCode>General</c:formatCode>
                <c:ptCount val="4"/>
                <c:pt idx="0">
                  <c:v>29.72</c:v>
                </c:pt>
                <c:pt idx="1">
                  <c:v>24.97</c:v>
                </c:pt>
                <c:pt idx="2">
                  <c:v>18.41</c:v>
                </c:pt>
                <c:pt idx="3">
                  <c:v>10.85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31821488"/>
        <c:axId val="331821880"/>
      </c:barChart>
      <c:catAx>
        <c:axId val="331821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1821880"/>
        <c:crosses val="autoZero"/>
        <c:auto val="1"/>
        <c:lblAlgn val="ctr"/>
        <c:lblOffset val="100"/>
        <c:noMultiLvlLbl val="0"/>
      </c:catAx>
      <c:valAx>
        <c:axId val="33182188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1821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3.3728258392473898E-2"/>
          <c:y val="9.7513440860215003E-2"/>
          <c:w val="0.91050168622994698"/>
          <c:h val="0.853557947393671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'cuadro 4'!$B$26</c:f>
              <c:strCache>
                <c:ptCount val="1"/>
                <c:pt idx="0">
                  <c:v>Desocupado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'cuadro 4'!$C$6:$F$6</c:f>
              <c:strCache>
                <c:ptCount val="4"/>
                <c:pt idx="0">
                  <c:v>Ola 1</c:v>
                </c:pt>
                <c:pt idx="1">
                  <c:v>Ola 4</c:v>
                </c:pt>
                <c:pt idx="2">
                  <c:v>Pobres en ola 1</c:v>
                </c:pt>
                <c:pt idx="3">
                  <c:v>Toda la población en ola 1</c:v>
                </c:pt>
              </c:strCache>
            </c:strRef>
          </c:cat>
          <c:val>
            <c:numRef>
              <c:f>'cuadro 4'!$C$26:$F$26</c:f>
              <c:numCache>
                <c:formatCode>General</c:formatCode>
                <c:ptCount val="4"/>
                <c:pt idx="0">
                  <c:v>2.4500000000000002</c:v>
                </c:pt>
                <c:pt idx="1">
                  <c:v>4.09</c:v>
                </c:pt>
                <c:pt idx="2">
                  <c:v>7.28</c:v>
                </c:pt>
                <c:pt idx="3">
                  <c:v>2.54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31822664"/>
        <c:axId val="331823056"/>
      </c:barChart>
      <c:catAx>
        <c:axId val="331822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1823056"/>
        <c:crosses val="autoZero"/>
        <c:auto val="1"/>
        <c:lblAlgn val="ctr"/>
        <c:lblOffset val="100"/>
        <c:noMultiLvlLbl val="0"/>
      </c:catAx>
      <c:valAx>
        <c:axId val="33182305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1822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3.4257328129116103E-2"/>
          <c:y val="0.100763888888889"/>
          <c:w val="0.90673759046477898"/>
          <c:h val="0.84867654564012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'cuadro 4'!$B$27</c:f>
              <c:strCache>
                <c:ptCount val="1"/>
                <c:pt idx="0">
                  <c:v>Inactivo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'cuadro 4'!$C$6:$F$6</c:f>
              <c:strCache>
                <c:ptCount val="4"/>
                <c:pt idx="0">
                  <c:v>Ola 1</c:v>
                </c:pt>
                <c:pt idx="1">
                  <c:v>Ola 4</c:v>
                </c:pt>
                <c:pt idx="2">
                  <c:v>Pobres en ola 1</c:v>
                </c:pt>
                <c:pt idx="3">
                  <c:v>Toda la población en ola 1</c:v>
                </c:pt>
              </c:strCache>
            </c:strRef>
          </c:cat>
          <c:val>
            <c:numRef>
              <c:f>'cuadro 4'!$C$27:$F$27</c:f>
              <c:numCache>
                <c:formatCode>General</c:formatCode>
                <c:ptCount val="4"/>
                <c:pt idx="0">
                  <c:v>24.71</c:v>
                </c:pt>
                <c:pt idx="1">
                  <c:v>26.23</c:v>
                </c:pt>
                <c:pt idx="2">
                  <c:v>26.2</c:v>
                </c:pt>
                <c:pt idx="3">
                  <c:v>21.99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31823840"/>
        <c:axId val="331824232"/>
      </c:barChart>
      <c:catAx>
        <c:axId val="331823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1824232"/>
        <c:crosses val="autoZero"/>
        <c:auto val="1"/>
        <c:lblAlgn val="ctr"/>
        <c:lblOffset val="100"/>
        <c:noMultiLvlLbl val="0"/>
      </c:catAx>
      <c:valAx>
        <c:axId val="331824232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1823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3.8542845614434898E-2"/>
          <c:y val="0.10024977622777299"/>
          <c:w val="0.91077902703192304"/>
          <c:h val="0.84090465634823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'cuadro 4'!$B$29</c:f>
              <c:strCache>
                <c:ptCount val="1"/>
                <c:pt idx="0">
                  <c:v>Ninguno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'cuadro 4'!$C$6:$F$6</c:f>
              <c:strCache>
                <c:ptCount val="4"/>
                <c:pt idx="0">
                  <c:v>Ola 1</c:v>
                </c:pt>
                <c:pt idx="1">
                  <c:v>Ola 4</c:v>
                </c:pt>
                <c:pt idx="2">
                  <c:v>Pobres en ola 1</c:v>
                </c:pt>
                <c:pt idx="3">
                  <c:v>Toda la población en ola 1</c:v>
                </c:pt>
              </c:strCache>
            </c:strRef>
          </c:cat>
          <c:val>
            <c:numRef>
              <c:f>'cuadro 4'!$C$29:$F$29</c:f>
              <c:numCache>
                <c:formatCode>General</c:formatCode>
                <c:ptCount val="4"/>
                <c:pt idx="0">
                  <c:v>21.47</c:v>
                </c:pt>
                <c:pt idx="1">
                  <c:v>23.03</c:v>
                </c:pt>
                <c:pt idx="2">
                  <c:v>16.09</c:v>
                </c:pt>
                <c:pt idx="3">
                  <c:v>9.3800000000000008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36625848"/>
        <c:axId val="236626240"/>
      </c:barChart>
      <c:catAx>
        <c:axId val="236625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36626240"/>
        <c:crosses val="autoZero"/>
        <c:auto val="1"/>
        <c:lblAlgn val="ctr"/>
        <c:lblOffset val="100"/>
        <c:noMultiLvlLbl val="0"/>
      </c:catAx>
      <c:valAx>
        <c:axId val="23662624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36625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3.3815300967368699E-2"/>
          <c:y val="9.8244807782940896E-2"/>
          <c:w val="0.91725996543349297"/>
          <c:h val="0.852459607796305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'cuadro 4'!$B$30</c:f>
              <c:strCache>
                <c:ptCount val="1"/>
                <c:pt idx="0">
                  <c:v>Uno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'cuadro 4'!$C$6:$F$6</c:f>
              <c:strCache>
                <c:ptCount val="4"/>
                <c:pt idx="0">
                  <c:v>Ola 1</c:v>
                </c:pt>
                <c:pt idx="1">
                  <c:v>Ola 4</c:v>
                </c:pt>
                <c:pt idx="2">
                  <c:v>Pobres en ola 1</c:v>
                </c:pt>
                <c:pt idx="3">
                  <c:v>Toda la población en ola 1</c:v>
                </c:pt>
              </c:strCache>
            </c:strRef>
          </c:cat>
          <c:val>
            <c:numRef>
              <c:f>'cuadro 4'!$C$30:$F$30</c:f>
              <c:numCache>
                <c:formatCode>General</c:formatCode>
                <c:ptCount val="4"/>
                <c:pt idx="0">
                  <c:v>63.67</c:v>
                </c:pt>
                <c:pt idx="1">
                  <c:v>53.17</c:v>
                </c:pt>
                <c:pt idx="2">
                  <c:v>58.96</c:v>
                </c:pt>
                <c:pt idx="3">
                  <c:v>39.82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36627024"/>
        <c:axId val="236627416"/>
      </c:barChart>
      <c:catAx>
        <c:axId val="236627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36627416"/>
        <c:crosses val="autoZero"/>
        <c:auto val="1"/>
        <c:lblAlgn val="ctr"/>
        <c:lblOffset val="100"/>
        <c:noMultiLvlLbl val="0"/>
      </c:catAx>
      <c:valAx>
        <c:axId val="23662741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3662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3.4034879404526701E-2"/>
          <c:y val="9.8987210631289194E-2"/>
          <c:w val="0.91320537996106599"/>
          <c:h val="0.851344694856982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'cuadro 4'!$B$31</c:f>
              <c:strCache>
                <c:ptCount val="1"/>
                <c:pt idx="0">
                  <c:v>Dos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'cuadro 4'!$C$6:$F$6</c:f>
              <c:strCache>
                <c:ptCount val="4"/>
                <c:pt idx="0">
                  <c:v>Ola 1</c:v>
                </c:pt>
                <c:pt idx="1">
                  <c:v>Ola 4</c:v>
                </c:pt>
                <c:pt idx="2">
                  <c:v>Pobres en ola 1</c:v>
                </c:pt>
                <c:pt idx="3">
                  <c:v>Toda la población en ola 1</c:v>
                </c:pt>
              </c:strCache>
            </c:strRef>
          </c:cat>
          <c:val>
            <c:numRef>
              <c:f>'cuadro 4'!$C$31:$F$31</c:f>
              <c:numCache>
                <c:formatCode>General</c:formatCode>
                <c:ptCount val="4"/>
                <c:pt idx="0">
                  <c:v>10.87</c:v>
                </c:pt>
                <c:pt idx="1">
                  <c:v>19.97</c:v>
                </c:pt>
                <c:pt idx="2">
                  <c:v>18.54</c:v>
                </c:pt>
                <c:pt idx="3">
                  <c:v>34.19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36628200"/>
        <c:axId val="236628592"/>
      </c:barChart>
      <c:catAx>
        <c:axId val="236628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36628592"/>
        <c:crosses val="autoZero"/>
        <c:auto val="1"/>
        <c:lblAlgn val="ctr"/>
        <c:lblOffset val="100"/>
        <c:noMultiLvlLbl val="0"/>
      </c:catAx>
      <c:valAx>
        <c:axId val="23662859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36628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64AD41-1CB0-DF44-94D9-F14B57121F44}" type="doc">
      <dgm:prSet loTypeId="urn:microsoft.com/office/officeart/2009/3/layout/StepUpProcess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s-ES_tradnl"/>
        </a:p>
      </dgm:t>
    </dgm:pt>
    <dgm:pt modelId="{0972C2A4-5A33-4742-B161-B63199B1B9F3}">
      <dgm:prSet phldrT="[Texto]" custT="1"/>
      <dgm:spPr/>
      <dgm:t>
        <a:bodyPr/>
        <a:lstStyle/>
        <a:p>
          <a:r>
            <a:rPr lang="es-ES_tradnl" sz="2800" dirty="0" smtClean="0"/>
            <a:t>1 año</a:t>
          </a:r>
          <a:endParaRPr lang="es-ES_tradnl" sz="2800" dirty="0"/>
        </a:p>
      </dgm:t>
    </dgm:pt>
    <dgm:pt modelId="{646C50C2-90CD-F84F-93B5-EE30FD909FAF}" type="parTrans" cxnId="{2121587C-B787-9449-A8EA-11485C687172}">
      <dgm:prSet/>
      <dgm:spPr/>
      <dgm:t>
        <a:bodyPr/>
        <a:lstStyle/>
        <a:p>
          <a:endParaRPr lang="es-ES_tradnl"/>
        </a:p>
      </dgm:t>
    </dgm:pt>
    <dgm:pt modelId="{1268B37A-F3E6-E640-AD7B-AFA4A582DA17}" type="sibTrans" cxnId="{2121587C-B787-9449-A8EA-11485C687172}">
      <dgm:prSet/>
      <dgm:spPr/>
      <dgm:t>
        <a:bodyPr/>
        <a:lstStyle/>
        <a:p>
          <a:endParaRPr lang="es-ES_tradnl"/>
        </a:p>
      </dgm:t>
    </dgm:pt>
    <dgm:pt modelId="{3751B77B-CAF6-2E4E-880C-ED54203ECC1B}">
      <dgm:prSet phldrT="[Texto]" custT="1"/>
      <dgm:spPr/>
      <dgm:t>
        <a:bodyPr/>
        <a:lstStyle/>
        <a:p>
          <a:r>
            <a:rPr lang="es-ES_tradnl" sz="2800" dirty="0" smtClean="0"/>
            <a:t>2 años</a:t>
          </a:r>
          <a:endParaRPr lang="es-ES_tradnl" sz="2800" dirty="0"/>
        </a:p>
      </dgm:t>
    </dgm:pt>
    <dgm:pt modelId="{7739C1E0-F685-6D41-ADE8-2EEDD17699F9}" type="parTrans" cxnId="{C1C3801E-E477-794E-8B14-808CE20E84E2}">
      <dgm:prSet/>
      <dgm:spPr/>
      <dgm:t>
        <a:bodyPr/>
        <a:lstStyle/>
        <a:p>
          <a:endParaRPr lang="es-ES_tradnl"/>
        </a:p>
      </dgm:t>
    </dgm:pt>
    <dgm:pt modelId="{B81E3D0F-13B3-744C-AFDF-F4900CCF1AFD}" type="sibTrans" cxnId="{C1C3801E-E477-794E-8B14-808CE20E84E2}">
      <dgm:prSet/>
      <dgm:spPr/>
      <dgm:t>
        <a:bodyPr/>
        <a:lstStyle/>
        <a:p>
          <a:endParaRPr lang="es-ES_tradnl"/>
        </a:p>
      </dgm:t>
    </dgm:pt>
    <dgm:pt modelId="{3DDA1057-E161-3E47-835A-C0DF1DEF4CFE}">
      <dgm:prSet phldrT="[Texto]" custT="1"/>
      <dgm:spPr/>
      <dgm:t>
        <a:bodyPr/>
        <a:lstStyle/>
        <a:p>
          <a:r>
            <a:rPr lang="es-ES_tradnl" sz="2800" dirty="0" smtClean="0"/>
            <a:t>3 años</a:t>
          </a:r>
          <a:endParaRPr lang="es-ES_tradnl" sz="2800" dirty="0"/>
        </a:p>
      </dgm:t>
    </dgm:pt>
    <dgm:pt modelId="{3FC9ECD7-43D9-C743-B816-2EB824C441A7}" type="parTrans" cxnId="{134CC6F7-B0F9-794E-93B5-5274523E7541}">
      <dgm:prSet/>
      <dgm:spPr/>
      <dgm:t>
        <a:bodyPr/>
        <a:lstStyle/>
        <a:p>
          <a:endParaRPr lang="es-ES_tradnl"/>
        </a:p>
      </dgm:t>
    </dgm:pt>
    <dgm:pt modelId="{3CD1724B-6E51-8B47-A72E-CC1569891B9A}" type="sibTrans" cxnId="{134CC6F7-B0F9-794E-93B5-5274523E7541}">
      <dgm:prSet/>
      <dgm:spPr/>
      <dgm:t>
        <a:bodyPr/>
        <a:lstStyle/>
        <a:p>
          <a:endParaRPr lang="es-ES_tradnl"/>
        </a:p>
      </dgm:t>
    </dgm:pt>
    <dgm:pt modelId="{3AA37551-F647-B246-B8B9-6475F87997C4}" type="pres">
      <dgm:prSet presAssocID="{7C64AD41-1CB0-DF44-94D9-F14B57121F4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_tradnl"/>
        </a:p>
      </dgm:t>
    </dgm:pt>
    <dgm:pt modelId="{43FAF65E-9AA0-5649-9E6D-BE74BEB7F12B}" type="pres">
      <dgm:prSet presAssocID="{0972C2A4-5A33-4742-B161-B63199B1B9F3}" presName="composite" presStyleCnt="0"/>
      <dgm:spPr/>
    </dgm:pt>
    <dgm:pt modelId="{49950351-C6AE-4A4F-B2D1-3B4C4DD71F88}" type="pres">
      <dgm:prSet presAssocID="{0972C2A4-5A33-4742-B161-B63199B1B9F3}" presName="LShape" presStyleLbl="alignNode1" presStyleIdx="0" presStyleCnt="5"/>
      <dgm:spPr/>
    </dgm:pt>
    <dgm:pt modelId="{BE933861-E98F-364E-AB28-535C27110F84}" type="pres">
      <dgm:prSet presAssocID="{0972C2A4-5A33-4742-B161-B63199B1B9F3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D28F0CA-D2CD-5D40-BF0A-BD81E22E1748}" type="pres">
      <dgm:prSet presAssocID="{0972C2A4-5A33-4742-B161-B63199B1B9F3}" presName="Triangle" presStyleLbl="alignNode1" presStyleIdx="1" presStyleCnt="5" custAng="16029032"/>
      <dgm:spPr/>
    </dgm:pt>
    <dgm:pt modelId="{34C94EEF-3439-CF42-B192-BCB5F333AD02}" type="pres">
      <dgm:prSet presAssocID="{1268B37A-F3E6-E640-AD7B-AFA4A582DA17}" presName="sibTrans" presStyleCnt="0"/>
      <dgm:spPr/>
    </dgm:pt>
    <dgm:pt modelId="{4DFDD2E1-087D-B344-95FB-B11C42952AE1}" type="pres">
      <dgm:prSet presAssocID="{1268B37A-F3E6-E640-AD7B-AFA4A582DA17}" presName="space" presStyleCnt="0"/>
      <dgm:spPr/>
    </dgm:pt>
    <dgm:pt modelId="{E6AFC085-6C32-0F48-AFF6-F95FE9F75359}" type="pres">
      <dgm:prSet presAssocID="{3751B77B-CAF6-2E4E-880C-ED54203ECC1B}" presName="composite" presStyleCnt="0"/>
      <dgm:spPr/>
    </dgm:pt>
    <dgm:pt modelId="{A2B3A8E4-1DEF-3E47-A451-7F179F67F1C8}" type="pres">
      <dgm:prSet presAssocID="{3751B77B-CAF6-2E4E-880C-ED54203ECC1B}" presName="LShape" presStyleLbl="alignNode1" presStyleIdx="2" presStyleCnt="5" custLinFactNeighborX="100" custLinFactNeighborY="-366"/>
      <dgm:spPr/>
    </dgm:pt>
    <dgm:pt modelId="{E257929D-AFC5-B44D-BBFC-DF164D7ED2E5}" type="pres">
      <dgm:prSet presAssocID="{3751B77B-CAF6-2E4E-880C-ED54203ECC1B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4B473F3-2ED2-604F-9D22-755F8D8E7512}" type="pres">
      <dgm:prSet presAssocID="{3751B77B-CAF6-2E4E-880C-ED54203ECC1B}" presName="Triangle" presStyleLbl="alignNode1" presStyleIdx="3" presStyleCnt="5" custAng="16200000"/>
      <dgm:spPr/>
    </dgm:pt>
    <dgm:pt modelId="{3B48A09F-9862-7143-981D-29A8BDB91AA0}" type="pres">
      <dgm:prSet presAssocID="{B81E3D0F-13B3-744C-AFDF-F4900CCF1AFD}" presName="sibTrans" presStyleCnt="0"/>
      <dgm:spPr/>
    </dgm:pt>
    <dgm:pt modelId="{C6AD0E05-BCF2-4E45-890B-60BC54A0702F}" type="pres">
      <dgm:prSet presAssocID="{B81E3D0F-13B3-744C-AFDF-F4900CCF1AFD}" presName="space" presStyleCnt="0"/>
      <dgm:spPr/>
    </dgm:pt>
    <dgm:pt modelId="{7C32B0C5-5197-BB46-B853-1577AD54D74F}" type="pres">
      <dgm:prSet presAssocID="{3DDA1057-E161-3E47-835A-C0DF1DEF4CFE}" presName="composite" presStyleCnt="0"/>
      <dgm:spPr/>
    </dgm:pt>
    <dgm:pt modelId="{E8DCD5B6-27F7-474D-9F57-C6040389DE0A}" type="pres">
      <dgm:prSet presAssocID="{3DDA1057-E161-3E47-835A-C0DF1DEF4CFE}" presName="LShape" presStyleLbl="alignNode1" presStyleIdx="4" presStyleCnt="5"/>
      <dgm:spPr/>
    </dgm:pt>
    <dgm:pt modelId="{AE5DDB80-E86B-AE49-8F17-6A2A0CFB7457}" type="pres">
      <dgm:prSet presAssocID="{3DDA1057-E161-3E47-835A-C0DF1DEF4CFE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134CC6F7-B0F9-794E-93B5-5274523E7541}" srcId="{7C64AD41-1CB0-DF44-94D9-F14B57121F44}" destId="{3DDA1057-E161-3E47-835A-C0DF1DEF4CFE}" srcOrd="2" destOrd="0" parTransId="{3FC9ECD7-43D9-C743-B816-2EB824C441A7}" sibTransId="{3CD1724B-6E51-8B47-A72E-CC1569891B9A}"/>
    <dgm:cxn modelId="{5E9A0AD2-958C-4CE1-8861-0E519A401B44}" type="presOf" srcId="{3DDA1057-E161-3E47-835A-C0DF1DEF4CFE}" destId="{AE5DDB80-E86B-AE49-8F17-6A2A0CFB7457}" srcOrd="0" destOrd="0" presId="urn:microsoft.com/office/officeart/2009/3/layout/StepUpProcess"/>
    <dgm:cxn modelId="{9A4DC88D-EB11-4BCB-8BF0-1BDB15EF0451}" type="presOf" srcId="{3751B77B-CAF6-2E4E-880C-ED54203ECC1B}" destId="{E257929D-AFC5-B44D-BBFC-DF164D7ED2E5}" srcOrd="0" destOrd="0" presId="urn:microsoft.com/office/officeart/2009/3/layout/StepUpProcess"/>
    <dgm:cxn modelId="{2121587C-B787-9449-A8EA-11485C687172}" srcId="{7C64AD41-1CB0-DF44-94D9-F14B57121F44}" destId="{0972C2A4-5A33-4742-B161-B63199B1B9F3}" srcOrd="0" destOrd="0" parTransId="{646C50C2-90CD-F84F-93B5-EE30FD909FAF}" sibTransId="{1268B37A-F3E6-E640-AD7B-AFA4A582DA17}"/>
    <dgm:cxn modelId="{DFB2D7CA-1424-4D90-A2EE-229B6679040B}" type="presOf" srcId="{7C64AD41-1CB0-DF44-94D9-F14B57121F44}" destId="{3AA37551-F647-B246-B8B9-6475F87997C4}" srcOrd="0" destOrd="0" presId="urn:microsoft.com/office/officeart/2009/3/layout/StepUpProcess"/>
    <dgm:cxn modelId="{4B59CE85-31C6-4D8C-BFF7-BC4BF382F4ED}" type="presOf" srcId="{0972C2A4-5A33-4742-B161-B63199B1B9F3}" destId="{BE933861-E98F-364E-AB28-535C27110F84}" srcOrd="0" destOrd="0" presId="urn:microsoft.com/office/officeart/2009/3/layout/StepUpProcess"/>
    <dgm:cxn modelId="{C1C3801E-E477-794E-8B14-808CE20E84E2}" srcId="{7C64AD41-1CB0-DF44-94D9-F14B57121F44}" destId="{3751B77B-CAF6-2E4E-880C-ED54203ECC1B}" srcOrd="1" destOrd="0" parTransId="{7739C1E0-F685-6D41-ADE8-2EEDD17699F9}" sibTransId="{B81E3D0F-13B3-744C-AFDF-F4900CCF1AFD}"/>
    <dgm:cxn modelId="{6A67F5BF-57EC-488A-A14A-5BBACBCE483F}" type="presParOf" srcId="{3AA37551-F647-B246-B8B9-6475F87997C4}" destId="{43FAF65E-9AA0-5649-9E6D-BE74BEB7F12B}" srcOrd="0" destOrd="0" presId="urn:microsoft.com/office/officeart/2009/3/layout/StepUpProcess"/>
    <dgm:cxn modelId="{E1A38BE0-396E-44EC-AFDC-F68E2FA80DD9}" type="presParOf" srcId="{43FAF65E-9AA0-5649-9E6D-BE74BEB7F12B}" destId="{49950351-C6AE-4A4F-B2D1-3B4C4DD71F88}" srcOrd="0" destOrd="0" presId="urn:microsoft.com/office/officeart/2009/3/layout/StepUpProcess"/>
    <dgm:cxn modelId="{E46C35C4-BABF-4B23-B70E-D9CBC47A51DD}" type="presParOf" srcId="{43FAF65E-9AA0-5649-9E6D-BE74BEB7F12B}" destId="{BE933861-E98F-364E-AB28-535C27110F84}" srcOrd="1" destOrd="0" presId="urn:microsoft.com/office/officeart/2009/3/layout/StepUpProcess"/>
    <dgm:cxn modelId="{59F22280-60E9-4BCD-9BA5-E6C9A1E76929}" type="presParOf" srcId="{43FAF65E-9AA0-5649-9E6D-BE74BEB7F12B}" destId="{0D28F0CA-D2CD-5D40-BF0A-BD81E22E1748}" srcOrd="2" destOrd="0" presId="urn:microsoft.com/office/officeart/2009/3/layout/StepUpProcess"/>
    <dgm:cxn modelId="{8AE08D28-434E-4B36-96FB-2B28C08CECF2}" type="presParOf" srcId="{3AA37551-F647-B246-B8B9-6475F87997C4}" destId="{34C94EEF-3439-CF42-B192-BCB5F333AD02}" srcOrd="1" destOrd="0" presId="urn:microsoft.com/office/officeart/2009/3/layout/StepUpProcess"/>
    <dgm:cxn modelId="{338FFA7F-815B-49A8-8CDC-1100F5A420C7}" type="presParOf" srcId="{34C94EEF-3439-CF42-B192-BCB5F333AD02}" destId="{4DFDD2E1-087D-B344-95FB-B11C42952AE1}" srcOrd="0" destOrd="0" presId="urn:microsoft.com/office/officeart/2009/3/layout/StepUpProcess"/>
    <dgm:cxn modelId="{E5322F2F-8392-4C1F-8577-0DEEF00BB5E4}" type="presParOf" srcId="{3AA37551-F647-B246-B8B9-6475F87997C4}" destId="{E6AFC085-6C32-0F48-AFF6-F95FE9F75359}" srcOrd="2" destOrd="0" presId="urn:microsoft.com/office/officeart/2009/3/layout/StepUpProcess"/>
    <dgm:cxn modelId="{B12DB46C-416D-44B5-8DB5-6D53CCEC807A}" type="presParOf" srcId="{E6AFC085-6C32-0F48-AFF6-F95FE9F75359}" destId="{A2B3A8E4-1DEF-3E47-A451-7F179F67F1C8}" srcOrd="0" destOrd="0" presId="urn:microsoft.com/office/officeart/2009/3/layout/StepUpProcess"/>
    <dgm:cxn modelId="{89A5C92D-4D9E-43D8-959E-CC45F766EC0D}" type="presParOf" srcId="{E6AFC085-6C32-0F48-AFF6-F95FE9F75359}" destId="{E257929D-AFC5-B44D-BBFC-DF164D7ED2E5}" srcOrd="1" destOrd="0" presId="urn:microsoft.com/office/officeart/2009/3/layout/StepUpProcess"/>
    <dgm:cxn modelId="{131E36B2-06FE-4FAF-AC9B-8982F44B6983}" type="presParOf" srcId="{E6AFC085-6C32-0F48-AFF6-F95FE9F75359}" destId="{E4B473F3-2ED2-604F-9D22-755F8D8E7512}" srcOrd="2" destOrd="0" presId="urn:microsoft.com/office/officeart/2009/3/layout/StepUpProcess"/>
    <dgm:cxn modelId="{E093EDCE-8031-46C8-9D16-18352292C63A}" type="presParOf" srcId="{3AA37551-F647-B246-B8B9-6475F87997C4}" destId="{3B48A09F-9862-7143-981D-29A8BDB91AA0}" srcOrd="3" destOrd="0" presId="urn:microsoft.com/office/officeart/2009/3/layout/StepUpProcess"/>
    <dgm:cxn modelId="{544E52B6-5005-4CA2-9C3F-ED6D81F0FC17}" type="presParOf" srcId="{3B48A09F-9862-7143-981D-29A8BDB91AA0}" destId="{C6AD0E05-BCF2-4E45-890B-60BC54A0702F}" srcOrd="0" destOrd="0" presId="urn:microsoft.com/office/officeart/2009/3/layout/StepUpProcess"/>
    <dgm:cxn modelId="{3AB38A66-7BF9-4929-B334-236A7168A985}" type="presParOf" srcId="{3AA37551-F647-B246-B8B9-6475F87997C4}" destId="{7C32B0C5-5197-BB46-B853-1577AD54D74F}" srcOrd="4" destOrd="0" presId="urn:microsoft.com/office/officeart/2009/3/layout/StepUpProcess"/>
    <dgm:cxn modelId="{388688C8-3BCB-49C1-BFBB-F962FE9F1D32}" type="presParOf" srcId="{7C32B0C5-5197-BB46-B853-1577AD54D74F}" destId="{E8DCD5B6-27F7-474D-9F57-C6040389DE0A}" srcOrd="0" destOrd="0" presId="urn:microsoft.com/office/officeart/2009/3/layout/StepUpProcess"/>
    <dgm:cxn modelId="{08D17418-BE77-4201-ACAA-95882F12590E}" type="presParOf" srcId="{7C32B0C5-5197-BB46-B853-1577AD54D74F}" destId="{AE5DDB80-E86B-AE49-8F17-6A2A0CFB745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2462E8-B146-914D-B39A-FE72A283C007}" type="doc">
      <dgm:prSet loTypeId="urn:microsoft.com/office/officeart/2009/3/layout/StepUpProcess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s-ES_tradnl"/>
        </a:p>
      </dgm:t>
    </dgm:pt>
    <dgm:pt modelId="{8C9D26CC-6BAA-BE42-8AE0-4B841CDDAF30}">
      <dgm:prSet phldrT="[Texto]" custT="1"/>
      <dgm:spPr/>
      <dgm:t>
        <a:bodyPr/>
        <a:lstStyle/>
        <a:p>
          <a:r>
            <a:rPr lang="es-ES_tradnl" sz="2800" dirty="0" smtClean="0"/>
            <a:t>3 años</a:t>
          </a:r>
          <a:r>
            <a:rPr lang="es-ES_tradnl" sz="5200" dirty="0" smtClean="0"/>
            <a:t>	</a:t>
          </a:r>
          <a:endParaRPr lang="es-ES_tradnl" sz="5200" dirty="0"/>
        </a:p>
      </dgm:t>
    </dgm:pt>
    <dgm:pt modelId="{AC9C90A9-CD59-D946-9383-F866ED9D8A83}" type="parTrans" cxnId="{ACBFDBC4-8695-4E4A-AACD-686B3318A4E2}">
      <dgm:prSet/>
      <dgm:spPr/>
      <dgm:t>
        <a:bodyPr/>
        <a:lstStyle/>
        <a:p>
          <a:endParaRPr lang="es-ES_tradnl"/>
        </a:p>
      </dgm:t>
    </dgm:pt>
    <dgm:pt modelId="{F8D42961-E49D-C449-A9BB-A7FAF79751B0}" type="sibTrans" cxnId="{ACBFDBC4-8695-4E4A-AACD-686B3318A4E2}">
      <dgm:prSet/>
      <dgm:spPr/>
      <dgm:t>
        <a:bodyPr/>
        <a:lstStyle/>
        <a:p>
          <a:endParaRPr lang="es-ES_tradnl"/>
        </a:p>
      </dgm:t>
    </dgm:pt>
    <dgm:pt modelId="{44BE86FE-0BC1-1A4A-9E46-460034D7EFDF}">
      <dgm:prSet phldrT="[Texto]" custT="1"/>
      <dgm:spPr/>
      <dgm:t>
        <a:bodyPr/>
        <a:lstStyle/>
        <a:p>
          <a:r>
            <a:rPr lang="es-ES_tradnl" sz="2800" dirty="0" smtClean="0"/>
            <a:t>2 años</a:t>
          </a:r>
          <a:endParaRPr lang="es-ES_tradnl" sz="2800" dirty="0"/>
        </a:p>
      </dgm:t>
    </dgm:pt>
    <dgm:pt modelId="{E6A5695A-D90A-BD48-8281-72E478E39CA9}" type="parTrans" cxnId="{DE9078C1-D1F3-2548-8D4B-F1E3B263CF9C}">
      <dgm:prSet/>
      <dgm:spPr/>
      <dgm:t>
        <a:bodyPr/>
        <a:lstStyle/>
        <a:p>
          <a:endParaRPr lang="es-ES_tradnl"/>
        </a:p>
      </dgm:t>
    </dgm:pt>
    <dgm:pt modelId="{9822C98D-77E0-DE48-905E-D5207B1CB609}" type="sibTrans" cxnId="{DE9078C1-D1F3-2548-8D4B-F1E3B263CF9C}">
      <dgm:prSet/>
      <dgm:spPr/>
      <dgm:t>
        <a:bodyPr/>
        <a:lstStyle/>
        <a:p>
          <a:endParaRPr lang="es-ES_tradnl"/>
        </a:p>
      </dgm:t>
    </dgm:pt>
    <dgm:pt modelId="{784C3103-C57D-4240-97D6-ACE1C5EC8616}">
      <dgm:prSet phldrT="[Texto]" custT="1"/>
      <dgm:spPr/>
      <dgm:t>
        <a:bodyPr/>
        <a:lstStyle/>
        <a:p>
          <a:r>
            <a:rPr lang="es-ES_tradnl" sz="2800" dirty="0" smtClean="0"/>
            <a:t>1 año</a:t>
          </a:r>
          <a:endParaRPr lang="es-ES_tradnl" sz="2800" dirty="0"/>
        </a:p>
      </dgm:t>
    </dgm:pt>
    <dgm:pt modelId="{2D106DD8-6CB0-3545-82C3-C7EF328C73A8}" type="parTrans" cxnId="{8F020FB7-D418-7A45-9387-BCB4EFEF5DFF}">
      <dgm:prSet/>
      <dgm:spPr/>
      <dgm:t>
        <a:bodyPr/>
        <a:lstStyle/>
        <a:p>
          <a:endParaRPr lang="es-ES_tradnl"/>
        </a:p>
      </dgm:t>
    </dgm:pt>
    <dgm:pt modelId="{2A9D3AAC-7FC6-2947-AABB-F6157A9C4BC6}" type="sibTrans" cxnId="{8F020FB7-D418-7A45-9387-BCB4EFEF5DFF}">
      <dgm:prSet/>
      <dgm:spPr/>
      <dgm:t>
        <a:bodyPr/>
        <a:lstStyle/>
        <a:p>
          <a:endParaRPr lang="es-ES_tradnl"/>
        </a:p>
      </dgm:t>
    </dgm:pt>
    <dgm:pt modelId="{8856FBC9-5E1B-524A-85CF-2A620EA94F7D}" type="pres">
      <dgm:prSet presAssocID="{5E2462E8-B146-914D-B39A-FE72A283C00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_tradnl"/>
        </a:p>
      </dgm:t>
    </dgm:pt>
    <dgm:pt modelId="{E4D7D916-9C03-0249-A3CF-CDDE93F6397A}" type="pres">
      <dgm:prSet presAssocID="{8C9D26CC-6BAA-BE42-8AE0-4B841CDDAF30}" presName="composite" presStyleCnt="0"/>
      <dgm:spPr/>
    </dgm:pt>
    <dgm:pt modelId="{FBC679EC-F54F-1743-9C53-8AE8B71525EA}" type="pres">
      <dgm:prSet presAssocID="{8C9D26CC-6BAA-BE42-8AE0-4B841CDDAF30}" presName="LShape" presStyleLbl="alignNode1" presStyleIdx="0" presStyleCnt="5"/>
      <dgm:spPr/>
    </dgm:pt>
    <dgm:pt modelId="{0685025F-E637-A543-93E7-5517E1ED26C8}" type="pres">
      <dgm:prSet presAssocID="{8C9D26CC-6BAA-BE42-8AE0-4B841CDDAF30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99588D8-CC37-6F48-8870-5ADA93BDF3E9}" type="pres">
      <dgm:prSet presAssocID="{8C9D26CC-6BAA-BE42-8AE0-4B841CDDAF30}" presName="Triangle" presStyleLbl="alignNode1" presStyleIdx="1" presStyleCnt="5" custAng="5400000"/>
      <dgm:spPr/>
    </dgm:pt>
    <dgm:pt modelId="{37E9104D-855C-3C4D-843D-76C908CCD661}" type="pres">
      <dgm:prSet presAssocID="{F8D42961-E49D-C449-A9BB-A7FAF79751B0}" presName="sibTrans" presStyleCnt="0"/>
      <dgm:spPr/>
    </dgm:pt>
    <dgm:pt modelId="{79A231E3-5F83-2849-9666-67D4733B5A18}" type="pres">
      <dgm:prSet presAssocID="{F8D42961-E49D-C449-A9BB-A7FAF79751B0}" presName="space" presStyleCnt="0"/>
      <dgm:spPr/>
    </dgm:pt>
    <dgm:pt modelId="{214CDC5B-CDA0-DE4D-AED0-4618AA8A0D26}" type="pres">
      <dgm:prSet presAssocID="{44BE86FE-0BC1-1A4A-9E46-460034D7EFDF}" presName="composite" presStyleCnt="0"/>
      <dgm:spPr/>
    </dgm:pt>
    <dgm:pt modelId="{801230D3-75AF-A748-972B-80CBC1F3D747}" type="pres">
      <dgm:prSet presAssocID="{44BE86FE-0BC1-1A4A-9E46-460034D7EFDF}" presName="LShape" presStyleLbl="alignNode1" presStyleIdx="2" presStyleCnt="5"/>
      <dgm:spPr/>
    </dgm:pt>
    <dgm:pt modelId="{FE821911-B7EE-FD48-8A15-F4853E917133}" type="pres">
      <dgm:prSet presAssocID="{44BE86FE-0BC1-1A4A-9E46-460034D7EFDF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C69186B-5208-C44F-96AF-1E48BF49A04A}" type="pres">
      <dgm:prSet presAssocID="{44BE86FE-0BC1-1A4A-9E46-460034D7EFDF}" presName="Triangle" presStyleLbl="alignNode1" presStyleIdx="3" presStyleCnt="5" custAng="5400000"/>
      <dgm:spPr/>
    </dgm:pt>
    <dgm:pt modelId="{4F611CE1-B7DA-884F-B263-52E3E5E13201}" type="pres">
      <dgm:prSet presAssocID="{9822C98D-77E0-DE48-905E-D5207B1CB609}" presName="sibTrans" presStyleCnt="0"/>
      <dgm:spPr/>
    </dgm:pt>
    <dgm:pt modelId="{51B18942-2F12-0449-B490-7E0C23E474C5}" type="pres">
      <dgm:prSet presAssocID="{9822C98D-77E0-DE48-905E-D5207B1CB609}" presName="space" presStyleCnt="0"/>
      <dgm:spPr/>
    </dgm:pt>
    <dgm:pt modelId="{27D28CAE-839E-2044-8094-C8938CBECB4E}" type="pres">
      <dgm:prSet presAssocID="{784C3103-C57D-4240-97D6-ACE1C5EC8616}" presName="composite" presStyleCnt="0"/>
      <dgm:spPr/>
    </dgm:pt>
    <dgm:pt modelId="{5C33B03B-FA90-5E4F-94F7-DC5464F4A425}" type="pres">
      <dgm:prSet presAssocID="{784C3103-C57D-4240-97D6-ACE1C5EC8616}" presName="LShape" presStyleLbl="alignNode1" presStyleIdx="4" presStyleCnt="5"/>
      <dgm:spPr/>
    </dgm:pt>
    <dgm:pt modelId="{F0ECE805-A92F-CA43-9D20-156343234488}" type="pres">
      <dgm:prSet presAssocID="{784C3103-C57D-4240-97D6-ACE1C5EC8616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DE9078C1-D1F3-2548-8D4B-F1E3B263CF9C}" srcId="{5E2462E8-B146-914D-B39A-FE72A283C007}" destId="{44BE86FE-0BC1-1A4A-9E46-460034D7EFDF}" srcOrd="1" destOrd="0" parTransId="{E6A5695A-D90A-BD48-8281-72E478E39CA9}" sibTransId="{9822C98D-77E0-DE48-905E-D5207B1CB609}"/>
    <dgm:cxn modelId="{3507C48F-E311-4182-B951-E58E41C70A41}" type="presOf" srcId="{5E2462E8-B146-914D-B39A-FE72A283C007}" destId="{8856FBC9-5E1B-524A-85CF-2A620EA94F7D}" srcOrd="0" destOrd="0" presId="urn:microsoft.com/office/officeart/2009/3/layout/StepUpProcess"/>
    <dgm:cxn modelId="{8F020FB7-D418-7A45-9387-BCB4EFEF5DFF}" srcId="{5E2462E8-B146-914D-B39A-FE72A283C007}" destId="{784C3103-C57D-4240-97D6-ACE1C5EC8616}" srcOrd="2" destOrd="0" parTransId="{2D106DD8-6CB0-3545-82C3-C7EF328C73A8}" sibTransId="{2A9D3AAC-7FC6-2947-AABB-F6157A9C4BC6}"/>
    <dgm:cxn modelId="{ACBFDBC4-8695-4E4A-AACD-686B3318A4E2}" srcId="{5E2462E8-B146-914D-B39A-FE72A283C007}" destId="{8C9D26CC-6BAA-BE42-8AE0-4B841CDDAF30}" srcOrd="0" destOrd="0" parTransId="{AC9C90A9-CD59-D946-9383-F866ED9D8A83}" sibTransId="{F8D42961-E49D-C449-A9BB-A7FAF79751B0}"/>
    <dgm:cxn modelId="{F0A53E3A-9FBB-4D6B-BB3D-14B1847752CE}" type="presOf" srcId="{44BE86FE-0BC1-1A4A-9E46-460034D7EFDF}" destId="{FE821911-B7EE-FD48-8A15-F4853E917133}" srcOrd="0" destOrd="0" presId="urn:microsoft.com/office/officeart/2009/3/layout/StepUpProcess"/>
    <dgm:cxn modelId="{020407EE-0F2A-4348-9039-87D357487A07}" type="presOf" srcId="{8C9D26CC-6BAA-BE42-8AE0-4B841CDDAF30}" destId="{0685025F-E637-A543-93E7-5517E1ED26C8}" srcOrd="0" destOrd="0" presId="urn:microsoft.com/office/officeart/2009/3/layout/StepUpProcess"/>
    <dgm:cxn modelId="{DEF17576-AE0F-49C4-A18F-0E5586AB7E5A}" type="presOf" srcId="{784C3103-C57D-4240-97D6-ACE1C5EC8616}" destId="{F0ECE805-A92F-CA43-9D20-156343234488}" srcOrd="0" destOrd="0" presId="urn:microsoft.com/office/officeart/2009/3/layout/StepUpProcess"/>
    <dgm:cxn modelId="{6661177E-3920-4AD5-B7B9-A136930C7636}" type="presParOf" srcId="{8856FBC9-5E1B-524A-85CF-2A620EA94F7D}" destId="{E4D7D916-9C03-0249-A3CF-CDDE93F6397A}" srcOrd="0" destOrd="0" presId="urn:microsoft.com/office/officeart/2009/3/layout/StepUpProcess"/>
    <dgm:cxn modelId="{C6D29F15-0FDE-4E20-B727-B44555D790FC}" type="presParOf" srcId="{E4D7D916-9C03-0249-A3CF-CDDE93F6397A}" destId="{FBC679EC-F54F-1743-9C53-8AE8B71525EA}" srcOrd="0" destOrd="0" presId="urn:microsoft.com/office/officeart/2009/3/layout/StepUpProcess"/>
    <dgm:cxn modelId="{26E25AF8-A959-43DF-B9D9-A47135FDC3B6}" type="presParOf" srcId="{E4D7D916-9C03-0249-A3CF-CDDE93F6397A}" destId="{0685025F-E637-A543-93E7-5517E1ED26C8}" srcOrd="1" destOrd="0" presId="urn:microsoft.com/office/officeart/2009/3/layout/StepUpProcess"/>
    <dgm:cxn modelId="{6C282C5C-21C4-4E1B-9EAC-B02D608DB9DE}" type="presParOf" srcId="{E4D7D916-9C03-0249-A3CF-CDDE93F6397A}" destId="{299588D8-CC37-6F48-8870-5ADA93BDF3E9}" srcOrd="2" destOrd="0" presId="urn:microsoft.com/office/officeart/2009/3/layout/StepUpProcess"/>
    <dgm:cxn modelId="{63310B50-299D-497B-BFFB-E6033813C5FA}" type="presParOf" srcId="{8856FBC9-5E1B-524A-85CF-2A620EA94F7D}" destId="{37E9104D-855C-3C4D-843D-76C908CCD661}" srcOrd="1" destOrd="0" presId="urn:microsoft.com/office/officeart/2009/3/layout/StepUpProcess"/>
    <dgm:cxn modelId="{1FBE019E-56F4-4CDA-B0CB-0438D76D7A8A}" type="presParOf" srcId="{37E9104D-855C-3C4D-843D-76C908CCD661}" destId="{79A231E3-5F83-2849-9666-67D4733B5A18}" srcOrd="0" destOrd="0" presId="urn:microsoft.com/office/officeart/2009/3/layout/StepUpProcess"/>
    <dgm:cxn modelId="{2D9FE182-14A5-4F4F-AD8C-376A241016E8}" type="presParOf" srcId="{8856FBC9-5E1B-524A-85CF-2A620EA94F7D}" destId="{214CDC5B-CDA0-DE4D-AED0-4618AA8A0D26}" srcOrd="2" destOrd="0" presId="urn:microsoft.com/office/officeart/2009/3/layout/StepUpProcess"/>
    <dgm:cxn modelId="{3CEDA05A-4917-4ECD-B72B-FFDA7F4A7DF9}" type="presParOf" srcId="{214CDC5B-CDA0-DE4D-AED0-4618AA8A0D26}" destId="{801230D3-75AF-A748-972B-80CBC1F3D747}" srcOrd="0" destOrd="0" presId="urn:microsoft.com/office/officeart/2009/3/layout/StepUpProcess"/>
    <dgm:cxn modelId="{C1128B13-A80E-4079-88EF-5F83DCCEE464}" type="presParOf" srcId="{214CDC5B-CDA0-DE4D-AED0-4618AA8A0D26}" destId="{FE821911-B7EE-FD48-8A15-F4853E917133}" srcOrd="1" destOrd="0" presId="urn:microsoft.com/office/officeart/2009/3/layout/StepUpProcess"/>
    <dgm:cxn modelId="{6D11D8D4-2164-49AD-A8FC-4BEC42A03AD7}" type="presParOf" srcId="{214CDC5B-CDA0-DE4D-AED0-4618AA8A0D26}" destId="{7C69186B-5208-C44F-96AF-1E48BF49A04A}" srcOrd="2" destOrd="0" presId="urn:microsoft.com/office/officeart/2009/3/layout/StepUpProcess"/>
    <dgm:cxn modelId="{54E5CF6F-0920-484E-835E-E37A8D1BE6DC}" type="presParOf" srcId="{8856FBC9-5E1B-524A-85CF-2A620EA94F7D}" destId="{4F611CE1-B7DA-884F-B263-52E3E5E13201}" srcOrd="3" destOrd="0" presId="urn:microsoft.com/office/officeart/2009/3/layout/StepUpProcess"/>
    <dgm:cxn modelId="{C95F4250-BFB2-4BCA-839E-E56D06845C9E}" type="presParOf" srcId="{4F611CE1-B7DA-884F-B263-52E3E5E13201}" destId="{51B18942-2F12-0449-B490-7E0C23E474C5}" srcOrd="0" destOrd="0" presId="urn:microsoft.com/office/officeart/2009/3/layout/StepUpProcess"/>
    <dgm:cxn modelId="{C460A2EF-8D6A-4352-9111-AFA823C01CF1}" type="presParOf" srcId="{8856FBC9-5E1B-524A-85CF-2A620EA94F7D}" destId="{27D28CAE-839E-2044-8094-C8938CBECB4E}" srcOrd="4" destOrd="0" presId="urn:microsoft.com/office/officeart/2009/3/layout/StepUpProcess"/>
    <dgm:cxn modelId="{166784B5-9CC0-4A89-ADDD-C4DEC1B6D34E}" type="presParOf" srcId="{27D28CAE-839E-2044-8094-C8938CBECB4E}" destId="{5C33B03B-FA90-5E4F-94F7-DC5464F4A425}" srcOrd="0" destOrd="0" presId="urn:microsoft.com/office/officeart/2009/3/layout/StepUpProcess"/>
    <dgm:cxn modelId="{3DB58C87-6D0B-41F2-B19E-6DF551D68670}" type="presParOf" srcId="{27D28CAE-839E-2044-8094-C8938CBECB4E}" destId="{F0ECE805-A92F-CA43-9D20-15634323448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50351-C6AE-4A4F-B2D1-3B4C4DD71F88}">
      <dsp:nvSpPr>
        <dsp:cNvPr id="0" name=""/>
        <dsp:cNvSpPr/>
      </dsp:nvSpPr>
      <dsp:spPr>
        <a:xfrm rot="5400000">
          <a:off x="1004876" y="1052965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933861-E98F-364E-AB28-535C27110F84}">
      <dsp:nvSpPr>
        <dsp:cNvPr id="0" name=""/>
        <dsp:cNvSpPr/>
      </dsp:nvSpPr>
      <dsp:spPr>
        <a:xfrm>
          <a:off x="701585" y="1956292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/>
            <a:t>1 año</a:t>
          </a:r>
          <a:endParaRPr lang="es-ES_tradnl" sz="2800" kern="1200" dirty="0"/>
        </a:p>
      </dsp:txBody>
      <dsp:txXfrm>
        <a:off x="701585" y="1956292"/>
        <a:ext cx="2729487" cy="2392556"/>
      </dsp:txXfrm>
    </dsp:sp>
    <dsp:sp modelId="{0D28F0CA-D2CD-5D40-BF0A-BD81E22E1748}">
      <dsp:nvSpPr>
        <dsp:cNvPr id="0" name=""/>
        <dsp:cNvSpPr/>
      </dsp:nvSpPr>
      <dsp:spPr>
        <a:xfrm rot="16029032">
          <a:off x="2916075" y="830384"/>
          <a:ext cx="514997" cy="514997"/>
        </a:xfrm>
        <a:prstGeom prst="triangle">
          <a:avLst>
            <a:gd name="adj" fmla="val 100000"/>
          </a:avLst>
        </a:prstGeom>
        <a:solidFill>
          <a:schemeClr val="accent2">
            <a:shade val="50000"/>
            <a:hueOff val="-236469"/>
            <a:satOff val="3113"/>
            <a:lumOff val="18647"/>
            <a:alphaOff val="0"/>
          </a:schemeClr>
        </a:solidFill>
        <a:ln w="12700" cap="flat" cmpd="sng" algn="ctr">
          <a:solidFill>
            <a:schemeClr val="accent2">
              <a:shade val="50000"/>
              <a:hueOff val="-236469"/>
              <a:satOff val="3113"/>
              <a:lumOff val="186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3A8E4-1DEF-3E47-A451-7F179F67F1C8}">
      <dsp:nvSpPr>
        <dsp:cNvPr id="0" name=""/>
        <dsp:cNvSpPr/>
      </dsp:nvSpPr>
      <dsp:spPr>
        <a:xfrm rot="5400000">
          <a:off x="4349326" y="219476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-472938"/>
            <a:satOff val="6226"/>
            <a:lumOff val="37294"/>
            <a:alphaOff val="0"/>
          </a:schemeClr>
        </a:solidFill>
        <a:ln w="12700" cap="flat" cmpd="sng" algn="ctr">
          <a:solidFill>
            <a:schemeClr val="accent2">
              <a:shade val="50000"/>
              <a:hueOff val="-472938"/>
              <a:satOff val="6226"/>
              <a:lumOff val="37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7929D-AFC5-B44D-BBFC-DF164D7ED2E5}">
      <dsp:nvSpPr>
        <dsp:cNvPr id="0" name=""/>
        <dsp:cNvSpPr/>
      </dsp:nvSpPr>
      <dsp:spPr>
        <a:xfrm>
          <a:off x="4043011" y="1129453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/>
            <a:t>2 años</a:t>
          </a:r>
          <a:endParaRPr lang="es-ES_tradnl" sz="2800" kern="1200" dirty="0"/>
        </a:p>
      </dsp:txBody>
      <dsp:txXfrm>
        <a:off x="4043011" y="1129453"/>
        <a:ext cx="2729487" cy="2392556"/>
      </dsp:txXfrm>
    </dsp:sp>
    <dsp:sp modelId="{E4B473F3-2ED2-604F-9D22-755F8D8E7512}">
      <dsp:nvSpPr>
        <dsp:cNvPr id="0" name=""/>
        <dsp:cNvSpPr/>
      </dsp:nvSpPr>
      <dsp:spPr>
        <a:xfrm rot="16200000">
          <a:off x="6257501" y="3544"/>
          <a:ext cx="514997" cy="514997"/>
        </a:xfrm>
        <a:prstGeom prst="triangle">
          <a:avLst>
            <a:gd name="adj" fmla="val 100000"/>
          </a:avLst>
        </a:prstGeom>
        <a:solidFill>
          <a:schemeClr val="accent2">
            <a:shade val="50000"/>
            <a:hueOff val="-472938"/>
            <a:satOff val="6226"/>
            <a:lumOff val="37294"/>
            <a:alphaOff val="0"/>
          </a:schemeClr>
        </a:solidFill>
        <a:ln w="12700" cap="flat" cmpd="sng" algn="ctr">
          <a:solidFill>
            <a:schemeClr val="accent2">
              <a:shade val="50000"/>
              <a:hueOff val="-472938"/>
              <a:satOff val="6226"/>
              <a:lumOff val="37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CD5B6-27F7-474D-9F57-C6040389DE0A}">
      <dsp:nvSpPr>
        <dsp:cNvPr id="0" name=""/>
        <dsp:cNvSpPr/>
      </dsp:nvSpPr>
      <dsp:spPr>
        <a:xfrm rot="5400000">
          <a:off x="7687729" y="-600712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-236469"/>
            <a:satOff val="3113"/>
            <a:lumOff val="18647"/>
            <a:alphaOff val="0"/>
          </a:schemeClr>
        </a:solidFill>
        <a:ln w="12700" cap="flat" cmpd="sng" algn="ctr">
          <a:solidFill>
            <a:schemeClr val="accent2">
              <a:shade val="50000"/>
              <a:hueOff val="-236469"/>
              <a:satOff val="3113"/>
              <a:lumOff val="186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5DDB80-E86B-AE49-8F17-6A2A0CFB7457}">
      <dsp:nvSpPr>
        <dsp:cNvPr id="0" name=""/>
        <dsp:cNvSpPr/>
      </dsp:nvSpPr>
      <dsp:spPr>
        <a:xfrm>
          <a:off x="7384437" y="302614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/>
            <a:t>3 años</a:t>
          </a:r>
          <a:endParaRPr lang="es-ES_tradnl" sz="2800" kern="1200" dirty="0"/>
        </a:p>
      </dsp:txBody>
      <dsp:txXfrm>
        <a:off x="7384437" y="302614"/>
        <a:ext cx="2729487" cy="23925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679EC-F54F-1743-9C53-8AE8B71525EA}">
      <dsp:nvSpPr>
        <dsp:cNvPr id="0" name=""/>
        <dsp:cNvSpPr/>
      </dsp:nvSpPr>
      <dsp:spPr>
        <a:xfrm rot="5400000">
          <a:off x="1004876" y="1052965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5025F-E637-A543-93E7-5517E1ED26C8}">
      <dsp:nvSpPr>
        <dsp:cNvPr id="0" name=""/>
        <dsp:cNvSpPr/>
      </dsp:nvSpPr>
      <dsp:spPr>
        <a:xfrm>
          <a:off x="701585" y="1956292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/>
            <a:t>3 años</a:t>
          </a:r>
          <a:r>
            <a:rPr lang="es-ES_tradnl" sz="5200" kern="1200" dirty="0" smtClean="0"/>
            <a:t>	</a:t>
          </a:r>
          <a:endParaRPr lang="es-ES_tradnl" sz="5200" kern="1200" dirty="0"/>
        </a:p>
      </dsp:txBody>
      <dsp:txXfrm>
        <a:off x="701585" y="1956292"/>
        <a:ext cx="2729487" cy="2392556"/>
      </dsp:txXfrm>
    </dsp:sp>
    <dsp:sp modelId="{299588D8-CC37-6F48-8870-5ADA93BDF3E9}">
      <dsp:nvSpPr>
        <dsp:cNvPr id="0" name=""/>
        <dsp:cNvSpPr/>
      </dsp:nvSpPr>
      <dsp:spPr>
        <a:xfrm rot="5400000">
          <a:off x="2916075" y="830384"/>
          <a:ext cx="514997" cy="514997"/>
        </a:xfrm>
        <a:prstGeom prst="triangle">
          <a:avLst>
            <a:gd name="adj" fmla="val 100000"/>
          </a:avLst>
        </a:prstGeom>
        <a:solidFill>
          <a:schemeClr val="accent2">
            <a:shade val="50000"/>
            <a:hueOff val="-236469"/>
            <a:satOff val="3113"/>
            <a:lumOff val="18647"/>
            <a:alphaOff val="0"/>
          </a:schemeClr>
        </a:solidFill>
        <a:ln w="12700" cap="flat" cmpd="sng" algn="ctr">
          <a:solidFill>
            <a:schemeClr val="accent2">
              <a:shade val="50000"/>
              <a:hueOff val="-236469"/>
              <a:satOff val="3113"/>
              <a:lumOff val="186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230D3-75AF-A748-972B-80CBC1F3D747}">
      <dsp:nvSpPr>
        <dsp:cNvPr id="0" name=""/>
        <dsp:cNvSpPr/>
      </dsp:nvSpPr>
      <dsp:spPr>
        <a:xfrm rot="5400000">
          <a:off x="4346303" y="226126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-472938"/>
            <a:satOff val="6226"/>
            <a:lumOff val="37294"/>
            <a:alphaOff val="0"/>
          </a:schemeClr>
        </a:solidFill>
        <a:ln w="12700" cap="flat" cmpd="sng" algn="ctr">
          <a:solidFill>
            <a:schemeClr val="accent2">
              <a:shade val="50000"/>
              <a:hueOff val="-472938"/>
              <a:satOff val="6226"/>
              <a:lumOff val="37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21911-B7EE-FD48-8A15-F4853E917133}">
      <dsp:nvSpPr>
        <dsp:cNvPr id="0" name=""/>
        <dsp:cNvSpPr/>
      </dsp:nvSpPr>
      <dsp:spPr>
        <a:xfrm>
          <a:off x="4043011" y="1129453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/>
            <a:t>2 años</a:t>
          </a:r>
          <a:endParaRPr lang="es-ES_tradnl" sz="2800" kern="1200" dirty="0"/>
        </a:p>
      </dsp:txBody>
      <dsp:txXfrm>
        <a:off x="4043011" y="1129453"/>
        <a:ext cx="2729487" cy="2392556"/>
      </dsp:txXfrm>
    </dsp:sp>
    <dsp:sp modelId="{7C69186B-5208-C44F-96AF-1E48BF49A04A}">
      <dsp:nvSpPr>
        <dsp:cNvPr id="0" name=""/>
        <dsp:cNvSpPr/>
      </dsp:nvSpPr>
      <dsp:spPr>
        <a:xfrm rot="5400000">
          <a:off x="6257501" y="3544"/>
          <a:ext cx="514997" cy="514997"/>
        </a:xfrm>
        <a:prstGeom prst="triangle">
          <a:avLst>
            <a:gd name="adj" fmla="val 100000"/>
          </a:avLst>
        </a:prstGeom>
        <a:solidFill>
          <a:schemeClr val="accent2">
            <a:shade val="50000"/>
            <a:hueOff val="-472938"/>
            <a:satOff val="6226"/>
            <a:lumOff val="37294"/>
            <a:alphaOff val="0"/>
          </a:schemeClr>
        </a:solidFill>
        <a:ln w="12700" cap="flat" cmpd="sng" algn="ctr">
          <a:solidFill>
            <a:schemeClr val="accent2">
              <a:shade val="50000"/>
              <a:hueOff val="-472938"/>
              <a:satOff val="6226"/>
              <a:lumOff val="37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3B03B-FA90-5E4F-94F7-DC5464F4A425}">
      <dsp:nvSpPr>
        <dsp:cNvPr id="0" name=""/>
        <dsp:cNvSpPr/>
      </dsp:nvSpPr>
      <dsp:spPr>
        <a:xfrm rot="5400000">
          <a:off x="7687729" y="-600712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-236469"/>
            <a:satOff val="3113"/>
            <a:lumOff val="18647"/>
            <a:alphaOff val="0"/>
          </a:schemeClr>
        </a:solidFill>
        <a:ln w="12700" cap="flat" cmpd="sng" algn="ctr">
          <a:solidFill>
            <a:schemeClr val="accent2">
              <a:shade val="50000"/>
              <a:hueOff val="-236469"/>
              <a:satOff val="3113"/>
              <a:lumOff val="186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CE805-A92F-CA43-9D20-156343234488}">
      <dsp:nvSpPr>
        <dsp:cNvPr id="0" name=""/>
        <dsp:cNvSpPr/>
      </dsp:nvSpPr>
      <dsp:spPr>
        <a:xfrm>
          <a:off x="7384437" y="302614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/>
            <a:t>1 año</a:t>
          </a:r>
          <a:endParaRPr lang="es-ES_tradnl" sz="2800" kern="1200" dirty="0"/>
        </a:p>
      </dsp:txBody>
      <dsp:txXfrm>
        <a:off x="7384437" y="302614"/>
        <a:ext cx="2729487" cy="2392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0.08873</cdr:x>
      <cdr:y>0.90935</cdr:y>
    </cdr:from>
    <cdr:to>
      <cdr:x>0.49374</cdr:x>
      <cdr:y>0.98918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437243" y="3203121"/>
          <a:ext cx="1995714" cy="2812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_tradnl" sz="1100"/>
        </a:p>
      </cdr:txBody>
    </cdr:sp>
  </cdr:relSizeAnchor>
  <cdr:relSizeAnchor xmlns:cdr="http://schemas.openxmlformats.org/drawingml/2006/chartDrawing">
    <cdr:from>
      <cdr:x>0.18952</cdr:x>
      <cdr:y>0.92017</cdr:y>
    </cdr:from>
    <cdr:to>
      <cdr:x>0.60741</cdr:x>
      <cdr:y>1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1992880" y="4874797"/>
          <a:ext cx="4394364" cy="4229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_tradnl" sz="1000" b="1" spc="100" baseline="0" dirty="0">
              <a:solidFill>
                <a:schemeClr val="bg2">
                  <a:lumMod val="25000"/>
                </a:schemeClr>
              </a:solidFill>
              <a:latin typeface="+mn-lt"/>
              <a:ea typeface="Century Gothic" charset="0"/>
              <a:cs typeface="Century Gothic" charset="0"/>
            </a:rPr>
            <a:t>POBRES</a:t>
          </a:r>
          <a:r>
            <a:rPr lang="es-ES_tradnl" sz="1000" b="1" baseline="0" dirty="0">
              <a:solidFill>
                <a:schemeClr val="bg2">
                  <a:lumMod val="25000"/>
                </a:schemeClr>
              </a:solidFill>
              <a:latin typeface="+mn-lt"/>
              <a:ea typeface="Century Gothic" charset="0"/>
              <a:cs typeface="Century Gothic" charset="0"/>
            </a:rPr>
            <a:t> </a:t>
          </a:r>
          <a:r>
            <a:rPr lang="es-ES_tradnl" sz="1000" b="1" spc="100" baseline="0" dirty="0">
              <a:solidFill>
                <a:schemeClr val="bg2">
                  <a:lumMod val="25000"/>
                </a:schemeClr>
              </a:solidFill>
              <a:latin typeface="+mn-lt"/>
              <a:ea typeface="Century Gothic" charset="0"/>
              <a:cs typeface="Century Gothic" charset="0"/>
            </a:rPr>
            <a:t>PERMANENTES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00033-647B-4EFE-B726-981EA01F16DE}" type="datetimeFigureOut">
              <a:rPr lang="es-CL" smtClean="0"/>
              <a:t>07-06-2016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32BB8-327A-4EA8-B44A-19C20B5C935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402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A35F1-095C-344B-B374-42642FCF7841}" type="slidenum">
              <a:rPr lang="es-ES_tradnl" smtClean="0"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9682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A35F1-095C-344B-B374-42642FCF7841}" type="slidenum">
              <a:rPr lang="es-ES_tradnl" smtClean="0"/>
              <a:t>21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6684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78C-A243-4421-97E6-8B2999B2AC54}" type="datetimeFigureOut">
              <a:rPr lang="es-CL" smtClean="0"/>
              <a:t>07-06-2016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24F5-CDAF-4AA7-91E1-F471161ACA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260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78C-A243-4421-97E6-8B2999B2AC54}" type="datetimeFigureOut">
              <a:rPr lang="es-CL" smtClean="0"/>
              <a:t>07-06-2016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24F5-CDAF-4AA7-91E1-F471161ACA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52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78C-A243-4421-97E6-8B2999B2AC54}" type="datetimeFigureOut">
              <a:rPr lang="es-CL" smtClean="0"/>
              <a:t>07-06-2016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24F5-CDAF-4AA7-91E1-F471161ACA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509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78C-A243-4421-97E6-8B2999B2AC54}" type="datetimeFigureOut">
              <a:rPr lang="es-CL" smtClean="0"/>
              <a:t>07-06-2016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24F5-CDAF-4AA7-91E1-F471161ACA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666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78C-A243-4421-97E6-8B2999B2AC54}" type="datetimeFigureOut">
              <a:rPr lang="es-CL" smtClean="0"/>
              <a:t>07-06-2016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24F5-CDAF-4AA7-91E1-F471161ACA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142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78C-A243-4421-97E6-8B2999B2AC54}" type="datetimeFigureOut">
              <a:rPr lang="es-CL" smtClean="0"/>
              <a:t>07-06-2016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24F5-CDAF-4AA7-91E1-F471161ACA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328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78C-A243-4421-97E6-8B2999B2AC54}" type="datetimeFigureOut">
              <a:rPr lang="es-CL" smtClean="0"/>
              <a:t>07-06-2016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24F5-CDAF-4AA7-91E1-F471161ACA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877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78C-A243-4421-97E6-8B2999B2AC54}" type="datetimeFigureOut">
              <a:rPr lang="es-CL" smtClean="0"/>
              <a:t>07-06-2016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24F5-CDAF-4AA7-91E1-F471161ACA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352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78C-A243-4421-97E6-8B2999B2AC54}" type="datetimeFigureOut">
              <a:rPr lang="es-CL" smtClean="0"/>
              <a:t>07-06-2016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24F5-CDAF-4AA7-91E1-F471161ACA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889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78C-A243-4421-97E6-8B2999B2AC54}" type="datetimeFigureOut">
              <a:rPr lang="es-CL" smtClean="0"/>
              <a:t>07-06-2016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24F5-CDAF-4AA7-91E1-F471161ACA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271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78C-A243-4421-97E6-8B2999B2AC54}" type="datetimeFigureOut">
              <a:rPr lang="es-CL" smtClean="0"/>
              <a:t>07-06-2016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24F5-CDAF-4AA7-91E1-F471161ACA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71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F78C-A243-4421-97E6-8B2999B2AC54}" type="datetimeFigureOut">
              <a:rPr lang="es-CL" smtClean="0"/>
              <a:t>07-06-2016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D24F5-CDAF-4AA7-91E1-F471161ACA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282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Rectángulo 6"/>
          <p:cNvSpPr/>
          <p:nvPr/>
        </p:nvSpPr>
        <p:spPr>
          <a:xfrm>
            <a:off x="0" y="836712"/>
            <a:ext cx="8604448" cy="1872208"/>
          </a:xfrm>
          <a:prstGeom prst="rect">
            <a:avLst/>
          </a:prstGeom>
          <a:gradFill flip="none" rotWithShape="1">
            <a:gsLst>
              <a:gs pos="0">
                <a:schemeClr val="dk1">
                  <a:shade val="51000"/>
                  <a:satMod val="130000"/>
                  <a:alpha val="41000"/>
                </a:schemeClr>
              </a:gs>
              <a:gs pos="80000">
                <a:schemeClr val="dk1">
                  <a:shade val="93000"/>
                  <a:satMod val="130000"/>
                  <a:alpha val="41000"/>
                </a:schemeClr>
              </a:gs>
              <a:gs pos="100000">
                <a:schemeClr val="dk1">
                  <a:shade val="94000"/>
                  <a:satMod val="135000"/>
                  <a:alpha val="41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539552" y="798091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dirty="0" smtClean="0">
                <a:solidFill>
                  <a:schemeClr val="bg1">
                    <a:lumMod val="85000"/>
                  </a:schemeClr>
                </a:solidFill>
                <a:latin typeface="Arial Black"/>
                <a:cs typeface="Arial Black"/>
              </a:rPr>
              <a:t>Las din</a:t>
            </a:r>
            <a:r>
              <a:rPr lang="es-ES" sz="4000" dirty="0" smtClean="0">
                <a:solidFill>
                  <a:schemeClr val="bg1">
                    <a:lumMod val="85000"/>
                  </a:schemeClr>
                </a:solidFill>
                <a:latin typeface="Arial Black"/>
                <a:cs typeface="Arial Black"/>
              </a:rPr>
              <a:t>ámicas de la pobreza en Chile durante el periodo 2006-2009</a:t>
            </a:r>
            <a:endParaRPr lang="es-ES" sz="4000" dirty="0">
              <a:latin typeface="Arial Black"/>
              <a:cs typeface="Arial Black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-2" y="3284984"/>
            <a:ext cx="6026047" cy="1944216"/>
          </a:xfrm>
          <a:prstGeom prst="rect">
            <a:avLst/>
          </a:prstGeom>
          <a:gradFill flip="none" rotWithShape="1">
            <a:gsLst>
              <a:gs pos="0">
                <a:schemeClr val="dk1">
                  <a:shade val="51000"/>
                  <a:satMod val="130000"/>
                  <a:alpha val="41000"/>
                </a:schemeClr>
              </a:gs>
              <a:gs pos="80000">
                <a:schemeClr val="dk1">
                  <a:shade val="93000"/>
                  <a:satMod val="130000"/>
                  <a:alpha val="41000"/>
                </a:schemeClr>
              </a:gs>
              <a:gs pos="100000">
                <a:schemeClr val="dk1">
                  <a:shade val="94000"/>
                  <a:satMod val="135000"/>
                  <a:alpha val="41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539551" y="3356992"/>
            <a:ext cx="54864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Luis Maldonado</a:t>
            </a:r>
            <a:r>
              <a:rPr lang="es-CL" sz="20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L" sz="20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CL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Instituto de Sociología </a:t>
            </a:r>
            <a:r>
              <a:rPr lang="es-CL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PUC</a:t>
            </a:r>
            <a:r>
              <a:rPr lang="es-CL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/>
            </a:r>
            <a:br>
              <a:rPr lang="es-CL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</a:br>
            <a:r>
              <a:rPr lang="es-CL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Joaqu</a:t>
            </a:r>
            <a:r>
              <a:rPr lang="es-ES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ín</a:t>
            </a:r>
            <a:r>
              <a:rPr lang="es-CL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Prieto</a:t>
            </a:r>
            <a:endParaRPr lang="es-CL" sz="2000" b="1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  <a:p>
            <a:r>
              <a:rPr lang="es-CL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London School of Economics and Political Science </a:t>
            </a:r>
          </a:p>
          <a:p>
            <a:r>
              <a:rPr lang="es-CL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Sui Lan Lay</a:t>
            </a:r>
            <a:endParaRPr lang="es-CL" sz="2000" b="1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  <a:p>
            <a:r>
              <a:rPr lang="es-CL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Instituto de Sociología PUC</a:t>
            </a:r>
            <a:r>
              <a:rPr lang="es-CL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/>
            </a:r>
            <a:br>
              <a:rPr lang="es-CL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</a:br>
            <a:endParaRPr lang="es-ES" dirty="0">
              <a:solidFill>
                <a:schemeClr val="bg1">
                  <a:lumMod val="9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807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DAAE-BF98-4F45-A88E-3A8178B97943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7" name="6 CuadroTexto"/>
          <p:cNvSpPr txBox="1"/>
          <p:nvPr/>
        </p:nvSpPr>
        <p:spPr>
          <a:xfrm>
            <a:off x="1524000" y="228601"/>
            <a:ext cx="8839200" cy="12218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es-ES" sz="2800" dirty="0">
              <a:cs typeface="Arial" pitchFamily="34" charset="0"/>
            </a:endParaRPr>
          </a:p>
          <a:p>
            <a:pPr marL="457200" indent="-457200" algn="just">
              <a:buFont typeface="Arial" charset="0"/>
              <a:buChar char="•"/>
              <a:defRPr/>
            </a:pPr>
            <a:r>
              <a:rPr lang="es-ES" sz="2800" dirty="0" smtClean="0">
                <a:cs typeface="Arial" pitchFamily="34" charset="0"/>
              </a:rPr>
              <a:t>Usamos la encuesta Panel de Caracterización Socioeconómicas (PCASEN) para los años 2006-2009.</a:t>
            </a:r>
          </a:p>
          <a:p>
            <a:pPr algn="just">
              <a:defRPr/>
            </a:pPr>
            <a:endParaRPr lang="es-ES" sz="1000" dirty="0" smtClean="0">
              <a:cs typeface="Arial" pitchFamily="34" charset="0"/>
            </a:endParaRPr>
          </a:p>
          <a:p>
            <a:pPr marL="1371600" lvl="2" indent="-457200" algn="just">
              <a:buFont typeface="Arial" charset="0"/>
              <a:buChar char="•"/>
              <a:defRPr/>
            </a:pPr>
            <a:r>
              <a:rPr lang="es-ES" sz="2400" dirty="0" smtClean="0">
                <a:cs typeface="Arial" pitchFamily="34" charset="0"/>
              </a:rPr>
              <a:t>Muestra efectiva es 8.079 hogares que corresponden a una subconjunto de hogares encuestados por CASEN 2006.</a:t>
            </a:r>
          </a:p>
          <a:p>
            <a:pPr lvl="2" algn="just">
              <a:defRPr/>
            </a:pPr>
            <a:endParaRPr lang="es-ES" sz="1000" dirty="0" smtClean="0">
              <a:cs typeface="Arial" pitchFamily="34" charset="0"/>
            </a:endParaRPr>
          </a:p>
          <a:p>
            <a:pPr marL="1371600" lvl="2" indent="-457200" algn="just">
              <a:buFont typeface="Arial" charset="0"/>
              <a:buChar char="•"/>
              <a:defRPr/>
            </a:pPr>
            <a:r>
              <a:rPr lang="es-ES" sz="2400" dirty="0" smtClean="0">
                <a:cs typeface="Arial" pitchFamily="34" charset="0"/>
              </a:rPr>
              <a:t>MOM: personas que conforman los hogares en la primera ola.</a:t>
            </a:r>
          </a:p>
          <a:p>
            <a:pPr lvl="2" algn="just">
              <a:defRPr/>
            </a:pPr>
            <a:endParaRPr lang="es-ES" sz="1000" dirty="0" smtClean="0">
              <a:cs typeface="Arial" pitchFamily="34" charset="0"/>
            </a:endParaRPr>
          </a:p>
          <a:p>
            <a:pPr marL="1371600" lvl="2" indent="-457200" algn="just">
              <a:buFont typeface="Arial" charset="0"/>
              <a:buChar char="•"/>
              <a:defRPr/>
            </a:pPr>
            <a:r>
              <a:rPr lang="es-ES" sz="2400" dirty="0" smtClean="0">
                <a:cs typeface="Arial" pitchFamily="34" charset="0"/>
              </a:rPr>
              <a:t>Tasa de respuesta entre la ola 1 y la ola 2 fue 74%. En las siguientes olas la atrición con respecto al año siguiente fue de 11% y 10% respectivamente.</a:t>
            </a:r>
          </a:p>
          <a:p>
            <a:pPr lvl="2" algn="just">
              <a:defRPr/>
            </a:pPr>
            <a:endParaRPr lang="es-ES" sz="1000" dirty="0" smtClean="0">
              <a:cs typeface="Arial" pitchFamily="34" charset="0"/>
            </a:endParaRPr>
          </a:p>
          <a:p>
            <a:pPr marL="1371600" lvl="2" indent="-457200" algn="just">
              <a:buFont typeface="Arial" charset="0"/>
              <a:buChar char="•"/>
              <a:defRPr/>
            </a:pPr>
            <a:r>
              <a:rPr lang="es-ES" sz="2400" dirty="0" smtClean="0">
                <a:cs typeface="Arial" pitchFamily="34" charset="0"/>
              </a:rPr>
              <a:t>Ocupamos una sub-muestra de 18.076 personas (adultos y niños) que estuvieron en las 4 olas.</a:t>
            </a:r>
          </a:p>
          <a:p>
            <a:pPr lvl="2" algn="just">
              <a:defRPr/>
            </a:pPr>
            <a:endParaRPr lang="es-ES" sz="1000" dirty="0">
              <a:cs typeface="Arial" pitchFamily="34" charset="0"/>
            </a:endParaRPr>
          </a:p>
          <a:p>
            <a:pPr algn="just">
              <a:defRPr/>
            </a:pPr>
            <a:endParaRPr lang="es-CL" sz="24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24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16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16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2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buFontTx/>
              <a:buAutoNum type="arabicParenR"/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buFontTx/>
              <a:buAutoNum type="arabicParenR"/>
              <a:defRPr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7023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DAAE-BF98-4F45-A88E-3A8178B97943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7" name="6 CuadroTexto"/>
          <p:cNvSpPr txBox="1"/>
          <p:nvPr/>
        </p:nvSpPr>
        <p:spPr>
          <a:xfrm>
            <a:off x="1524000" y="228601"/>
            <a:ext cx="8839200" cy="10587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es-ES" sz="2800" dirty="0">
              <a:cs typeface="Arial" pitchFamily="34" charset="0"/>
            </a:endParaRPr>
          </a:p>
          <a:p>
            <a:pPr lvl="2" algn="just">
              <a:defRPr/>
            </a:pPr>
            <a:endParaRPr lang="es-ES" sz="1000" dirty="0">
              <a:cs typeface="Arial" pitchFamily="34" charset="0"/>
            </a:endParaRPr>
          </a:p>
          <a:p>
            <a:pPr marL="457200" indent="-457200" algn="just">
              <a:buFont typeface="Arial" charset="0"/>
              <a:buChar char="•"/>
              <a:defRPr/>
            </a:pPr>
            <a:r>
              <a:rPr lang="es-ES" sz="2800" dirty="0" smtClean="0">
                <a:cs typeface="Arial" pitchFamily="34" charset="0"/>
              </a:rPr>
              <a:t>Perspectiva de ingreso para medir pobreza.</a:t>
            </a:r>
          </a:p>
          <a:p>
            <a:pPr algn="just">
              <a:defRPr/>
            </a:pPr>
            <a:endParaRPr lang="es-ES" sz="1000" dirty="0">
              <a:cs typeface="Arial" pitchFamily="34" charset="0"/>
            </a:endParaRPr>
          </a:p>
          <a:p>
            <a:pPr marL="1371600" lvl="4" indent="-457200" algn="just">
              <a:buFont typeface="Arial" charset="0"/>
              <a:buChar char="•"/>
              <a:defRPr/>
            </a:pPr>
            <a:r>
              <a:rPr lang="es-ES" sz="2400" dirty="0" smtClean="0">
                <a:cs typeface="Arial" pitchFamily="34" charset="0"/>
              </a:rPr>
              <a:t>Ingreso total per-cápita en precios de noviembre de 2006.</a:t>
            </a:r>
          </a:p>
          <a:p>
            <a:pPr marL="914400" lvl="4" algn="just">
              <a:defRPr/>
            </a:pPr>
            <a:endParaRPr lang="es-ES" sz="2400" dirty="0" smtClean="0">
              <a:cs typeface="Arial" pitchFamily="34" charset="0"/>
            </a:endParaRPr>
          </a:p>
          <a:p>
            <a:pPr marL="1371600" lvl="4" indent="-457200" algn="just">
              <a:buFont typeface="Arial" charset="0"/>
              <a:buChar char="•"/>
              <a:defRPr/>
            </a:pPr>
            <a:r>
              <a:rPr lang="es-ES" sz="2400" dirty="0" smtClean="0">
                <a:cs typeface="Arial" pitchFamily="34" charset="0"/>
              </a:rPr>
              <a:t>Unidad de análisis es individuo pero unidad de medición es hogar.</a:t>
            </a:r>
          </a:p>
          <a:p>
            <a:pPr marL="914400" lvl="4" algn="just">
              <a:defRPr/>
            </a:pPr>
            <a:endParaRPr lang="es-ES" sz="2400" dirty="0" smtClean="0">
              <a:cs typeface="Arial" pitchFamily="34" charset="0"/>
            </a:endParaRPr>
          </a:p>
          <a:p>
            <a:pPr marL="1371600" lvl="4" indent="-457200" algn="just">
              <a:buFont typeface="Arial" charset="0"/>
              <a:buChar char="•"/>
              <a:defRPr/>
            </a:pPr>
            <a:r>
              <a:rPr lang="es-ES" sz="2400" dirty="0" smtClean="0">
                <a:cs typeface="Arial" pitchFamily="34" charset="0"/>
              </a:rPr>
              <a:t>Dos líneas de pobreza: a) línea oficial de pobreza urbana para 2006; b) último quintil de cada ola. </a:t>
            </a:r>
            <a:endParaRPr lang="es-CL" sz="2800" dirty="0"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endParaRPr lang="es-CL" sz="24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24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16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16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2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buFontTx/>
              <a:buAutoNum type="arabicParenR"/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buFontTx/>
              <a:buAutoNum type="arabicParenR"/>
              <a:defRPr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2011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905000" y="609600"/>
            <a:ext cx="84582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5400" dirty="0">
                <a:cs typeface="Arial" pitchFamily="34" charset="0"/>
              </a:rPr>
              <a:t>Contenidos</a:t>
            </a:r>
          </a:p>
          <a:p>
            <a:endParaRPr lang="es-CL" sz="32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Introducción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Enfoques y evidencia para Chile 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Fuente de datos y medición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Resultados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Discusión e implicancias de política pública</a:t>
            </a:r>
            <a:endParaRPr lang="es-ES" sz="4000" dirty="0">
              <a:cs typeface="Arial" pitchFamily="34" charset="0"/>
            </a:endParaRPr>
          </a:p>
          <a:p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59DF-D56B-4D92-8B7A-34F3F811B3E6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7" name="4 Rectángulo"/>
          <p:cNvSpPr/>
          <p:nvPr/>
        </p:nvSpPr>
        <p:spPr>
          <a:xfrm>
            <a:off x="1125314" y="3813521"/>
            <a:ext cx="8534400" cy="5817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7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4400" dirty="0" smtClean="0">
                <a:latin typeface="+mn-lt"/>
              </a:rPr>
              <a:t>Patrones de persistencia en la pobreza 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715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Agrupar 14"/>
          <p:cNvGrpSpPr/>
          <p:nvPr/>
        </p:nvGrpSpPr>
        <p:grpSpPr>
          <a:xfrm>
            <a:off x="660072" y="1655597"/>
            <a:ext cx="6954976" cy="1835748"/>
            <a:chOff x="660072" y="1655597"/>
            <a:chExt cx="6954976" cy="1835748"/>
          </a:xfrm>
        </p:grpSpPr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072" y="1661535"/>
              <a:ext cx="1738744" cy="1817935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8816" y="1673410"/>
              <a:ext cx="1738744" cy="1817935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7560" y="1655597"/>
              <a:ext cx="1738744" cy="1817935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6304" y="1673410"/>
              <a:ext cx="1738744" cy="1817935"/>
            </a:xfrm>
            <a:prstGeom prst="rect">
              <a:avLst/>
            </a:prstGeom>
          </p:spPr>
        </p:pic>
      </p:grpSp>
      <p:grpSp>
        <p:nvGrpSpPr>
          <p:cNvPr id="23" name="Agrupar 22"/>
          <p:cNvGrpSpPr/>
          <p:nvPr/>
        </p:nvGrpSpPr>
        <p:grpSpPr>
          <a:xfrm>
            <a:off x="838200" y="3300741"/>
            <a:ext cx="10348355" cy="307777"/>
            <a:chOff x="838200" y="3300741"/>
            <a:chExt cx="10348355" cy="307777"/>
          </a:xfrm>
        </p:grpSpPr>
        <p:cxnSp>
          <p:nvCxnSpPr>
            <p:cNvPr id="6" name="Conector recto 5"/>
            <p:cNvCxnSpPr/>
            <p:nvPr/>
          </p:nvCxnSpPr>
          <p:spPr>
            <a:xfrm flipV="1">
              <a:off x="838200" y="3485407"/>
              <a:ext cx="7355774" cy="5939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CuadroTexto 12"/>
            <p:cNvSpPr txBox="1"/>
            <p:nvPr/>
          </p:nvSpPr>
          <p:spPr>
            <a:xfrm>
              <a:off x="8193974" y="3300741"/>
              <a:ext cx="29925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400" b="1" dirty="0" smtClean="0"/>
                <a:t>L</a:t>
              </a:r>
              <a:r>
                <a:rPr lang="es-ES" sz="1400" b="1" dirty="0" err="1" smtClean="0"/>
                <a:t>ínea</a:t>
              </a:r>
              <a:r>
                <a:rPr lang="es-ES" sz="1400" b="1" dirty="0" smtClean="0"/>
                <a:t> de la pobreza (absoluta)</a:t>
              </a: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7885215" y="2647185"/>
            <a:ext cx="2600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/>
              <a:t>= 64,49%</a:t>
            </a:r>
            <a:endParaRPr lang="es-ES_tradnl" sz="2800" b="1" dirty="0"/>
          </a:p>
        </p:txBody>
      </p:sp>
      <p:grpSp>
        <p:nvGrpSpPr>
          <p:cNvPr id="16" name="Agrupar 15"/>
          <p:cNvGrpSpPr/>
          <p:nvPr/>
        </p:nvGrpSpPr>
        <p:grpSpPr>
          <a:xfrm rot="10800000">
            <a:off x="660072" y="3608518"/>
            <a:ext cx="6954976" cy="1835748"/>
            <a:chOff x="660072" y="1655597"/>
            <a:chExt cx="6954976" cy="1835748"/>
          </a:xfrm>
        </p:grpSpPr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072" y="1661535"/>
              <a:ext cx="1738744" cy="1817935"/>
            </a:xfrm>
            <a:prstGeom prst="rect">
              <a:avLst/>
            </a:prstGeom>
          </p:spPr>
        </p:pic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8816" y="1673410"/>
              <a:ext cx="1738744" cy="1817935"/>
            </a:xfrm>
            <a:prstGeom prst="rect">
              <a:avLst/>
            </a:prstGeom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7560" y="1655597"/>
              <a:ext cx="1738744" cy="1817935"/>
            </a:xfrm>
            <a:prstGeom prst="rect">
              <a:avLst/>
            </a:prstGeom>
          </p:spPr>
        </p:pic>
        <p:pic>
          <p:nvPicPr>
            <p:cNvPr id="20" name="Imagen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6304" y="1673410"/>
              <a:ext cx="1738744" cy="1817935"/>
            </a:xfrm>
            <a:prstGeom prst="rect">
              <a:avLst/>
            </a:prstGeom>
          </p:spPr>
        </p:pic>
      </p:grpSp>
      <p:sp>
        <p:nvSpPr>
          <p:cNvPr id="21" name="CuadroTexto 20"/>
          <p:cNvSpPr txBox="1"/>
          <p:nvPr/>
        </p:nvSpPr>
        <p:spPr>
          <a:xfrm>
            <a:off x="7885215" y="4255875"/>
            <a:ext cx="2600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/>
              <a:t>= 2,61%</a:t>
            </a:r>
            <a:endParaRPr lang="es-ES_tradnl" sz="2800" b="1" dirty="0"/>
          </a:p>
        </p:txBody>
      </p:sp>
      <p:grpSp>
        <p:nvGrpSpPr>
          <p:cNvPr id="28" name="Agrupar 27"/>
          <p:cNvGrpSpPr/>
          <p:nvPr/>
        </p:nvGrpSpPr>
        <p:grpSpPr>
          <a:xfrm>
            <a:off x="1159329" y="1100705"/>
            <a:ext cx="5956458" cy="408372"/>
            <a:chOff x="1159329" y="1100705"/>
            <a:chExt cx="5956458" cy="408372"/>
          </a:xfrm>
        </p:grpSpPr>
        <p:sp>
          <p:nvSpPr>
            <p:cNvPr id="24" name="CuadroTexto 23"/>
            <p:cNvSpPr txBox="1"/>
            <p:nvPr/>
          </p:nvSpPr>
          <p:spPr>
            <a:xfrm>
              <a:off x="1159329" y="1134702"/>
              <a:ext cx="7402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mtClean="0"/>
                <a:t>2006</a:t>
              </a:r>
              <a:endParaRPr lang="es-ES_tradnl"/>
            </a:p>
          </p:txBody>
        </p:sp>
        <p:sp>
          <p:nvSpPr>
            <p:cNvPr id="25" name="CuadroTexto 24"/>
            <p:cNvSpPr txBox="1"/>
            <p:nvPr/>
          </p:nvSpPr>
          <p:spPr>
            <a:xfrm>
              <a:off x="2898072" y="1139745"/>
              <a:ext cx="7402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/>
                <a:t>2007</a:t>
              </a:r>
              <a:endParaRPr lang="es-ES_tradnl" dirty="0"/>
            </a:p>
          </p:txBody>
        </p:sp>
        <p:sp>
          <p:nvSpPr>
            <p:cNvPr id="26" name="CuadroTexto 25"/>
            <p:cNvSpPr txBox="1"/>
            <p:nvPr/>
          </p:nvSpPr>
          <p:spPr>
            <a:xfrm>
              <a:off x="4636815" y="1100705"/>
              <a:ext cx="7402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/>
                <a:t>2008</a:t>
              </a:r>
              <a:endParaRPr lang="es-ES_tradnl" dirty="0"/>
            </a:p>
          </p:txBody>
        </p:sp>
        <p:sp>
          <p:nvSpPr>
            <p:cNvPr id="27" name="CuadroTexto 26"/>
            <p:cNvSpPr txBox="1"/>
            <p:nvPr/>
          </p:nvSpPr>
          <p:spPr>
            <a:xfrm>
              <a:off x="6375558" y="1134702"/>
              <a:ext cx="7402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/>
                <a:t>2009</a:t>
              </a:r>
              <a:endParaRPr lang="es-ES_tradnl" dirty="0"/>
            </a:p>
          </p:txBody>
        </p:sp>
      </p:grpSp>
      <p:sp>
        <p:nvSpPr>
          <p:cNvPr id="22" name="CuadroTexto 21"/>
          <p:cNvSpPr txBox="1"/>
          <p:nvPr/>
        </p:nvSpPr>
        <p:spPr>
          <a:xfrm>
            <a:off x="2344034" y="164443"/>
            <a:ext cx="7759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/>
              <a:t>Fig.2: Patrones de persistencia en la pobreza</a:t>
            </a:r>
            <a:endParaRPr lang="es-ES_tradnl" sz="2400" b="1" dirty="0"/>
          </a:p>
        </p:txBody>
      </p:sp>
      <p:sp>
        <p:nvSpPr>
          <p:cNvPr id="29" name="CuadroTexto 28"/>
          <p:cNvSpPr txBox="1"/>
          <p:nvPr/>
        </p:nvSpPr>
        <p:spPr>
          <a:xfrm>
            <a:off x="636419" y="5960149"/>
            <a:ext cx="10801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b="1" dirty="0" smtClean="0"/>
              <a:t>Resto de la poblaci</a:t>
            </a:r>
            <a:r>
              <a:rPr lang="es-ES" sz="2400" b="1" dirty="0" smtClean="0"/>
              <a:t>ón</a:t>
            </a:r>
            <a:r>
              <a:rPr lang="es-ES" sz="2400" dirty="0" smtClean="0"/>
              <a:t>: más de un tercio de la muestra es alcanzada por la pobreza en al menos un año durante el periodo 2006-2009.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83170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494020" y="1736960"/>
            <a:ext cx="9144000" cy="2387600"/>
          </a:xfrm>
        </p:spPr>
        <p:txBody>
          <a:bodyPr>
            <a:normAutofit/>
          </a:bodyPr>
          <a:lstStyle/>
          <a:p>
            <a:r>
              <a:rPr lang="es-ES_tradnl" sz="4400" dirty="0" smtClean="0">
                <a:latin typeface="+mn-lt"/>
              </a:rPr>
              <a:t>Tasas de salida y re-entrada en la pobreza 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6001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Salida de la pobreza (absoluta)</a:t>
            </a:r>
            <a:br>
              <a:rPr lang="es-ES_tradnl" b="1" dirty="0" smtClean="0"/>
            </a:br>
            <a:endParaRPr lang="es-ES_tradnl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205070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432517" y="3235569"/>
            <a:ext cx="872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FF0000"/>
                </a:solidFill>
              </a:rPr>
              <a:t>0,67</a:t>
            </a:r>
            <a:endParaRPr lang="es-ES_tradnl" sz="2400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724357" y="2377441"/>
            <a:ext cx="80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FF0000"/>
                </a:solidFill>
              </a:rPr>
              <a:t>0,31</a:t>
            </a:r>
            <a:endParaRPr lang="es-ES_tradnl" sz="2400" dirty="0">
              <a:solidFill>
                <a:srgbClr val="FF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326467" y="3235568"/>
            <a:ext cx="161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100%</a:t>
            </a:r>
            <a:endParaRPr lang="es-ES_tradnl" sz="2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4712676" y="2377441"/>
            <a:ext cx="1069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33%</a:t>
            </a:r>
            <a:endParaRPr lang="es-ES_tradnl" sz="24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8018585" y="1589043"/>
            <a:ext cx="829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23%</a:t>
            </a:r>
            <a:endParaRPr lang="es-ES_tradnl" sz="24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641" y="2353625"/>
            <a:ext cx="1285079" cy="134360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281" y="1495498"/>
            <a:ext cx="1285079" cy="134360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022" y="707100"/>
            <a:ext cx="1285079" cy="134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1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Re-</a:t>
            </a:r>
            <a:r>
              <a:rPr lang="es-ES_tradnl" b="1" dirty="0" err="1" smtClean="0"/>
              <a:t>ca</a:t>
            </a:r>
            <a:r>
              <a:rPr lang="es-ES" b="1" dirty="0" smtClean="0"/>
              <a:t>í</a:t>
            </a:r>
            <a:r>
              <a:rPr lang="es-ES_tradnl" b="1" dirty="0" smtClean="0"/>
              <a:t>da en pobreza (absoluta)</a:t>
            </a:r>
            <a:endParaRPr lang="es-ES_tradnl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866336" y="22335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406400" y="2572631"/>
            <a:ext cx="731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FF0000"/>
                </a:solidFill>
              </a:rPr>
              <a:t>0,07</a:t>
            </a:r>
            <a:endParaRPr lang="es-ES_tradnl" sz="2400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311619" y="1842953"/>
            <a:ext cx="80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FF0000"/>
                </a:solidFill>
              </a:rPr>
              <a:t>0,30</a:t>
            </a:r>
            <a:endParaRPr lang="es-ES_tradnl" sz="2400" dirty="0">
              <a:solidFill>
                <a:srgbClr val="FF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266628" y="3375980"/>
            <a:ext cx="984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35%</a:t>
            </a:r>
            <a:endParaRPr lang="es-ES_tradnl" sz="2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7974679" y="1786345"/>
            <a:ext cx="787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0%</a:t>
            </a:r>
            <a:endParaRPr lang="es-ES_tradnl" sz="24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4628270" y="2494037"/>
            <a:ext cx="872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30%</a:t>
            </a:r>
            <a:endParaRPr lang="es-ES_tradnl" sz="24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826" y="2494037"/>
            <a:ext cx="1285079" cy="134360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927" y="1690688"/>
            <a:ext cx="1285079" cy="134360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931" y="904402"/>
            <a:ext cx="1285079" cy="134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0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69430" y="1732547"/>
            <a:ext cx="9144000" cy="1299410"/>
          </a:xfrm>
        </p:spPr>
        <p:txBody>
          <a:bodyPr>
            <a:normAutofit/>
          </a:bodyPr>
          <a:lstStyle/>
          <a:p>
            <a:r>
              <a:rPr lang="es-ES_tradnl" sz="4400" dirty="0" smtClean="0">
                <a:latin typeface="+mn-lt"/>
              </a:rPr>
              <a:t>Perf</a:t>
            </a:r>
            <a:r>
              <a:rPr lang="es-ES" sz="4400" dirty="0" smtClean="0">
                <a:latin typeface="+mn-lt"/>
              </a:rPr>
              <a:t>il pobreza permanente (quintil como línea)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1969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622299" y="365125"/>
          <a:ext cx="10947401" cy="6110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07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905000" y="609600"/>
            <a:ext cx="84582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5400" dirty="0">
                <a:cs typeface="Arial" pitchFamily="34" charset="0"/>
              </a:rPr>
              <a:t>Contenidos</a:t>
            </a:r>
          </a:p>
          <a:p>
            <a:endParaRPr lang="es-CL" sz="32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Introducción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Enfoques y evidencia para Chile 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Fuente de datos y medición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Resultados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Discusión e implicancias de política pública</a:t>
            </a:r>
            <a:endParaRPr lang="es-ES" sz="4000" dirty="0">
              <a:cs typeface="Arial" pitchFamily="34" charset="0"/>
            </a:endParaRPr>
          </a:p>
          <a:p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59DF-D56B-4D92-8B7A-34F3F811B3E6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49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562708" y="576775"/>
          <a:ext cx="10958732" cy="575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598774" y="6223719"/>
            <a:ext cx="4574810" cy="4878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POBRES</a:t>
            </a:r>
            <a:r>
              <a:rPr lang="es-ES_tradnl" sz="1000" b="1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 </a:t>
            </a:r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PERMANENTES</a:t>
            </a:r>
          </a:p>
        </p:txBody>
      </p:sp>
    </p:spTree>
    <p:extLst>
      <p:ext uri="{BB962C8B-B14F-4D97-AF65-F5344CB8AC3E}">
        <p14:creationId xmlns:p14="http://schemas.microsoft.com/office/powerpoint/2010/main" val="37686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604911" y="618978"/>
          <a:ext cx="10986867" cy="5683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626909" y="6195584"/>
            <a:ext cx="4574810" cy="4878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POBRES</a:t>
            </a:r>
            <a:r>
              <a:rPr lang="es-ES_tradnl" sz="1000" b="1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 </a:t>
            </a:r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PERMANENTES</a:t>
            </a:r>
          </a:p>
        </p:txBody>
      </p:sp>
    </p:spTree>
    <p:extLst>
      <p:ext uri="{BB962C8B-B14F-4D97-AF65-F5344CB8AC3E}">
        <p14:creationId xmlns:p14="http://schemas.microsoft.com/office/powerpoint/2010/main" val="411466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562708" y="492369"/>
          <a:ext cx="10944664" cy="571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626908" y="6083043"/>
            <a:ext cx="4574810" cy="4878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POBRES</a:t>
            </a:r>
            <a:r>
              <a:rPr lang="es-ES_tradnl" sz="1000" b="1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 </a:t>
            </a:r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PERMANENTES</a:t>
            </a:r>
          </a:p>
        </p:txBody>
      </p:sp>
    </p:spTree>
    <p:extLst>
      <p:ext uri="{BB962C8B-B14F-4D97-AF65-F5344CB8AC3E}">
        <p14:creationId xmlns:p14="http://schemas.microsoft.com/office/powerpoint/2010/main" val="33826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633045" y="647114"/>
          <a:ext cx="10930597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612842" y="6195584"/>
            <a:ext cx="4574810" cy="4878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POBRES</a:t>
            </a:r>
            <a:r>
              <a:rPr lang="es-ES_tradnl" sz="1000" b="1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 </a:t>
            </a:r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PERMANENTES</a:t>
            </a:r>
          </a:p>
        </p:txBody>
      </p:sp>
    </p:spTree>
    <p:extLst>
      <p:ext uri="{BB962C8B-B14F-4D97-AF65-F5344CB8AC3E}">
        <p14:creationId xmlns:p14="http://schemas.microsoft.com/office/powerpoint/2010/main" val="5266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801857" y="787791"/>
          <a:ext cx="1076178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795721" y="6153381"/>
            <a:ext cx="4574810" cy="4878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POBRES</a:t>
            </a:r>
            <a:r>
              <a:rPr lang="es-ES_tradnl" sz="1000" b="1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 </a:t>
            </a:r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PERMANENTES</a:t>
            </a:r>
          </a:p>
        </p:txBody>
      </p:sp>
    </p:spTree>
    <p:extLst>
      <p:ext uri="{BB962C8B-B14F-4D97-AF65-F5344CB8AC3E}">
        <p14:creationId xmlns:p14="http://schemas.microsoft.com/office/powerpoint/2010/main" val="255181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590843" y="633046"/>
          <a:ext cx="10775852" cy="551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598774" y="6040840"/>
            <a:ext cx="4574810" cy="4878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POBRES</a:t>
            </a:r>
            <a:r>
              <a:rPr lang="es-ES_tradnl" sz="1000" b="1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 </a:t>
            </a:r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PERMANENTES</a:t>
            </a:r>
          </a:p>
        </p:txBody>
      </p:sp>
    </p:spTree>
    <p:extLst>
      <p:ext uri="{BB962C8B-B14F-4D97-AF65-F5344CB8AC3E}">
        <p14:creationId xmlns:p14="http://schemas.microsoft.com/office/powerpoint/2010/main" val="295008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647113" y="661182"/>
          <a:ext cx="10902461" cy="5627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739451" y="6167449"/>
            <a:ext cx="4574810" cy="4878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POBRES</a:t>
            </a:r>
            <a:r>
              <a:rPr lang="es-ES_tradnl" sz="1000" b="1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 </a:t>
            </a:r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PERMANENTES</a:t>
            </a:r>
          </a:p>
        </p:txBody>
      </p:sp>
    </p:spTree>
    <p:extLst>
      <p:ext uri="{BB962C8B-B14F-4D97-AF65-F5344CB8AC3E}">
        <p14:creationId xmlns:p14="http://schemas.microsoft.com/office/powerpoint/2010/main" val="241980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675248" y="703385"/>
          <a:ext cx="10832123" cy="5584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711315" y="6167449"/>
            <a:ext cx="4574810" cy="4878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POBRES</a:t>
            </a:r>
            <a:r>
              <a:rPr lang="es-ES_tradnl" sz="1000" b="1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 </a:t>
            </a:r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PERMANENTES</a:t>
            </a:r>
          </a:p>
        </p:txBody>
      </p:sp>
    </p:spTree>
    <p:extLst>
      <p:ext uri="{BB962C8B-B14F-4D97-AF65-F5344CB8AC3E}">
        <p14:creationId xmlns:p14="http://schemas.microsoft.com/office/powerpoint/2010/main" val="133965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618977" y="604911"/>
          <a:ext cx="10860259" cy="571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655044" y="6195584"/>
            <a:ext cx="4574810" cy="4878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POBRES</a:t>
            </a:r>
            <a:r>
              <a:rPr lang="es-ES_tradnl" sz="1000" b="1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 </a:t>
            </a:r>
            <a:r>
              <a:rPr lang="es-ES_tradnl" sz="1000" b="1" spc="100" baseline="0" dirty="0">
                <a:solidFill>
                  <a:schemeClr val="bg2">
                    <a:lumMod val="25000"/>
                  </a:schemeClr>
                </a:solidFill>
                <a:latin typeface="+mn-lt"/>
                <a:ea typeface="Century Gothic" charset="0"/>
                <a:cs typeface="Century Gothic" charset="0"/>
              </a:rPr>
              <a:t>PERMANENTES</a:t>
            </a:r>
          </a:p>
        </p:txBody>
      </p:sp>
    </p:spTree>
    <p:extLst>
      <p:ext uri="{BB962C8B-B14F-4D97-AF65-F5344CB8AC3E}">
        <p14:creationId xmlns:p14="http://schemas.microsoft.com/office/powerpoint/2010/main" val="194555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69430" y="1732547"/>
            <a:ext cx="9144000" cy="1299410"/>
          </a:xfrm>
        </p:spPr>
        <p:txBody>
          <a:bodyPr>
            <a:normAutofit/>
          </a:bodyPr>
          <a:lstStyle/>
          <a:p>
            <a:r>
              <a:rPr lang="es-ES_tradnl" sz="4400" dirty="0" smtClean="0">
                <a:latin typeface="+mn-lt"/>
              </a:rPr>
              <a:t>Perf</a:t>
            </a:r>
            <a:r>
              <a:rPr lang="es-ES" sz="4400" dirty="0" smtClean="0">
                <a:latin typeface="+mn-lt"/>
              </a:rPr>
              <a:t>il de salientes y entrantes en la pobreza (quintil como línea)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85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905000" y="609600"/>
            <a:ext cx="84582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5400" dirty="0">
                <a:cs typeface="Arial" pitchFamily="34" charset="0"/>
              </a:rPr>
              <a:t>Contenidos</a:t>
            </a:r>
          </a:p>
          <a:p>
            <a:endParaRPr lang="es-CL" sz="32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Introducción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Enfoques y evidencia para Chile 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Fuente de datos y medición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Resultados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Discusión e implicancias de política pública</a:t>
            </a:r>
            <a:endParaRPr lang="es-ES" sz="4000" dirty="0">
              <a:cs typeface="Arial" pitchFamily="34" charset="0"/>
            </a:endParaRPr>
          </a:p>
          <a:p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59DF-D56B-4D92-8B7A-34F3F811B3E6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4 Rectángulo"/>
          <p:cNvSpPr/>
          <p:nvPr/>
        </p:nvSpPr>
        <p:spPr>
          <a:xfrm>
            <a:off x="914400" y="2003354"/>
            <a:ext cx="8534400" cy="5817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6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/>
          </p:nvPr>
        </p:nvGraphicFramePr>
        <p:xfrm>
          <a:off x="618978" y="562707"/>
          <a:ext cx="10986868" cy="571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840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/>
          </p:nvPr>
        </p:nvGraphicFramePr>
        <p:xfrm>
          <a:off x="562708" y="492369"/>
          <a:ext cx="11071274" cy="5838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285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/>
          </p:nvPr>
        </p:nvGraphicFramePr>
        <p:xfrm>
          <a:off x="576775" y="562707"/>
          <a:ext cx="11043139" cy="5795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709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/>
          </p:nvPr>
        </p:nvGraphicFramePr>
        <p:xfrm>
          <a:off x="647114" y="576775"/>
          <a:ext cx="10944664" cy="569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500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69430" y="1732547"/>
            <a:ext cx="9144000" cy="1299410"/>
          </a:xfrm>
        </p:spPr>
        <p:txBody>
          <a:bodyPr>
            <a:normAutofit/>
          </a:bodyPr>
          <a:lstStyle/>
          <a:p>
            <a:r>
              <a:rPr lang="es-ES_tradnl" sz="4400" dirty="0" smtClean="0">
                <a:latin typeface="+mn-lt"/>
              </a:rPr>
              <a:t>Asociaciones entre pobres transitorios y eventos laborales y demogr</a:t>
            </a:r>
            <a:r>
              <a:rPr lang="es-ES" sz="4400" dirty="0" smtClean="0">
                <a:latin typeface="+mn-lt"/>
              </a:rPr>
              <a:t>áficos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151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2006-2007</a:t>
            </a:r>
            <a:endParaRPr lang="es-ES_tradnl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/>
          </p:nvPr>
        </p:nvGraphicFramePr>
        <p:xfrm>
          <a:off x="838200" y="1294228"/>
          <a:ext cx="10515600" cy="4853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69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69430" y="1732547"/>
            <a:ext cx="9144000" cy="1299410"/>
          </a:xfrm>
        </p:spPr>
        <p:txBody>
          <a:bodyPr>
            <a:normAutofit/>
          </a:bodyPr>
          <a:lstStyle/>
          <a:p>
            <a:r>
              <a:rPr lang="es-ES_tradnl" sz="4400" dirty="0" smtClean="0">
                <a:latin typeface="+mn-lt"/>
              </a:rPr>
              <a:t>Modelos multivariados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7482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../Dropbox/analisis.pcasen_06-09/SUI/Graph_nointer2.pd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419" y="618979"/>
            <a:ext cx="5852160" cy="63374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67286" y="126609"/>
            <a:ext cx="11732456" cy="1325563"/>
          </a:xfrm>
        </p:spPr>
        <p:txBody>
          <a:bodyPr>
            <a:noAutofit/>
          </a:bodyPr>
          <a:lstStyle/>
          <a:p>
            <a:pPr algn="ctr"/>
            <a:r>
              <a:rPr lang="es-CL" sz="1600" b="1" dirty="0"/>
              <a:t>Figura 1. Modelos logit de efectos aleatorios sin efecto interacción de sexo y ocupación del jefe de hogar. Línea de la pobreza=primer quintil. </a:t>
            </a:r>
            <a:r>
              <a:rPr lang="es-CL" sz="1600" i="1" dirty="0"/>
              <a:t>Coeficientes logits.</a:t>
            </a:r>
            <a:r>
              <a:rPr lang="es-ES_tradnl" sz="4800" b="1" dirty="0"/>
              <a:t/>
            </a:r>
            <a:br>
              <a:rPr lang="es-ES_tradnl" sz="4800" b="1" dirty="0"/>
            </a:br>
            <a:endParaRPr lang="es-ES_tradnl" sz="4800" b="1" dirty="0"/>
          </a:p>
        </p:txBody>
      </p:sp>
    </p:spTree>
    <p:extLst>
      <p:ext uri="{BB962C8B-B14F-4D97-AF65-F5344CB8AC3E}">
        <p14:creationId xmlns:p14="http://schemas.microsoft.com/office/powerpoint/2010/main" val="376236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590841" y="703389"/>
          <a:ext cx="11015004" cy="5556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461"/>
                <a:gridCol w="2307101"/>
                <a:gridCol w="2293034"/>
                <a:gridCol w="1955408"/>
              </a:tblGrid>
              <a:tr h="50515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_tradnl" sz="1200" u="none" strike="noStrike" dirty="0">
                          <a:effectLst/>
                        </a:rPr>
                        <a:t>Cuadro 8. Probabilidad asociada a la interacción entre estatus ocupacional y sexo del jefe de hogar, según línea de pobreza relativa. Modelo de efectos aleatorios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505158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u="none" strike="noStrike" dirty="0">
                          <a:effectLst/>
                        </a:rPr>
                        <a:t>Estatus ocupacional según sexo del jefe de hogar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2400" u="none" strike="noStrike">
                          <a:effectLst/>
                        </a:rPr>
                        <a:t> </a:t>
                      </a:r>
                      <a:r>
                        <a:rPr lang="es-ES_tradnl" sz="1200" u="none" strike="noStrike">
                          <a:effectLst/>
                        </a:rPr>
                        <a:t>Probabilidad</a:t>
                      </a:r>
                      <a:endParaRPr lang="es-ES_tradnl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2400" u="none" strike="noStrike">
                          <a:effectLst/>
                        </a:rPr>
                        <a:t> </a:t>
                      </a:r>
                      <a:r>
                        <a:rPr lang="es-ES_tradnl" sz="1200" u="none" strike="noStrike">
                          <a:effectLst/>
                        </a:rPr>
                        <a:t>Error Estándar</a:t>
                      </a:r>
                      <a:endParaRPr lang="es-ES_tradnl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2400" u="none" strike="noStrike">
                          <a:effectLst/>
                        </a:rPr>
                        <a:t> </a:t>
                      </a:r>
                      <a:r>
                        <a:rPr lang="es-ES_tradnl" sz="1200" u="none" strike="noStrike">
                          <a:effectLst/>
                        </a:rPr>
                        <a:t>Valor p</a:t>
                      </a:r>
                      <a:endParaRPr lang="es-ES_tradnl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505158"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200" u="none" strike="noStrike" dirty="0">
                          <a:effectLst/>
                        </a:rPr>
                        <a:t>Jefe de hogar con trabajo formal que es hombre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0,2288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0,0201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u="none" strike="noStrike">
                          <a:effectLst/>
                        </a:rPr>
                        <a:t>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505158"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200" u="none" strike="noStrike" dirty="0">
                          <a:effectLst/>
                        </a:rPr>
                        <a:t>Jefe de hogar con trabajo formal que es mujer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0,1978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0,025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u="none" strike="noStrike">
                          <a:effectLst/>
                        </a:rPr>
                        <a:t>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505158"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200" u="none" strike="noStrike" dirty="0">
                          <a:effectLst/>
                        </a:rPr>
                        <a:t>Jefe de hogar con trabajo informal que es hombre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0,526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0,0396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u="none" strike="noStrike">
                          <a:effectLst/>
                        </a:rPr>
                        <a:t>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505158"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200" u="none" strike="noStrike" dirty="0">
                          <a:effectLst/>
                        </a:rPr>
                        <a:t>Jefe de hogar con trabajo informal que es mujer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effectLst/>
                        </a:rPr>
                        <a:t>0,3947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0,0467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u="none" strike="noStrike">
                          <a:effectLst/>
                        </a:rPr>
                        <a:t>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505158"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200" u="none" strike="noStrike" dirty="0">
                          <a:effectLst/>
                        </a:rPr>
                        <a:t>Jefe e hogar desocupado que es hombre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0,7167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0,0403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u="none" strike="noStrike" dirty="0">
                          <a:effectLst/>
                        </a:rPr>
                        <a:t>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505158"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200" u="none" strike="noStrike" dirty="0">
                          <a:effectLst/>
                        </a:rPr>
                        <a:t>Jefe de hogar desocupado que es mujer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0,5667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0,0762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u="none" strike="noStrike" dirty="0">
                          <a:effectLst/>
                        </a:rPr>
                        <a:t>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505158"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200" u="none" strike="noStrike" dirty="0">
                          <a:effectLst/>
                        </a:rPr>
                        <a:t>Jefe de hogar inactivo que es hombre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effectLst/>
                        </a:rPr>
                        <a:t>0,4503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0,0387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u="none" strike="noStrike" dirty="0">
                          <a:effectLst/>
                        </a:rPr>
                        <a:t>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505158"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200" u="none" strike="noStrike" dirty="0">
                          <a:effectLst/>
                        </a:rPr>
                        <a:t>Jefe de hogar inactivo que es mujer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effectLst/>
                        </a:rPr>
                        <a:t>0,4399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0,0333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u="none" strike="noStrike" dirty="0">
                          <a:effectLst/>
                        </a:rPr>
                        <a:t>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50515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ES_tradnl" sz="1200" u="none" strike="noStrike" dirty="0">
                          <a:effectLst/>
                        </a:rPr>
                        <a:t>Fuente:  elaboración propia a partir de Panel Casen 2006-2009.</a:t>
                      </a:r>
                      <a:endParaRPr lang="es-ES_tradnl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90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905000" y="609600"/>
            <a:ext cx="84582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5400" dirty="0">
                <a:cs typeface="Arial" pitchFamily="34" charset="0"/>
              </a:rPr>
              <a:t>Contenidos</a:t>
            </a:r>
          </a:p>
          <a:p>
            <a:endParaRPr lang="es-CL" sz="32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Introducción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Enfoques y evidencia para Chile 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Fuente de datos y medición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Resultados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Discusión e implicancias de política pública</a:t>
            </a:r>
            <a:endParaRPr lang="es-ES" sz="4000" dirty="0">
              <a:cs typeface="Arial" pitchFamily="34" charset="0"/>
            </a:endParaRPr>
          </a:p>
          <a:p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59DF-D56B-4D92-8B7A-34F3F811B3E6}" type="slidenum">
              <a:rPr lang="de-DE" smtClean="0"/>
              <a:pPr/>
              <a:t>39</a:t>
            </a:fld>
            <a:endParaRPr lang="de-DE"/>
          </a:p>
        </p:txBody>
      </p:sp>
      <p:sp>
        <p:nvSpPr>
          <p:cNvPr id="7" name="4 Rectángulo"/>
          <p:cNvSpPr/>
          <p:nvPr/>
        </p:nvSpPr>
        <p:spPr>
          <a:xfrm>
            <a:off x="1447800" y="4395251"/>
            <a:ext cx="8534400" cy="1203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4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DAAE-BF98-4F45-A88E-3A8178B97943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28600"/>
            <a:ext cx="7315200" cy="64008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372787" y="43934"/>
            <a:ext cx="606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Fig.1: Probabilidades predichas (1.456.497 observaciones)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343507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DAAE-BF98-4F45-A88E-3A8178B97943}" type="slidenum">
              <a:rPr lang="de-DE" smtClean="0"/>
              <a:pPr/>
              <a:t>40</a:t>
            </a:fld>
            <a:endParaRPr lang="de-DE" dirty="0"/>
          </a:p>
        </p:txBody>
      </p:sp>
      <p:sp>
        <p:nvSpPr>
          <p:cNvPr id="7" name="6 CuadroTexto"/>
          <p:cNvSpPr txBox="1"/>
          <p:nvPr/>
        </p:nvSpPr>
        <p:spPr>
          <a:xfrm>
            <a:off x="1524000" y="228601"/>
            <a:ext cx="8839200" cy="12311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es-ES" sz="2800" dirty="0">
              <a:cs typeface="Arial" pitchFamily="34" charset="0"/>
            </a:endParaRPr>
          </a:p>
          <a:p>
            <a:pPr lvl="2" algn="just">
              <a:defRPr/>
            </a:pPr>
            <a:endParaRPr lang="es-ES" sz="1000" dirty="0"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s-ES" sz="2800" dirty="0" smtClean="0">
                <a:cs typeface="Arial" pitchFamily="34" charset="0"/>
              </a:rPr>
              <a:t>Magnitud baja de pobreza permanente.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es-ES" sz="1000" dirty="0" smtClean="0">
              <a:cs typeface="Arial" pitchFamily="34" charset="0"/>
            </a:endParaRPr>
          </a:p>
          <a:p>
            <a:pPr marL="971550" lvl="2" indent="-514350" algn="just">
              <a:buFont typeface="Arial" charset="0"/>
              <a:buChar char="•"/>
              <a:defRPr/>
            </a:pPr>
            <a:r>
              <a:rPr lang="es-ES" sz="2400" dirty="0">
                <a:cs typeface="Arial" pitchFamily="34" charset="0"/>
              </a:rPr>
              <a:t>Fuertes necesidades, mayor presencia de mujeres, bajo números de ocupados y un número significativo de trabajadores informales.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es-ES" sz="2800" dirty="0"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s-ES" sz="2800" dirty="0" smtClean="0">
                <a:cs typeface="Arial" pitchFamily="34" charset="0"/>
              </a:rPr>
              <a:t>Más de un tercio de la población ha experimentado la pobreza entre el periodo 2006-2007.</a:t>
            </a:r>
          </a:p>
          <a:p>
            <a:pPr algn="just">
              <a:defRPr/>
            </a:pPr>
            <a:endParaRPr lang="es-ES" sz="1000" dirty="0" smtClean="0">
              <a:cs typeface="Arial" pitchFamily="34" charset="0"/>
            </a:endParaRPr>
          </a:p>
          <a:p>
            <a:pPr marL="971550" lvl="1" indent="-514350" algn="just">
              <a:buFont typeface="Arial" charset="0"/>
              <a:buChar char="•"/>
              <a:defRPr/>
            </a:pPr>
            <a:r>
              <a:rPr lang="es-ES" sz="2400" dirty="0" smtClean="0">
                <a:cs typeface="Arial" pitchFamily="34" charset="0"/>
              </a:rPr>
              <a:t>No hay diferencias claras con población general.</a:t>
            </a:r>
          </a:p>
          <a:p>
            <a:pPr marL="971550" lvl="1" indent="-514350" algn="just">
              <a:buFont typeface="Arial" charset="0"/>
              <a:buChar char="•"/>
              <a:defRPr/>
            </a:pPr>
            <a:r>
              <a:rPr lang="es-ES" sz="2400" dirty="0" smtClean="0">
                <a:cs typeface="Arial" pitchFamily="34" charset="0"/>
              </a:rPr>
              <a:t>Importante repetición de periodos de pobreza.</a:t>
            </a:r>
          </a:p>
          <a:p>
            <a:pPr marL="971550" lvl="1" indent="-514350" algn="just">
              <a:buFont typeface="Arial" charset="0"/>
              <a:buChar char="•"/>
              <a:defRPr/>
            </a:pPr>
            <a:r>
              <a:rPr lang="es-ES" sz="2400" dirty="0" smtClean="0">
                <a:cs typeface="Arial" pitchFamily="34" charset="0"/>
              </a:rPr>
              <a:t>Rol central de eventos laborales. </a:t>
            </a:r>
          </a:p>
          <a:p>
            <a:pPr algn="just">
              <a:defRPr/>
            </a:pPr>
            <a:endParaRPr lang="es-ES" sz="2400" dirty="0"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endParaRPr lang="es-CL" sz="24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24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16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16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2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buFontTx/>
              <a:buAutoNum type="arabicParenR"/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buFontTx/>
              <a:buAutoNum type="arabicParenR"/>
              <a:defRPr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56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DAAE-BF98-4F45-A88E-3A8178B97943}" type="slidenum">
              <a:rPr lang="de-DE" smtClean="0"/>
              <a:pPr/>
              <a:t>41</a:t>
            </a:fld>
            <a:endParaRPr lang="de-DE" dirty="0"/>
          </a:p>
        </p:txBody>
      </p:sp>
      <p:sp>
        <p:nvSpPr>
          <p:cNvPr id="7" name="6 CuadroTexto"/>
          <p:cNvSpPr txBox="1"/>
          <p:nvPr/>
        </p:nvSpPr>
        <p:spPr>
          <a:xfrm>
            <a:off x="1524000" y="228601"/>
            <a:ext cx="8839200" cy="13911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es-ES" sz="2800" dirty="0">
              <a:cs typeface="Arial" pitchFamily="34" charset="0"/>
            </a:endParaRPr>
          </a:p>
          <a:p>
            <a:pPr lvl="2" algn="just">
              <a:defRPr/>
            </a:pPr>
            <a:endParaRPr lang="es-ES" sz="1000" dirty="0">
              <a:cs typeface="Arial" pitchFamily="34" charset="0"/>
            </a:endParaRPr>
          </a:p>
          <a:p>
            <a:pPr marL="514350" indent="-514350" algn="just">
              <a:buFont typeface="+mj-lt"/>
              <a:buAutoNum type="alphaUcPeriod"/>
              <a:defRPr/>
            </a:pPr>
            <a:r>
              <a:rPr lang="es-ES" sz="2800" dirty="0" smtClean="0">
                <a:cs typeface="Arial" pitchFamily="34" charset="0"/>
              </a:rPr>
              <a:t>Programas de asistencia social: incentivos al trabajo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es-ES" sz="1000" dirty="0" smtClean="0">
              <a:cs typeface="Arial" pitchFamily="34" charset="0"/>
            </a:endParaRPr>
          </a:p>
          <a:p>
            <a:pPr marL="971550" lvl="2" indent="-514350" algn="just">
              <a:buFont typeface="Arial" charset="0"/>
              <a:buChar char="•"/>
              <a:defRPr/>
            </a:pPr>
            <a:r>
              <a:rPr lang="es-ES" sz="2400" dirty="0" smtClean="0">
                <a:cs typeface="Arial" pitchFamily="34" charset="0"/>
              </a:rPr>
              <a:t>Distinguir beneficiarios entre con capacidad de trabajo y sin dicha capacidad (Barrientos 2013).</a:t>
            </a:r>
          </a:p>
          <a:p>
            <a:pPr marL="971550" lvl="2" indent="-514350" algn="just">
              <a:buFont typeface="Arial" charset="0"/>
              <a:buChar char="•"/>
              <a:defRPr/>
            </a:pPr>
            <a:r>
              <a:rPr lang="es-ES" sz="2400" dirty="0" smtClean="0">
                <a:cs typeface="Arial" pitchFamily="34" charset="0"/>
              </a:rPr>
              <a:t>Bordes intensivos (horas trabajadas y salarios) y extensivos (participación en el mercado del trabajo)</a:t>
            </a:r>
          </a:p>
          <a:p>
            <a:pPr marL="457200" lvl="2" algn="just">
              <a:defRPr/>
            </a:pPr>
            <a:endParaRPr lang="es-ES" sz="1000" dirty="0">
              <a:cs typeface="Arial" pitchFamily="34" charset="0"/>
            </a:endParaRPr>
          </a:p>
          <a:p>
            <a:pPr marL="514350" indent="-514350" algn="just">
              <a:buFont typeface="+mj-lt"/>
              <a:buAutoNum type="alphaUcPeriod" startAt="2"/>
              <a:defRPr/>
            </a:pPr>
            <a:r>
              <a:rPr lang="es-ES" sz="2800" dirty="0" smtClean="0">
                <a:cs typeface="Arial" pitchFamily="34" charset="0"/>
              </a:rPr>
              <a:t>Programas de suavización de efectos de shocks</a:t>
            </a:r>
          </a:p>
          <a:p>
            <a:pPr algn="just">
              <a:defRPr/>
            </a:pPr>
            <a:endParaRPr lang="es-ES" sz="1000" dirty="0" smtClean="0">
              <a:cs typeface="Arial" pitchFamily="34" charset="0"/>
            </a:endParaRPr>
          </a:p>
          <a:p>
            <a:pPr marL="971550" lvl="1" indent="-514350" algn="just">
              <a:buFont typeface="Arial" charset="0"/>
              <a:buChar char="•"/>
              <a:defRPr/>
            </a:pPr>
            <a:r>
              <a:rPr lang="es-ES" sz="2400" dirty="0" smtClean="0">
                <a:cs typeface="Arial" pitchFamily="34" charset="0"/>
              </a:rPr>
              <a:t>Empleo público, especialmente grupos en riesgo (mujeres).</a:t>
            </a:r>
          </a:p>
          <a:p>
            <a:pPr marL="971550" lvl="1" indent="-514350" algn="just">
              <a:buFont typeface="Arial" charset="0"/>
              <a:buChar char="•"/>
              <a:defRPr/>
            </a:pPr>
            <a:r>
              <a:rPr lang="es-ES" sz="2400" dirty="0" smtClean="0">
                <a:cs typeface="Arial" pitchFamily="34" charset="0"/>
              </a:rPr>
              <a:t>Programas de activación: políticas familiares.</a:t>
            </a:r>
          </a:p>
          <a:p>
            <a:pPr marL="457200" lvl="2" algn="just">
              <a:defRPr/>
            </a:pPr>
            <a:endParaRPr lang="es-ES" sz="1000" dirty="0">
              <a:cs typeface="Arial" pitchFamily="34" charset="0"/>
            </a:endParaRPr>
          </a:p>
          <a:p>
            <a:pPr marL="514350" indent="-514350" algn="just">
              <a:buFont typeface="+mj-lt"/>
              <a:buAutoNum type="alphaUcPeriod" startAt="3"/>
              <a:defRPr/>
            </a:pPr>
            <a:r>
              <a:rPr lang="es-ES" sz="2800" dirty="0" smtClean="0">
                <a:cs typeface="Arial" pitchFamily="34" charset="0"/>
              </a:rPr>
              <a:t>Mejores y nuevos datos</a:t>
            </a:r>
            <a:endParaRPr lang="es-ES" sz="2800" dirty="0">
              <a:cs typeface="Arial" pitchFamily="34" charset="0"/>
            </a:endParaRPr>
          </a:p>
          <a:p>
            <a:pPr algn="just">
              <a:defRPr/>
            </a:pPr>
            <a:endParaRPr lang="es-ES" sz="1000" dirty="0">
              <a:cs typeface="Arial" pitchFamily="34" charset="0"/>
            </a:endParaRPr>
          </a:p>
          <a:p>
            <a:pPr marL="971550" lvl="1" indent="-514350" algn="just">
              <a:buFont typeface="Arial" charset="0"/>
              <a:buChar char="•"/>
              <a:defRPr/>
            </a:pPr>
            <a:r>
              <a:rPr lang="es-ES" sz="2400" dirty="0" smtClean="0">
                <a:cs typeface="Arial" pitchFamily="34" charset="0"/>
              </a:rPr>
              <a:t>Mejorar reporte de EPCASEN 2006-2009.</a:t>
            </a:r>
            <a:endParaRPr lang="es-ES" sz="2400" dirty="0">
              <a:cs typeface="Arial" pitchFamily="34" charset="0"/>
            </a:endParaRPr>
          </a:p>
          <a:p>
            <a:pPr marL="971550" lvl="1" indent="-514350" algn="just">
              <a:buFont typeface="Arial" charset="0"/>
              <a:buChar char="•"/>
              <a:defRPr/>
            </a:pPr>
            <a:r>
              <a:rPr lang="es-ES" sz="2400" dirty="0" smtClean="0">
                <a:cs typeface="Arial" pitchFamily="34" charset="0"/>
              </a:rPr>
              <a:t>Actualización de línea y pobreza multidimensional.</a:t>
            </a:r>
            <a:endParaRPr lang="es-ES" sz="2400" dirty="0">
              <a:cs typeface="Arial" pitchFamily="34" charset="0"/>
            </a:endParaRPr>
          </a:p>
          <a:p>
            <a:pPr lvl="1" algn="just">
              <a:defRPr/>
            </a:pPr>
            <a:endParaRPr lang="es-ES" sz="2400" dirty="0">
              <a:cs typeface="Arial" pitchFamily="34" charset="0"/>
            </a:endParaRPr>
          </a:p>
          <a:p>
            <a:pPr algn="just">
              <a:defRPr/>
            </a:pPr>
            <a:endParaRPr lang="es-ES" sz="2400" dirty="0">
              <a:cs typeface="Arial" pitchFamily="34" charset="0"/>
            </a:endParaRPr>
          </a:p>
          <a:p>
            <a:pPr algn="just">
              <a:defRPr/>
            </a:pPr>
            <a:endParaRPr lang="es-ES" sz="2400" dirty="0"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endParaRPr lang="es-CL" sz="24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24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16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16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2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buFontTx/>
              <a:buAutoNum type="arabicParenR"/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buFontTx/>
              <a:buAutoNum type="arabicParenR"/>
              <a:defRPr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6900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69430" y="1732547"/>
            <a:ext cx="9144000" cy="1299410"/>
          </a:xfrm>
        </p:spPr>
        <p:txBody>
          <a:bodyPr>
            <a:normAutofit/>
          </a:bodyPr>
          <a:lstStyle/>
          <a:p>
            <a:r>
              <a:rPr lang="es-ES_tradnl" sz="4400" dirty="0">
                <a:latin typeface="+mn-lt"/>
              </a:rPr>
              <a:t>¡</a:t>
            </a:r>
            <a:r>
              <a:rPr lang="es-ES_tradnl" sz="4400" dirty="0" smtClean="0">
                <a:latin typeface="+mn-lt"/>
              </a:rPr>
              <a:t>Muchas gracias!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766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DAAE-BF98-4F45-A88E-3A8178B97943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3" name="CuadroTexto 2"/>
          <p:cNvSpPr txBox="1"/>
          <p:nvPr/>
        </p:nvSpPr>
        <p:spPr>
          <a:xfrm>
            <a:off x="3372787" y="43934"/>
            <a:ext cx="6066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/>
              <a:t>Tabla 1: Tasas de pobreza en Chile y OECD</a:t>
            </a:r>
            <a:endParaRPr lang="es-ES_tradnl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600"/>
            <a:ext cx="11582400" cy="56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63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DAAE-BF98-4F45-A88E-3A8178B97943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6 CuadroTexto"/>
          <p:cNvSpPr txBox="1"/>
          <p:nvPr/>
        </p:nvSpPr>
        <p:spPr>
          <a:xfrm>
            <a:off x="1524000" y="228601"/>
            <a:ext cx="8839200" cy="12926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es-CL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charset="0"/>
              <a:buChar char="•"/>
              <a:defRPr/>
            </a:pPr>
            <a:r>
              <a:rPr lang="es-CL" sz="2800" dirty="0" smtClean="0">
                <a:cs typeface="Arial" pitchFamily="34" charset="0"/>
              </a:rPr>
              <a:t>Examinar las din</a:t>
            </a:r>
            <a:r>
              <a:rPr lang="es-ES" sz="2800" dirty="0" smtClean="0">
                <a:cs typeface="Arial" pitchFamily="34" charset="0"/>
              </a:rPr>
              <a:t>ámicas de la pobreza en Chile entre los años 2006-2009.</a:t>
            </a:r>
          </a:p>
          <a:p>
            <a:pPr marL="457200" indent="-457200" algn="just">
              <a:buFont typeface="Arial" charset="0"/>
              <a:buChar char="•"/>
              <a:defRPr/>
            </a:pPr>
            <a:endParaRPr lang="es-ES" sz="2800" dirty="0">
              <a:cs typeface="Arial" pitchFamily="34" charset="0"/>
            </a:endParaRPr>
          </a:p>
          <a:p>
            <a:pPr marL="457200" indent="-457200" algn="just">
              <a:buFont typeface="Arial" charset="0"/>
              <a:buChar char="•"/>
              <a:defRPr/>
            </a:pPr>
            <a:r>
              <a:rPr lang="es-ES" sz="2800" dirty="0" smtClean="0">
                <a:cs typeface="Arial" pitchFamily="34" charset="0"/>
              </a:rPr>
              <a:t>Usamos la encuesta Panel de Caracterización Socioeconómicas (PCASEN) para los años 2006-2009</a:t>
            </a:r>
          </a:p>
          <a:p>
            <a:pPr marL="457200" indent="-457200" algn="just">
              <a:buFont typeface="Arial" charset="0"/>
              <a:buChar char="•"/>
              <a:defRPr/>
            </a:pPr>
            <a:endParaRPr lang="es-ES" sz="2800" dirty="0">
              <a:cs typeface="Arial" pitchFamily="34" charset="0"/>
            </a:endParaRPr>
          </a:p>
          <a:p>
            <a:pPr marL="457200" indent="-457200" algn="just">
              <a:buFont typeface="Arial" charset="0"/>
              <a:buChar char="•"/>
              <a:defRPr/>
            </a:pPr>
            <a:r>
              <a:rPr lang="es-ES" sz="2800" dirty="0" smtClean="0">
                <a:cs typeface="Arial" pitchFamily="34" charset="0"/>
              </a:rPr>
              <a:t>¿Por qué hacerlo? Contribuciones:</a:t>
            </a:r>
          </a:p>
          <a:p>
            <a:pPr marL="1428750" lvl="2" indent="-514350" algn="just">
              <a:buFont typeface="+mj-lt"/>
              <a:buAutoNum type="arabicPeriod"/>
              <a:defRPr/>
            </a:pPr>
            <a:r>
              <a:rPr lang="es-ES" sz="2400" dirty="0">
                <a:cs typeface="Arial" pitchFamily="34" charset="0"/>
              </a:rPr>
              <a:t>Información sobre rutas de salida</a:t>
            </a:r>
            <a:r>
              <a:rPr lang="es-ES" sz="2400" dirty="0" smtClean="0">
                <a:cs typeface="Arial" pitchFamily="34" charset="0"/>
              </a:rPr>
              <a:t>.</a:t>
            </a:r>
          </a:p>
          <a:p>
            <a:pPr marL="1428750" lvl="2" indent="-514350" algn="just">
              <a:buFont typeface="+mj-lt"/>
              <a:buAutoNum type="arabicPeriod"/>
              <a:defRPr/>
            </a:pPr>
            <a:r>
              <a:rPr lang="es-ES" sz="2400" dirty="0" smtClean="0">
                <a:cs typeface="Arial" pitchFamily="34" charset="0"/>
              </a:rPr>
              <a:t>Renueva información longitudinal.</a:t>
            </a:r>
          </a:p>
          <a:p>
            <a:pPr marL="1428750" lvl="2" indent="-514350" algn="just">
              <a:buFont typeface="+mj-lt"/>
              <a:buAutoNum type="arabicPeriod"/>
              <a:defRPr/>
            </a:pPr>
            <a:r>
              <a:rPr lang="es-ES" sz="2400" dirty="0" smtClean="0">
                <a:cs typeface="Arial" pitchFamily="34" charset="0"/>
              </a:rPr>
              <a:t>Análisis de tasas de salida y recaída.</a:t>
            </a:r>
          </a:p>
          <a:p>
            <a:pPr marL="1428750" lvl="2" indent="-514350" algn="just">
              <a:buFont typeface="+mj-lt"/>
              <a:buAutoNum type="arabicPeriod"/>
              <a:defRPr/>
            </a:pPr>
            <a:r>
              <a:rPr lang="es-ES" sz="2400" dirty="0" smtClean="0">
                <a:cs typeface="Arial" pitchFamily="34" charset="0"/>
              </a:rPr>
              <a:t>Rol del tiempo por si mismo (dependencia temporal).</a:t>
            </a:r>
          </a:p>
          <a:p>
            <a:pPr marL="457200" indent="-457200" algn="just">
              <a:buFont typeface="Arial" charset="0"/>
              <a:buChar char="•"/>
              <a:defRPr/>
            </a:pPr>
            <a:endParaRPr lang="es-ES" sz="2800" dirty="0">
              <a:cs typeface="Arial" pitchFamily="34" charset="0"/>
            </a:endParaRPr>
          </a:p>
          <a:p>
            <a:pPr marL="457200" indent="-457200" algn="just">
              <a:buFont typeface="Arial" charset="0"/>
              <a:buChar char="•"/>
              <a:defRPr/>
            </a:pPr>
            <a:endParaRPr lang="es-CL" sz="2800" dirty="0">
              <a:cs typeface="Arial" pitchFamily="34" charset="0"/>
            </a:endParaRPr>
          </a:p>
          <a:p>
            <a:pPr algn="just">
              <a:defRPr/>
            </a:pPr>
            <a:endParaRPr lang="es-CL" sz="24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24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16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16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2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buFontTx/>
              <a:buAutoNum type="arabicParenR"/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buFontTx/>
              <a:buAutoNum type="arabicParenR"/>
              <a:defRPr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9515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905000" y="609600"/>
            <a:ext cx="84582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5400" dirty="0">
                <a:cs typeface="Arial" pitchFamily="34" charset="0"/>
              </a:rPr>
              <a:t>Contenidos</a:t>
            </a:r>
          </a:p>
          <a:p>
            <a:endParaRPr lang="es-CL" sz="32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Introducción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Enfoques y evidencia para Chile 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Fuente de datos y medición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Resultados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Discusión e implicancias de política pública</a:t>
            </a:r>
            <a:endParaRPr lang="es-ES" sz="4000" dirty="0">
              <a:cs typeface="Arial" pitchFamily="34" charset="0"/>
            </a:endParaRPr>
          </a:p>
          <a:p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59DF-D56B-4D92-8B7A-34F3F811B3E6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4 Rectángulo"/>
          <p:cNvSpPr/>
          <p:nvPr/>
        </p:nvSpPr>
        <p:spPr>
          <a:xfrm>
            <a:off x="1064302" y="2610380"/>
            <a:ext cx="8534400" cy="5817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92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DAAE-BF98-4F45-A88E-3A8178B97943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7" name="6 CuadroTexto"/>
          <p:cNvSpPr txBox="1"/>
          <p:nvPr/>
        </p:nvSpPr>
        <p:spPr>
          <a:xfrm>
            <a:off x="1524000" y="228601"/>
            <a:ext cx="8839200" cy="1384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es-CL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charset="0"/>
              <a:buChar char="•"/>
              <a:defRPr/>
            </a:pPr>
            <a:r>
              <a:rPr lang="es-CL" sz="2800" dirty="0" smtClean="0">
                <a:cs typeface="Arial" pitchFamily="34" charset="0"/>
              </a:rPr>
              <a:t>Dos grandes enfoques</a:t>
            </a:r>
          </a:p>
          <a:p>
            <a:pPr algn="just">
              <a:defRPr/>
            </a:pPr>
            <a:endParaRPr lang="es-CL" sz="1000" dirty="0" smtClean="0">
              <a:cs typeface="Arial" pitchFamily="34" charset="0"/>
            </a:endParaRPr>
          </a:p>
          <a:p>
            <a:pPr marL="1428750" lvl="2" indent="-514350" algn="just">
              <a:buFont typeface="+mj-lt"/>
              <a:buAutoNum type="arabicPeriod"/>
              <a:defRPr/>
            </a:pPr>
            <a:r>
              <a:rPr lang="es-CL" sz="2400" dirty="0" smtClean="0">
                <a:cs typeface="Arial" pitchFamily="34" charset="0"/>
              </a:rPr>
              <a:t>Enfoque de componentes.</a:t>
            </a:r>
          </a:p>
          <a:p>
            <a:pPr marL="1428750" lvl="2" indent="-514350" algn="just">
              <a:buFont typeface="+mj-lt"/>
              <a:buAutoNum type="arabicPeriod"/>
              <a:defRPr/>
            </a:pPr>
            <a:r>
              <a:rPr lang="es-CL" sz="2400" dirty="0" smtClean="0">
                <a:cs typeface="Arial" pitchFamily="34" charset="0"/>
              </a:rPr>
              <a:t>Enfoque de periodos.</a:t>
            </a:r>
            <a:endParaRPr lang="es-ES" sz="2400" dirty="0" smtClean="0">
              <a:cs typeface="Arial" pitchFamily="34" charset="0"/>
            </a:endParaRPr>
          </a:p>
          <a:p>
            <a:pPr marL="457200" indent="-457200" algn="just">
              <a:buFont typeface="Arial" charset="0"/>
              <a:buChar char="•"/>
              <a:defRPr/>
            </a:pPr>
            <a:endParaRPr lang="es-ES" sz="2400" dirty="0">
              <a:cs typeface="Arial" pitchFamily="34" charset="0"/>
            </a:endParaRPr>
          </a:p>
          <a:p>
            <a:pPr marL="457200" indent="-457200" algn="just">
              <a:buFont typeface="Arial" charset="0"/>
              <a:buChar char="•"/>
              <a:defRPr/>
            </a:pPr>
            <a:r>
              <a:rPr lang="es-ES" sz="2800" dirty="0" smtClean="0">
                <a:cs typeface="Arial" pitchFamily="34" charset="0"/>
              </a:rPr>
              <a:t>Evidencia existente para Chile (Denis et a. 2007, </a:t>
            </a:r>
            <a:r>
              <a:rPr lang="es-ES" sz="2800" dirty="0" err="1" smtClean="0">
                <a:cs typeface="Arial" pitchFamily="34" charset="0"/>
              </a:rPr>
              <a:t>Neilson</a:t>
            </a:r>
            <a:r>
              <a:rPr lang="es-ES" sz="2800" dirty="0" smtClean="0">
                <a:cs typeface="Arial" pitchFamily="34" charset="0"/>
              </a:rPr>
              <a:t> et al 2008, Arzola &amp; Castro 2009, Sapelli 2013):</a:t>
            </a:r>
          </a:p>
          <a:p>
            <a:pPr algn="just">
              <a:defRPr/>
            </a:pPr>
            <a:endParaRPr lang="es-ES" sz="1000" dirty="0" smtClean="0">
              <a:cs typeface="Arial" pitchFamily="34" charset="0"/>
            </a:endParaRPr>
          </a:p>
          <a:p>
            <a:pPr marL="1428750" lvl="2" indent="-514350" algn="just">
              <a:buFont typeface="+mj-lt"/>
              <a:buAutoNum type="alphaLcPeriod"/>
              <a:defRPr/>
            </a:pPr>
            <a:r>
              <a:rPr lang="es-ES" sz="2400" dirty="0" smtClean="0">
                <a:cs typeface="Arial" pitchFamily="34" charset="0"/>
              </a:rPr>
              <a:t>Mayoría en base a Encuesta Panel CASEN 1996-2001-2006.</a:t>
            </a:r>
          </a:p>
          <a:p>
            <a:pPr marL="1428750" lvl="2" indent="-514350" algn="just">
              <a:buFont typeface="+mj-lt"/>
              <a:buAutoNum type="alphaLcPeriod"/>
              <a:defRPr/>
            </a:pPr>
            <a:r>
              <a:rPr lang="es-ES" sz="2400" dirty="0" smtClean="0">
                <a:cs typeface="Arial" pitchFamily="34" charset="0"/>
              </a:rPr>
              <a:t>Alta tasa de movilidad desde y hacia la pobreza.</a:t>
            </a:r>
          </a:p>
          <a:p>
            <a:pPr marL="1428750" lvl="2" indent="-514350" algn="just">
              <a:buFont typeface="+mj-lt"/>
              <a:buAutoNum type="alphaLcPeriod"/>
              <a:defRPr/>
            </a:pPr>
            <a:r>
              <a:rPr lang="es-ES" sz="2400" dirty="0" smtClean="0">
                <a:cs typeface="Arial" pitchFamily="34" charset="0"/>
              </a:rPr>
              <a:t>Minoría persiste en la pobreza.</a:t>
            </a:r>
          </a:p>
          <a:p>
            <a:pPr marL="1428750" lvl="2" indent="-514350" algn="just">
              <a:buFont typeface="+mj-lt"/>
              <a:buAutoNum type="alphaLcPeriod"/>
              <a:defRPr/>
            </a:pPr>
            <a:r>
              <a:rPr lang="es-ES" sz="2400" dirty="0" smtClean="0">
                <a:cs typeface="Arial" pitchFamily="34" charset="0"/>
              </a:rPr>
              <a:t>Eventos laborales particularmente importantes.</a:t>
            </a:r>
          </a:p>
          <a:p>
            <a:pPr marL="1428750" lvl="2" indent="-514350" algn="just">
              <a:buFont typeface="+mj-lt"/>
              <a:buAutoNum type="alphaLcPeriod"/>
              <a:defRPr/>
            </a:pPr>
            <a:r>
              <a:rPr lang="es-ES" sz="2400" dirty="0" smtClean="0">
                <a:cs typeface="Arial" pitchFamily="34" charset="0"/>
              </a:rPr>
              <a:t>Alta sensibilidad al corte de pobreza (Larrañaga 2009).</a:t>
            </a:r>
          </a:p>
          <a:p>
            <a:pPr marL="1371600" lvl="2" indent="-457200" algn="just">
              <a:buFont typeface="Arial" charset="0"/>
              <a:buChar char="•"/>
              <a:defRPr/>
            </a:pPr>
            <a:endParaRPr lang="es-ES" sz="2800" dirty="0" smtClean="0">
              <a:cs typeface="Arial" pitchFamily="34" charset="0"/>
            </a:endParaRPr>
          </a:p>
          <a:p>
            <a:pPr marL="457200" indent="-457200" algn="just">
              <a:buFont typeface="Arial" charset="0"/>
              <a:buChar char="•"/>
              <a:defRPr/>
            </a:pPr>
            <a:endParaRPr lang="es-ES" sz="2800" dirty="0">
              <a:cs typeface="Arial" pitchFamily="34" charset="0"/>
            </a:endParaRPr>
          </a:p>
          <a:p>
            <a:pPr algn="just">
              <a:defRPr/>
            </a:pPr>
            <a:endParaRPr lang="es-ES" sz="2800" dirty="0">
              <a:cs typeface="Arial" pitchFamily="34" charset="0"/>
            </a:endParaRPr>
          </a:p>
          <a:p>
            <a:pPr marL="457200" indent="-457200" algn="just">
              <a:buFont typeface="Arial" charset="0"/>
              <a:buChar char="•"/>
              <a:defRPr/>
            </a:pPr>
            <a:endParaRPr lang="es-CL" sz="2800" dirty="0"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endParaRPr lang="es-CL" sz="24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24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32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16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16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2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s-CL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buFontTx/>
              <a:buAutoNum type="arabicParenR"/>
              <a:defRPr/>
            </a:pPr>
            <a:endParaRPr lang="es-CL" b="1" i="1" dirty="0"/>
          </a:p>
          <a:p>
            <a:pPr marL="342900" indent="-342900">
              <a:spcAft>
                <a:spcPts val="1200"/>
              </a:spcAft>
              <a:buFontTx/>
              <a:buAutoNum type="arabicParenR"/>
              <a:defRPr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12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905000" y="609600"/>
            <a:ext cx="84582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5400" dirty="0">
                <a:cs typeface="Arial" pitchFamily="34" charset="0"/>
              </a:rPr>
              <a:t>Contenidos</a:t>
            </a:r>
          </a:p>
          <a:p>
            <a:endParaRPr lang="es-CL" sz="32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Introducción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Enfoques y evidencia para Chile 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Fuente de datos y medición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Resultados</a:t>
            </a:r>
            <a:endParaRPr lang="es-ES" sz="4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s-ES" sz="4000" dirty="0" smtClean="0">
                <a:cs typeface="Arial" pitchFamily="34" charset="0"/>
              </a:rPr>
              <a:t>Discusión e implicancias de política pública</a:t>
            </a:r>
            <a:endParaRPr lang="es-ES" sz="4000" dirty="0">
              <a:cs typeface="Arial" pitchFamily="34" charset="0"/>
            </a:endParaRPr>
          </a:p>
          <a:p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59DF-D56B-4D92-8B7A-34F3F811B3E6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4 Rectángulo"/>
          <p:cNvSpPr/>
          <p:nvPr/>
        </p:nvSpPr>
        <p:spPr>
          <a:xfrm>
            <a:off x="1109272" y="3192110"/>
            <a:ext cx="8534400" cy="5817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49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961</Words>
  <Application>Microsoft Office PowerPoint</Application>
  <PresentationFormat>Panorámica</PresentationFormat>
  <Paragraphs>352</Paragraphs>
  <Slides>42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8" baseType="lpstr">
      <vt:lpstr>Arial</vt:lpstr>
      <vt:lpstr>Arial Black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Patrones de persistencia en la pobreza  </vt:lpstr>
      <vt:lpstr>Presentación de PowerPoint</vt:lpstr>
      <vt:lpstr>Tasas de salida y re-entrada en la pobreza  </vt:lpstr>
      <vt:lpstr>Salida de la pobreza (absoluta) </vt:lpstr>
      <vt:lpstr>Re-caída en pobreza (absoluta)</vt:lpstr>
      <vt:lpstr>Perfil pobreza permanente (quintil como línea)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Perfil de salientes y entrantes en la pobreza (quintil como línea)</vt:lpstr>
      <vt:lpstr>Presentación de PowerPoint</vt:lpstr>
      <vt:lpstr>Presentación de PowerPoint</vt:lpstr>
      <vt:lpstr>Presentación de PowerPoint</vt:lpstr>
      <vt:lpstr>Presentación de PowerPoint</vt:lpstr>
      <vt:lpstr>Asociaciones entre pobres transitorios y eventos laborales y demográficos</vt:lpstr>
      <vt:lpstr>2006-2007</vt:lpstr>
      <vt:lpstr>Modelos multivariados</vt:lpstr>
      <vt:lpstr>Figura 1. Modelos logit de efectos aleatorios sin efecto interacción de sexo y ocupación del jefe de hogar. Línea de la pobreza=primer quintil. Coeficientes logits. </vt:lpstr>
      <vt:lpstr>Presentación de PowerPoint</vt:lpstr>
      <vt:lpstr>Presentación de PowerPoint</vt:lpstr>
      <vt:lpstr>Presentación de PowerPoint</vt:lpstr>
      <vt:lpstr>Presentación de PowerPoint</vt:lpstr>
      <vt:lpstr>¡Muchas gracias!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</cp:revision>
  <dcterms:created xsi:type="dcterms:W3CDTF">2016-06-07T17:28:14Z</dcterms:created>
  <dcterms:modified xsi:type="dcterms:W3CDTF">2016-06-07T17:29:39Z</dcterms:modified>
</cp:coreProperties>
</file>