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9" r:id="rId3"/>
    <p:sldId id="257" r:id="rId4"/>
    <p:sldId id="258" r:id="rId5"/>
    <p:sldId id="260" r:id="rId6"/>
    <p:sldId id="261" r:id="rId7"/>
    <p:sldId id="262" r:id="rId8"/>
    <p:sldId id="263" r:id="rId9"/>
    <p:sldId id="264" r:id="rId10"/>
    <p:sldId id="265" r:id="rId11"/>
    <p:sldId id="667" r:id="rId12"/>
    <p:sldId id="666" r:id="rId13"/>
    <p:sldId id="267" r:id="rId14"/>
    <p:sldId id="268" r:id="rId15"/>
    <p:sldId id="635" r:id="rId16"/>
    <p:sldId id="636" r:id="rId17"/>
    <p:sldId id="631" r:id="rId18"/>
    <p:sldId id="662" r:id="rId19"/>
    <p:sldId id="634" r:id="rId20"/>
    <p:sldId id="663" r:id="rId21"/>
    <p:sldId id="650" r:id="rId22"/>
    <p:sldId id="637" r:id="rId23"/>
    <p:sldId id="639" r:id="rId24"/>
    <p:sldId id="640" r:id="rId25"/>
    <p:sldId id="642" r:id="rId26"/>
    <p:sldId id="651" r:id="rId27"/>
    <p:sldId id="643" r:id="rId28"/>
    <p:sldId id="668" r:id="rId29"/>
    <p:sldId id="644" r:id="rId30"/>
    <p:sldId id="645" r:id="rId31"/>
    <p:sldId id="646" r:id="rId32"/>
    <p:sldId id="652" r:id="rId33"/>
    <p:sldId id="653" r:id="rId34"/>
    <p:sldId id="654" r:id="rId35"/>
    <p:sldId id="655" r:id="rId36"/>
    <p:sldId id="656" r:id="rId37"/>
    <p:sldId id="664" r:id="rId38"/>
    <p:sldId id="665" r:id="rId39"/>
    <p:sldId id="66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03"/>
    <p:restoredTop sz="94690"/>
  </p:normalViewPr>
  <p:slideViewPr>
    <p:cSldViewPr snapToGrid="0" snapToObjects="1">
      <p:cViewPr>
        <p:scale>
          <a:sx n="66" d="100"/>
          <a:sy n="66" d="100"/>
        </p:scale>
        <p:origin x="1096" y="9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CA5D6-E8A3-3145-9C41-50DD9244606A}" type="datetimeFigureOut">
              <a:rPr lang="en-US" smtClean="0"/>
              <a:t>12/18/19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EA8DB-0723-274B-BB5E-5C39A52F63A5}" type="slidenum">
              <a:rPr lang="en-US" smtClean="0"/>
              <a:t>‹#›</a:t>
            </a:fld>
            <a:endParaRPr lang="en-US"/>
          </a:p>
        </p:txBody>
      </p:sp>
    </p:spTree>
    <p:extLst>
      <p:ext uri="{BB962C8B-B14F-4D97-AF65-F5344CB8AC3E}">
        <p14:creationId xmlns:p14="http://schemas.microsoft.com/office/powerpoint/2010/main" val="365506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4DCB3-D6DE-7E41-9FCE-50B205379F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5B0AC9-59A6-184F-9326-C82ADC5A41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ED1D09-0FB5-7E49-8FB3-7499E16BF010}"/>
              </a:ext>
            </a:extLst>
          </p:cNvPr>
          <p:cNvSpPr>
            <a:spLocks noGrp="1"/>
          </p:cNvSpPr>
          <p:nvPr>
            <p:ph type="dt" sz="half" idx="10"/>
          </p:nvPr>
        </p:nvSpPr>
        <p:spPr/>
        <p:txBody>
          <a:bodyPr/>
          <a:lstStyle/>
          <a:p>
            <a:fld id="{1BF2F3F3-D963-FE4F-9A24-0A37AF58D591}" type="datetime1">
              <a:rPr lang="en-US" smtClean="0"/>
              <a:t>12/18/19</a:t>
            </a:fld>
            <a:endParaRPr lang="en-US"/>
          </a:p>
        </p:txBody>
      </p:sp>
      <p:sp>
        <p:nvSpPr>
          <p:cNvPr id="5" name="Footer Placeholder 4">
            <a:extLst>
              <a:ext uri="{FF2B5EF4-FFF2-40B4-BE49-F238E27FC236}">
                <a16:creationId xmlns:a16="http://schemas.microsoft.com/office/drawing/2014/main" id="{4FBD2835-0B5C-D64B-AA4F-72DFA120F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1F2193-9EBE-6B44-8ADC-63E2A737E20B}"/>
              </a:ext>
            </a:extLst>
          </p:cNvPr>
          <p:cNvSpPr>
            <a:spLocks noGrp="1"/>
          </p:cNvSpPr>
          <p:nvPr>
            <p:ph type="sldNum" sz="quarter" idx="12"/>
          </p:nvPr>
        </p:nvSpPr>
        <p:spPr/>
        <p:txBody>
          <a:bodyPr/>
          <a:lstStyle/>
          <a:p>
            <a:fld id="{116789CA-4B2F-0B44-9E9C-7467C8644044}" type="slidenum">
              <a:rPr lang="en-US" smtClean="0"/>
              <a:t>‹#›</a:t>
            </a:fld>
            <a:endParaRPr lang="en-US"/>
          </a:p>
        </p:txBody>
      </p:sp>
    </p:spTree>
    <p:extLst>
      <p:ext uri="{BB962C8B-B14F-4D97-AF65-F5344CB8AC3E}">
        <p14:creationId xmlns:p14="http://schemas.microsoft.com/office/powerpoint/2010/main" val="3092802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97CC-ED48-E544-8A0D-C08FA1A7FD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D6DECD-A720-594E-8161-CF961F8006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98908-FF1B-6D40-AD03-CE6BE2860C05}"/>
              </a:ext>
            </a:extLst>
          </p:cNvPr>
          <p:cNvSpPr>
            <a:spLocks noGrp="1"/>
          </p:cNvSpPr>
          <p:nvPr>
            <p:ph type="dt" sz="half" idx="10"/>
          </p:nvPr>
        </p:nvSpPr>
        <p:spPr/>
        <p:txBody>
          <a:bodyPr/>
          <a:lstStyle/>
          <a:p>
            <a:fld id="{523C4907-8B23-CC4C-B4BD-4099376CDC2E}" type="datetime1">
              <a:rPr lang="en-US" smtClean="0"/>
              <a:t>12/18/19</a:t>
            </a:fld>
            <a:endParaRPr lang="en-US"/>
          </a:p>
        </p:txBody>
      </p:sp>
      <p:sp>
        <p:nvSpPr>
          <p:cNvPr id="5" name="Footer Placeholder 4">
            <a:extLst>
              <a:ext uri="{FF2B5EF4-FFF2-40B4-BE49-F238E27FC236}">
                <a16:creationId xmlns:a16="http://schemas.microsoft.com/office/drawing/2014/main" id="{37137FAF-D1B5-7948-B083-5E7D2BECE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491D5-4C66-C546-95E9-EDC1AAB2BAA3}"/>
              </a:ext>
            </a:extLst>
          </p:cNvPr>
          <p:cNvSpPr>
            <a:spLocks noGrp="1"/>
          </p:cNvSpPr>
          <p:nvPr>
            <p:ph type="sldNum" sz="quarter" idx="12"/>
          </p:nvPr>
        </p:nvSpPr>
        <p:spPr/>
        <p:txBody>
          <a:bodyPr/>
          <a:lstStyle/>
          <a:p>
            <a:fld id="{116789CA-4B2F-0B44-9E9C-7467C8644044}" type="slidenum">
              <a:rPr lang="en-US" smtClean="0"/>
              <a:t>‹#›</a:t>
            </a:fld>
            <a:endParaRPr lang="en-US"/>
          </a:p>
        </p:txBody>
      </p:sp>
    </p:spTree>
    <p:extLst>
      <p:ext uri="{BB962C8B-B14F-4D97-AF65-F5344CB8AC3E}">
        <p14:creationId xmlns:p14="http://schemas.microsoft.com/office/powerpoint/2010/main" val="2805176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06191-698B-0E45-9447-3F19C7653B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9BCA89-873A-F24C-94DA-7DACEB6468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2369B-F10D-CA4D-BEDB-268578DD439E}"/>
              </a:ext>
            </a:extLst>
          </p:cNvPr>
          <p:cNvSpPr>
            <a:spLocks noGrp="1"/>
          </p:cNvSpPr>
          <p:nvPr>
            <p:ph type="dt" sz="half" idx="10"/>
          </p:nvPr>
        </p:nvSpPr>
        <p:spPr/>
        <p:txBody>
          <a:bodyPr/>
          <a:lstStyle/>
          <a:p>
            <a:fld id="{97F87735-94D5-D548-B3FC-1003B282EB25}" type="datetime1">
              <a:rPr lang="en-US" smtClean="0"/>
              <a:t>12/18/19</a:t>
            </a:fld>
            <a:endParaRPr lang="en-US"/>
          </a:p>
        </p:txBody>
      </p:sp>
      <p:sp>
        <p:nvSpPr>
          <p:cNvPr id="5" name="Footer Placeholder 4">
            <a:extLst>
              <a:ext uri="{FF2B5EF4-FFF2-40B4-BE49-F238E27FC236}">
                <a16:creationId xmlns:a16="http://schemas.microsoft.com/office/drawing/2014/main" id="{820AFB50-EF82-2E41-9A5F-7D94F38F1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2BD19-A44F-5240-9B17-74CE37D0BD38}"/>
              </a:ext>
            </a:extLst>
          </p:cNvPr>
          <p:cNvSpPr>
            <a:spLocks noGrp="1"/>
          </p:cNvSpPr>
          <p:nvPr>
            <p:ph type="sldNum" sz="quarter" idx="12"/>
          </p:nvPr>
        </p:nvSpPr>
        <p:spPr/>
        <p:txBody>
          <a:bodyPr/>
          <a:lstStyle/>
          <a:p>
            <a:fld id="{116789CA-4B2F-0B44-9E9C-7467C8644044}" type="slidenum">
              <a:rPr lang="en-US" smtClean="0"/>
              <a:t>‹#›</a:t>
            </a:fld>
            <a:endParaRPr lang="en-US"/>
          </a:p>
        </p:txBody>
      </p:sp>
    </p:spTree>
    <p:extLst>
      <p:ext uri="{BB962C8B-B14F-4D97-AF65-F5344CB8AC3E}">
        <p14:creationId xmlns:p14="http://schemas.microsoft.com/office/powerpoint/2010/main" val="3531082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01714-D7F0-2246-84DA-DAE10FB4F9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1C3BF7-87A4-D64C-8F61-2B36FDED6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3C785-C59D-884C-A8FC-7E64679903B5}"/>
              </a:ext>
            </a:extLst>
          </p:cNvPr>
          <p:cNvSpPr>
            <a:spLocks noGrp="1"/>
          </p:cNvSpPr>
          <p:nvPr>
            <p:ph type="dt" sz="half" idx="10"/>
          </p:nvPr>
        </p:nvSpPr>
        <p:spPr/>
        <p:txBody>
          <a:bodyPr/>
          <a:lstStyle/>
          <a:p>
            <a:fld id="{B1BBE754-930E-8844-A313-D6AE734E9797}" type="datetime1">
              <a:rPr lang="en-US" smtClean="0"/>
              <a:t>12/18/19</a:t>
            </a:fld>
            <a:endParaRPr lang="en-US"/>
          </a:p>
        </p:txBody>
      </p:sp>
      <p:sp>
        <p:nvSpPr>
          <p:cNvPr id="5" name="Footer Placeholder 4">
            <a:extLst>
              <a:ext uri="{FF2B5EF4-FFF2-40B4-BE49-F238E27FC236}">
                <a16:creationId xmlns:a16="http://schemas.microsoft.com/office/drawing/2014/main" id="{461D9526-4F1A-8D47-9DF4-52ACC7D35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0B5C4-646F-C44B-A37A-57FECEF1B74D}"/>
              </a:ext>
            </a:extLst>
          </p:cNvPr>
          <p:cNvSpPr>
            <a:spLocks noGrp="1"/>
          </p:cNvSpPr>
          <p:nvPr>
            <p:ph type="sldNum" sz="quarter" idx="12"/>
          </p:nvPr>
        </p:nvSpPr>
        <p:spPr/>
        <p:txBody>
          <a:bodyPr/>
          <a:lstStyle/>
          <a:p>
            <a:fld id="{116789CA-4B2F-0B44-9E9C-7467C8644044}" type="slidenum">
              <a:rPr lang="en-US" smtClean="0"/>
              <a:t>‹#›</a:t>
            </a:fld>
            <a:endParaRPr lang="en-US"/>
          </a:p>
        </p:txBody>
      </p:sp>
    </p:spTree>
    <p:extLst>
      <p:ext uri="{BB962C8B-B14F-4D97-AF65-F5344CB8AC3E}">
        <p14:creationId xmlns:p14="http://schemas.microsoft.com/office/powerpoint/2010/main" val="4096686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EBE8-511B-A140-A55B-98F3EEB8E3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EC538E-973C-4A49-9065-546E5CF502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5A3833-3505-804E-8D96-39428DA4D6B2}"/>
              </a:ext>
            </a:extLst>
          </p:cNvPr>
          <p:cNvSpPr>
            <a:spLocks noGrp="1"/>
          </p:cNvSpPr>
          <p:nvPr>
            <p:ph type="dt" sz="half" idx="10"/>
          </p:nvPr>
        </p:nvSpPr>
        <p:spPr/>
        <p:txBody>
          <a:bodyPr/>
          <a:lstStyle/>
          <a:p>
            <a:fld id="{F99DF285-8927-3F4C-B345-E219432DA34D}" type="datetime1">
              <a:rPr lang="en-US" smtClean="0"/>
              <a:t>12/18/19</a:t>
            </a:fld>
            <a:endParaRPr lang="en-US"/>
          </a:p>
        </p:txBody>
      </p:sp>
      <p:sp>
        <p:nvSpPr>
          <p:cNvPr id="5" name="Footer Placeholder 4">
            <a:extLst>
              <a:ext uri="{FF2B5EF4-FFF2-40B4-BE49-F238E27FC236}">
                <a16:creationId xmlns:a16="http://schemas.microsoft.com/office/drawing/2014/main" id="{8FC5E78B-72C5-C34B-A0EA-9A5B84A75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9C3FE-EA99-0847-83C4-65E09E7C0593}"/>
              </a:ext>
            </a:extLst>
          </p:cNvPr>
          <p:cNvSpPr>
            <a:spLocks noGrp="1"/>
          </p:cNvSpPr>
          <p:nvPr>
            <p:ph type="sldNum" sz="quarter" idx="12"/>
          </p:nvPr>
        </p:nvSpPr>
        <p:spPr/>
        <p:txBody>
          <a:bodyPr/>
          <a:lstStyle/>
          <a:p>
            <a:fld id="{116789CA-4B2F-0B44-9E9C-7467C8644044}" type="slidenum">
              <a:rPr lang="en-US" smtClean="0"/>
              <a:t>‹#›</a:t>
            </a:fld>
            <a:endParaRPr lang="en-US"/>
          </a:p>
        </p:txBody>
      </p:sp>
    </p:spTree>
    <p:extLst>
      <p:ext uri="{BB962C8B-B14F-4D97-AF65-F5344CB8AC3E}">
        <p14:creationId xmlns:p14="http://schemas.microsoft.com/office/powerpoint/2010/main" val="177680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C5D0-9FE6-4047-9173-9FD49E236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27F3AB-5B8D-DF4A-87BB-DB84167AC5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4277C4-502C-EB4A-BA61-2BA56AEFB9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BE942B-360A-9841-87ED-60FAC6628254}"/>
              </a:ext>
            </a:extLst>
          </p:cNvPr>
          <p:cNvSpPr>
            <a:spLocks noGrp="1"/>
          </p:cNvSpPr>
          <p:nvPr>
            <p:ph type="dt" sz="half" idx="10"/>
          </p:nvPr>
        </p:nvSpPr>
        <p:spPr/>
        <p:txBody>
          <a:bodyPr/>
          <a:lstStyle/>
          <a:p>
            <a:fld id="{CD3A952F-7091-CB4F-B188-C82720038E57}" type="datetime1">
              <a:rPr lang="en-US" smtClean="0"/>
              <a:t>12/18/19</a:t>
            </a:fld>
            <a:endParaRPr lang="en-US"/>
          </a:p>
        </p:txBody>
      </p:sp>
      <p:sp>
        <p:nvSpPr>
          <p:cNvPr id="6" name="Footer Placeholder 5">
            <a:extLst>
              <a:ext uri="{FF2B5EF4-FFF2-40B4-BE49-F238E27FC236}">
                <a16:creationId xmlns:a16="http://schemas.microsoft.com/office/drawing/2014/main" id="{C70AA26A-62D4-244E-B3F6-5D80F12042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7EB400-2EBC-0642-A14A-4B71F4AC7025}"/>
              </a:ext>
            </a:extLst>
          </p:cNvPr>
          <p:cNvSpPr>
            <a:spLocks noGrp="1"/>
          </p:cNvSpPr>
          <p:nvPr>
            <p:ph type="sldNum" sz="quarter" idx="12"/>
          </p:nvPr>
        </p:nvSpPr>
        <p:spPr/>
        <p:txBody>
          <a:bodyPr/>
          <a:lstStyle/>
          <a:p>
            <a:fld id="{116789CA-4B2F-0B44-9E9C-7467C8644044}" type="slidenum">
              <a:rPr lang="en-US" smtClean="0"/>
              <a:t>‹#›</a:t>
            </a:fld>
            <a:endParaRPr lang="en-US"/>
          </a:p>
        </p:txBody>
      </p:sp>
    </p:spTree>
    <p:extLst>
      <p:ext uri="{BB962C8B-B14F-4D97-AF65-F5344CB8AC3E}">
        <p14:creationId xmlns:p14="http://schemas.microsoft.com/office/powerpoint/2010/main" val="1348692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D481-18E7-394F-B037-86AC709276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6935A2-E3D9-E44D-B71B-9BF3FE6EC1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6B0B7-31F6-4443-9BA8-922E5D6B78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787DD1-B3D7-4D4B-888D-4A9A0FCCE0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60B5BE-819C-144D-A03E-A8CCFE62C8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26CE29-59E3-564E-BB02-5851A7CF18A3}"/>
              </a:ext>
            </a:extLst>
          </p:cNvPr>
          <p:cNvSpPr>
            <a:spLocks noGrp="1"/>
          </p:cNvSpPr>
          <p:nvPr>
            <p:ph type="dt" sz="half" idx="10"/>
          </p:nvPr>
        </p:nvSpPr>
        <p:spPr/>
        <p:txBody>
          <a:bodyPr/>
          <a:lstStyle/>
          <a:p>
            <a:fld id="{87FE6D5D-846E-3E46-BC79-27B528DBE319}" type="datetime1">
              <a:rPr lang="en-US" smtClean="0"/>
              <a:t>12/18/19</a:t>
            </a:fld>
            <a:endParaRPr lang="en-US"/>
          </a:p>
        </p:txBody>
      </p:sp>
      <p:sp>
        <p:nvSpPr>
          <p:cNvPr id="8" name="Footer Placeholder 7">
            <a:extLst>
              <a:ext uri="{FF2B5EF4-FFF2-40B4-BE49-F238E27FC236}">
                <a16:creationId xmlns:a16="http://schemas.microsoft.com/office/drawing/2014/main" id="{72AD8C58-B551-084D-8715-869268FEED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52485B-B4A7-BD45-9778-3C376F717511}"/>
              </a:ext>
            </a:extLst>
          </p:cNvPr>
          <p:cNvSpPr>
            <a:spLocks noGrp="1"/>
          </p:cNvSpPr>
          <p:nvPr>
            <p:ph type="sldNum" sz="quarter" idx="12"/>
          </p:nvPr>
        </p:nvSpPr>
        <p:spPr/>
        <p:txBody>
          <a:bodyPr/>
          <a:lstStyle/>
          <a:p>
            <a:fld id="{116789CA-4B2F-0B44-9E9C-7467C8644044}" type="slidenum">
              <a:rPr lang="en-US" smtClean="0"/>
              <a:t>‹#›</a:t>
            </a:fld>
            <a:endParaRPr lang="en-US"/>
          </a:p>
        </p:txBody>
      </p:sp>
    </p:spTree>
    <p:extLst>
      <p:ext uri="{BB962C8B-B14F-4D97-AF65-F5344CB8AC3E}">
        <p14:creationId xmlns:p14="http://schemas.microsoft.com/office/powerpoint/2010/main" val="1765037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B06F5-0707-664C-B269-757408DDF3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82FA8D-6E8E-7E4C-B485-2E0312658687}"/>
              </a:ext>
            </a:extLst>
          </p:cNvPr>
          <p:cNvSpPr>
            <a:spLocks noGrp="1"/>
          </p:cNvSpPr>
          <p:nvPr>
            <p:ph type="dt" sz="half" idx="10"/>
          </p:nvPr>
        </p:nvSpPr>
        <p:spPr/>
        <p:txBody>
          <a:bodyPr/>
          <a:lstStyle/>
          <a:p>
            <a:fld id="{77912F44-3F59-1B49-B770-854F16975495}" type="datetime1">
              <a:rPr lang="en-US" smtClean="0"/>
              <a:t>12/18/19</a:t>
            </a:fld>
            <a:endParaRPr lang="en-US"/>
          </a:p>
        </p:txBody>
      </p:sp>
      <p:sp>
        <p:nvSpPr>
          <p:cNvPr id="4" name="Footer Placeholder 3">
            <a:extLst>
              <a:ext uri="{FF2B5EF4-FFF2-40B4-BE49-F238E27FC236}">
                <a16:creationId xmlns:a16="http://schemas.microsoft.com/office/drawing/2014/main" id="{2597EE83-F642-D64B-9D79-EBD47AABE6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D5465C-8CBC-824F-8B51-15C81BFFAE29}"/>
              </a:ext>
            </a:extLst>
          </p:cNvPr>
          <p:cNvSpPr>
            <a:spLocks noGrp="1"/>
          </p:cNvSpPr>
          <p:nvPr>
            <p:ph type="sldNum" sz="quarter" idx="12"/>
          </p:nvPr>
        </p:nvSpPr>
        <p:spPr/>
        <p:txBody>
          <a:bodyPr/>
          <a:lstStyle/>
          <a:p>
            <a:fld id="{116789CA-4B2F-0B44-9E9C-7467C8644044}" type="slidenum">
              <a:rPr lang="en-US" smtClean="0"/>
              <a:t>‹#›</a:t>
            </a:fld>
            <a:endParaRPr lang="en-US"/>
          </a:p>
        </p:txBody>
      </p:sp>
    </p:spTree>
    <p:extLst>
      <p:ext uri="{BB962C8B-B14F-4D97-AF65-F5344CB8AC3E}">
        <p14:creationId xmlns:p14="http://schemas.microsoft.com/office/powerpoint/2010/main" val="958252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FA790-4B6C-8D44-9DC0-4E9B6123F756}"/>
              </a:ext>
            </a:extLst>
          </p:cNvPr>
          <p:cNvSpPr>
            <a:spLocks noGrp="1"/>
          </p:cNvSpPr>
          <p:nvPr>
            <p:ph type="dt" sz="half" idx="10"/>
          </p:nvPr>
        </p:nvSpPr>
        <p:spPr/>
        <p:txBody>
          <a:bodyPr/>
          <a:lstStyle/>
          <a:p>
            <a:fld id="{E70BC830-90AA-E648-BB19-9EADD92A0A8B}" type="datetime1">
              <a:rPr lang="en-US" smtClean="0"/>
              <a:t>12/18/19</a:t>
            </a:fld>
            <a:endParaRPr lang="en-US"/>
          </a:p>
        </p:txBody>
      </p:sp>
      <p:sp>
        <p:nvSpPr>
          <p:cNvPr id="3" name="Footer Placeholder 2">
            <a:extLst>
              <a:ext uri="{FF2B5EF4-FFF2-40B4-BE49-F238E27FC236}">
                <a16:creationId xmlns:a16="http://schemas.microsoft.com/office/drawing/2014/main" id="{36529D77-2E4A-CB4D-9276-A46A1FF219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A29360-478F-2F49-B1FD-F4CF068048E2}"/>
              </a:ext>
            </a:extLst>
          </p:cNvPr>
          <p:cNvSpPr>
            <a:spLocks noGrp="1"/>
          </p:cNvSpPr>
          <p:nvPr>
            <p:ph type="sldNum" sz="quarter" idx="12"/>
          </p:nvPr>
        </p:nvSpPr>
        <p:spPr/>
        <p:txBody>
          <a:bodyPr/>
          <a:lstStyle/>
          <a:p>
            <a:fld id="{116789CA-4B2F-0B44-9E9C-7467C8644044}" type="slidenum">
              <a:rPr lang="en-US" smtClean="0"/>
              <a:t>‹#›</a:t>
            </a:fld>
            <a:endParaRPr lang="en-US"/>
          </a:p>
        </p:txBody>
      </p:sp>
    </p:spTree>
    <p:extLst>
      <p:ext uri="{BB962C8B-B14F-4D97-AF65-F5344CB8AC3E}">
        <p14:creationId xmlns:p14="http://schemas.microsoft.com/office/powerpoint/2010/main" val="76162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37C7A-62D2-A848-804D-D52FEBA79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C0E906-608A-D24E-B929-29A0442EFD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9FB72C-4784-9F4D-8ECD-66650D0F01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E4C91E-22B0-8D46-BF15-24E959CD1642}"/>
              </a:ext>
            </a:extLst>
          </p:cNvPr>
          <p:cNvSpPr>
            <a:spLocks noGrp="1"/>
          </p:cNvSpPr>
          <p:nvPr>
            <p:ph type="dt" sz="half" idx="10"/>
          </p:nvPr>
        </p:nvSpPr>
        <p:spPr/>
        <p:txBody>
          <a:bodyPr/>
          <a:lstStyle/>
          <a:p>
            <a:fld id="{89978059-2A7B-6342-B9A5-91B3D09A0B44}" type="datetime1">
              <a:rPr lang="en-US" smtClean="0"/>
              <a:t>12/18/19</a:t>
            </a:fld>
            <a:endParaRPr lang="en-US"/>
          </a:p>
        </p:txBody>
      </p:sp>
      <p:sp>
        <p:nvSpPr>
          <p:cNvPr id="6" name="Footer Placeholder 5">
            <a:extLst>
              <a:ext uri="{FF2B5EF4-FFF2-40B4-BE49-F238E27FC236}">
                <a16:creationId xmlns:a16="http://schemas.microsoft.com/office/drawing/2014/main" id="{EFDD98A1-2D59-9841-A30B-BB5C3F8F4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19BCE-BF55-024F-B339-4D52D0CC5346}"/>
              </a:ext>
            </a:extLst>
          </p:cNvPr>
          <p:cNvSpPr>
            <a:spLocks noGrp="1"/>
          </p:cNvSpPr>
          <p:nvPr>
            <p:ph type="sldNum" sz="quarter" idx="12"/>
          </p:nvPr>
        </p:nvSpPr>
        <p:spPr/>
        <p:txBody>
          <a:bodyPr/>
          <a:lstStyle/>
          <a:p>
            <a:fld id="{116789CA-4B2F-0B44-9E9C-7467C8644044}" type="slidenum">
              <a:rPr lang="en-US" smtClean="0"/>
              <a:t>‹#›</a:t>
            </a:fld>
            <a:endParaRPr lang="en-US"/>
          </a:p>
        </p:txBody>
      </p:sp>
    </p:spTree>
    <p:extLst>
      <p:ext uri="{BB962C8B-B14F-4D97-AF65-F5344CB8AC3E}">
        <p14:creationId xmlns:p14="http://schemas.microsoft.com/office/powerpoint/2010/main" val="2448889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C5610-FD7B-3740-A73E-D6AB85E935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5115D2-8B74-6B4C-BDF5-8FFD2B78F9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97149D-9574-FA42-B114-7482D41F2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86811-36C2-BD47-B1BA-34D73B2AA51D}"/>
              </a:ext>
            </a:extLst>
          </p:cNvPr>
          <p:cNvSpPr>
            <a:spLocks noGrp="1"/>
          </p:cNvSpPr>
          <p:nvPr>
            <p:ph type="dt" sz="half" idx="10"/>
          </p:nvPr>
        </p:nvSpPr>
        <p:spPr/>
        <p:txBody>
          <a:bodyPr/>
          <a:lstStyle/>
          <a:p>
            <a:fld id="{BEACAB42-4F6C-5946-8F93-222DC4C6CF56}" type="datetime1">
              <a:rPr lang="en-US" smtClean="0"/>
              <a:t>12/18/19</a:t>
            </a:fld>
            <a:endParaRPr lang="en-US"/>
          </a:p>
        </p:txBody>
      </p:sp>
      <p:sp>
        <p:nvSpPr>
          <p:cNvPr id="6" name="Footer Placeholder 5">
            <a:extLst>
              <a:ext uri="{FF2B5EF4-FFF2-40B4-BE49-F238E27FC236}">
                <a16:creationId xmlns:a16="http://schemas.microsoft.com/office/drawing/2014/main" id="{FF72EB34-207D-7945-B118-82B507DFC2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42C97E-9B2E-5A4C-A2ED-7E53BC499E62}"/>
              </a:ext>
            </a:extLst>
          </p:cNvPr>
          <p:cNvSpPr>
            <a:spLocks noGrp="1"/>
          </p:cNvSpPr>
          <p:nvPr>
            <p:ph type="sldNum" sz="quarter" idx="12"/>
          </p:nvPr>
        </p:nvSpPr>
        <p:spPr/>
        <p:txBody>
          <a:bodyPr/>
          <a:lstStyle/>
          <a:p>
            <a:fld id="{116789CA-4B2F-0B44-9E9C-7467C8644044}" type="slidenum">
              <a:rPr lang="en-US" smtClean="0"/>
              <a:t>‹#›</a:t>
            </a:fld>
            <a:endParaRPr lang="en-US"/>
          </a:p>
        </p:txBody>
      </p:sp>
    </p:spTree>
    <p:extLst>
      <p:ext uri="{BB962C8B-B14F-4D97-AF65-F5344CB8AC3E}">
        <p14:creationId xmlns:p14="http://schemas.microsoft.com/office/powerpoint/2010/main" val="112984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15DA5E-D2CC-8F42-B6EF-925609A0D1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CC9701-D314-5B44-9C3A-8513B3C87D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2560A3-9D4B-D440-8331-AE72A6AF6B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598CB-2A5B-7349-BB0C-41FD49C2392D}" type="datetime1">
              <a:rPr lang="en-US" smtClean="0"/>
              <a:t>12/18/19</a:t>
            </a:fld>
            <a:endParaRPr lang="en-US"/>
          </a:p>
        </p:txBody>
      </p:sp>
      <p:sp>
        <p:nvSpPr>
          <p:cNvPr id="5" name="Footer Placeholder 4">
            <a:extLst>
              <a:ext uri="{FF2B5EF4-FFF2-40B4-BE49-F238E27FC236}">
                <a16:creationId xmlns:a16="http://schemas.microsoft.com/office/drawing/2014/main" id="{926E9705-8E28-F34E-B14A-B33FA9A5D4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AEE38E-C627-0E44-B9D0-4DDE74B0E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789CA-4B2F-0B44-9E9C-7467C8644044}" type="slidenum">
              <a:rPr lang="en-US" smtClean="0"/>
              <a:t>‹#›</a:t>
            </a:fld>
            <a:endParaRPr lang="en-US"/>
          </a:p>
        </p:txBody>
      </p:sp>
    </p:spTree>
    <p:extLst>
      <p:ext uri="{BB962C8B-B14F-4D97-AF65-F5344CB8AC3E}">
        <p14:creationId xmlns:p14="http://schemas.microsoft.com/office/powerpoint/2010/main" val="535544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tiff"/></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ECF8D6-2465-2C49-A02A-6BB1B4E027A1}"/>
              </a:ext>
            </a:extLst>
          </p:cNvPr>
          <p:cNvSpPr>
            <a:spLocks noGrp="1"/>
          </p:cNvSpPr>
          <p:nvPr>
            <p:ph type="ctrTitle"/>
          </p:nvPr>
        </p:nvSpPr>
        <p:spPr>
          <a:xfrm>
            <a:off x="1110343" y="1948543"/>
            <a:ext cx="10113633" cy="1817914"/>
          </a:xfrm>
        </p:spPr>
        <p:txBody>
          <a:bodyPr vert="horz" lIns="91440" tIns="45720" rIns="91440" bIns="45720" rtlCol="0" anchor="ctr">
            <a:noAutofit/>
          </a:bodyPr>
          <a:lstStyle/>
          <a:p>
            <a:br>
              <a:rPr lang="en-US" sz="3600" b="1" kern="1200">
                <a:solidFill>
                  <a:schemeClr val="tx1"/>
                </a:solidFill>
                <a:latin typeface="+mj-lt"/>
                <a:ea typeface="+mj-ea"/>
                <a:cs typeface="+mj-cs"/>
              </a:rPr>
            </a:br>
            <a:r>
              <a:rPr lang="en-US" sz="3600" b="1" kern="1200">
                <a:solidFill>
                  <a:schemeClr val="tx1"/>
                </a:solidFill>
                <a:latin typeface="+mj-lt"/>
                <a:ea typeface="+mj-ea"/>
                <a:cs typeface="+mj-cs"/>
              </a:rPr>
              <a:t>Human Rights and Social Order:</a:t>
            </a:r>
            <a:br>
              <a:rPr lang="en-US" sz="3600" kern="1200">
                <a:solidFill>
                  <a:schemeClr val="tx1"/>
                </a:solidFill>
                <a:latin typeface="+mj-lt"/>
                <a:ea typeface="+mj-ea"/>
                <a:cs typeface="+mj-cs"/>
              </a:rPr>
            </a:br>
            <a:r>
              <a:rPr lang="en-US" sz="3600" b="1" kern="1200">
                <a:solidFill>
                  <a:schemeClr val="tx1"/>
                </a:solidFill>
                <a:latin typeface="+mj-lt"/>
                <a:ea typeface="+mj-ea"/>
                <a:cs typeface="+mj-cs"/>
              </a:rPr>
              <a:t>Philosophical, Practical, and Public Policy Dimensions</a:t>
            </a:r>
            <a:br>
              <a:rPr lang="en-US" sz="3600" b="1" kern="1200">
                <a:solidFill>
                  <a:schemeClr val="tx1"/>
                </a:solidFill>
                <a:latin typeface="+mj-lt"/>
                <a:ea typeface="+mj-ea"/>
                <a:cs typeface="+mj-cs"/>
              </a:rPr>
            </a:br>
            <a:br>
              <a:rPr lang="en-US" sz="3600" b="1" kern="1200">
                <a:solidFill>
                  <a:schemeClr val="tx1"/>
                </a:solidFill>
                <a:latin typeface="+mj-lt"/>
                <a:ea typeface="+mj-ea"/>
                <a:cs typeface="+mj-cs"/>
              </a:rPr>
            </a:br>
            <a:r>
              <a:rPr lang="en-US" sz="2800" b="1"/>
              <a:t>Some Reflections on the Protests in Chile</a:t>
            </a:r>
            <a:br>
              <a:rPr lang="en-US" sz="2800" b="1"/>
            </a:br>
            <a:r>
              <a:rPr lang="en-US" sz="2800" b="1"/>
              <a:t> </a:t>
            </a:r>
            <a:br>
              <a:rPr lang="en-US" sz="2800" b="1"/>
            </a:br>
            <a:br>
              <a:rPr lang="en-US" sz="3600" kern="1200">
                <a:solidFill>
                  <a:schemeClr val="tx1"/>
                </a:solidFill>
                <a:latin typeface="+mj-lt"/>
                <a:ea typeface="+mj-ea"/>
                <a:cs typeface="+mj-cs"/>
              </a:rPr>
            </a:br>
            <a:endParaRPr lang="en-US" sz="36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EA42AAA7-2EDC-7547-92F2-DE4AFD2E632F}"/>
              </a:ext>
            </a:extLst>
          </p:cNvPr>
          <p:cNvSpPr>
            <a:spLocks noGrp="1"/>
          </p:cNvSpPr>
          <p:nvPr>
            <p:ph type="subTitle" idx="1"/>
          </p:nvPr>
        </p:nvSpPr>
        <p:spPr>
          <a:xfrm>
            <a:off x="1288064" y="3429000"/>
            <a:ext cx="9637776" cy="2144486"/>
          </a:xfrm>
        </p:spPr>
        <p:txBody>
          <a:bodyPr vert="horz" lIns="91440" tIns="45720" rIns="91440" bIns="45720" rtlCol="0">
            <a:normAutofit fontScale="92500" lnSpcReduction="20000"/>
          </a:bodyPr>
          <a:lstStyle/>
          <a:p>
            <a:pPr algn="l">
              <a:lnSpc>
                <a:spcPct val="100000"/>
              </a:lnSpc>
            </a:pPr>
            <a:endParaRPr lang="en-US" sz="2000" dirty="0"/>
          </a:p>
          <a:p>
            <a:pPr algn="l">
              <a:lnSpc>
                <a:spcPct val="100000"/>
              </a:lnSpc>
            </a:pPr>
            <a:endParaRPr lang="en-US" sz="2000" dirty="0"/>
          </a:p>
          <a:p>
            <a:pPr>
              <a:lnSpc>
                <a:spcPct val="100000"/>
              </a:lnSpc>
            </a:pPr>
            <a:r>
              <a:rPr lang="en-US" sz="1800" dirty="0"/>
              <a:t>Mathias </a:t>
            </a:r>
            <a:r>
              <a:rPr lang="en-US" sz="1800" dirty="0" err="1"/>
              <a:t>Risse</a:t>
            </a:r>
            <a:endParaRPr lang="en-US" sz="1800" dirty="0"/>
          </a:p>
          <a:p>
            <a:pPr>
              <a:lnSpc>
                <a:spcPct val="100000"/>
              </a:lnSpc>
            </a:pPr>
            <a:r>
              <a:rPr lang="en-US" sz="1800" dirty="0"/>
              <a:t>Lucius N. Littauer Professor of Philosophy and Public Administration</a:t>
            </a:r>
          </a:p>
          <a:p>
            <a:pPr>
              <a:lnSpc>
                <a:spcPct val="100000"/>
              </a:lnSpc>
            </a:pPr>
            <a:r>
              <a:rPr lang="en-US" sz="1800" dirty="0"/>
              <a:t>Director of the </a:t>
            </a:r>
            <a:r>
              <a:rPr lang="en-US" sz="1800" dirty="0" err="1"/>
              <a:t>Carr</a:t>
            </a:r>
            <a:r>
              <a:rPr lang="en-US" sz="1800" dirty="0"/>
              <a:t> Center for Human Rights Policy</a:t>
            </a:r>
          </a:p>
          <a:p>
            <a:pPr>
              <a:lnSpc>
                <a:spcPct val="100000"/>
              </a:lnSpc>
            </a:pPr>
            <a:r>
              <a:rPr lang="en-US" sz="1800" dirty="0"/>
              <a:t>Harvard University</a:t>
            </a:r>
          </a:p>
        </p:txBody>
      </p:sp>
    </p:spTree>
    <p:extLst>
      <p:ext uri="{BB962C8B-B14F-4D97-AF65-F5344CB8AC3E}">
        <p14:creationId xmlns:p14="http://schemas.microsoft.com/office/powerpoint/2010/main" val="1600416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509035-F57C-6543-8ED1-9CA830C22331}"/>
              </a:ext>
            </a:extLst>
          </p:cNvPr>
          <p:cNvPicPr>
            <a:picLocks noChangeAspect="1"/>
          </p:cNvPicPr>
          <p:nvPr/>
        </p:nvPicPr>
        <p:blipFill rotWithShape="1">
          <a:blip r:embed="rId2">
            <a:alphaModFix/>
          </a:blip>
          <a:srcRect r="3" b="25003"/>
          <a:stretch/>
        </p:blipFill>
        <p:spPr>
          <a:xfrm>
            <a:off x="3125968" y="2527222"/>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 name="Picture 3">
            <a:extLst>
              <a:ext uri="{FF2B5EF4-FFF2-40B4-BE49-F238E27FC236}">
                <a16:creationId xmlns:a16="http://schemas.microsoft.com/office/drawing/2014/main" id="{A1AFEFFB-13D7-3F41-86A7-7BAA3034F150}"/>
              </a:ext>
            </a:extLst>
          </p:cNvPr>
          <p:cNvPicPr>
            <a:picLocks noChangeAspect="1"/>
          </p:cNvPicPr>
          <p:nvPr/>
        </p:nvPicPr>
        <p:blipFill rotWithShape="1">
          <a:blip r:embed="rId3">
            <a:alphaModFix/>
          </a:blip>
          <a:srcRect t="273" r="1" b="37898"/>
          <a:stretch/>
        </p:blipFill>
        <p:spPr>
          <a:xfrm>
            <a:off x="1" y="1"/>
            <a:ext cx="4443799" cy="3776782"/>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5" name="Picture 4">
            <a:extLst>
              <a:ext uri="{FF2B5EF4-FFF2-40B4-BE49-F238E27FC236}">
                <a16:creationId xmlns:a16="http://schemas.microsoft.com/office/drawing/2014/main" id="{6A13DB91-1CBF-5C44-87BB-0C72985BA998}"/>
              </a:ext>
            </a:extLst>
          </p:cNvPr>
          <p:cNvPicPr>
            <a:picLocks noChangeAspect="1"/>
          </p:cNvPicPr>
          <p:nvPr/>
        </p:nvPicPr>
        <p:blipFill rotWithShape="1">
          <a:blip r:embed="rId4">
            <a:alphaModFix/>
          </a:blip>
          <a:srcRect r="-5" b="1151"/>
          <a:stretch/>
        </p:blipFill>
        <p:spPr>
          <a:xfrm>
            <a:off x="20" y="3917273"/>
            <a:ext cx="344056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9" name="Picture 10">
            <a:extLst>
              <a:ext uri="{FF2B5EF4-FFF2-40B4-BE49-F238E27FC236}">
                <a16:creationId xmlns:a16="http://schemas.microsoft.com/office/drawing/2014/main" id="{DD257392-088E-4D55-B128-FFD59A895D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ED275FF9-C322-9646-857A-7418538DC54D}"/>
              </a:ext>
            </a:extLst>
          </p:cNvPr>
          <p:cNvSpPr>
            <a:spLocks noGrp="1"/>
          </p:cNvSpPr>
          <p:nvPr>
            <p:ph type="title"/>
          </p:nvPr>
        </p:nvSpPr>
        <p:spPr>
          <a:xfrm>
            <a:off x="6738267" y="802955"/>
            <a:ext cx="4333814" cy="1454051"/>
          </a:xfrm>
        </p:spPr>
        <p:txBody>
          <a:bodyPr>
            <a:normAutofit/>
          </a:bodyPr>
          <a:lstStyle/>
          <a:p>
            <a:pPr algn="ctr"/>
            <a:r>
              <a:rPr lang="en-US" b="1" dirty="0">
                <a:solidFill>
                  <a:srgbClr val="FF0000"/>
                </a:solidFill>
              </a:rPr>
              <a:t>Chilean human rights superstars </a:t>
            </a:r>
          </a:p>
        </p:txBody>
      </p:sp>
      <p:sp>
        <p:nvSpPr>
          <p:cNvPr id="6" name="Content Placeholder 5">
            <a:extLst>
              <a:ext uri="{FF2B5EF4-FFF2-40B4-BE49-F238E27FC236}">
                <a16:creationId xmlns:a16="http://schemas.microsoft.com/office/drawing/2014/main" id="{2AE41992-83F7-6845-AF4F-29E5C8E2F01E}"/>
              </a:ext>
            </a:extLst>
          </p:cNvPr>
          <p:cNvSpPr>
            <a:spLocks noGrp="1"/>
          </p:cNvSpPr>
          <p:nvPr>
            <p:ph idx="1"/>
          </p:nvPr>
        </p:nvSpPr>
        <p:spPr>
          <a:xfrm>
            <a:off x="6734684" y="2421682"/>
            <a:ext cx="4333468" cy="3639289"/>
          </a:xfrm>
        </p:spPr>
        <p:txBody>
          <a:bodyPr anchor="ctr">
            <a:normAutofit/>
          </a:bodyPr>
          <a:lstStyle/>
          <a:p>
            <a:pPr marL="0" indent="0" algn="ctr">
              <a:buNone/>
            </a:pPr>
            <a:r>
              <a:rPr lang="en-US" dirty="0">
                <a:solidFill>
                  <a:srgbClr val="000000"/>
                </a:solidFill>
              </a:rPr>
              <a:t>Alejandro Álvarez</a:t>
            </a:r>
          </a:p>
          <a:p>
            <a:pPr marL="0" indent="0" algn="ctr">
              <a:buNone/>
            </a:pPr>
            <a:endParaRPr lang="en-US" dirty="0">
              <a:solidFill>
                <a:srgbClr val="000000"/>
              </a:solidFill>
            </a:endParaRPr>
          </a:p>
          <a:p>
            <a:pPr marL="0" indent="0" algn="ctr">
              <a:buNone/>
            </a:pPr>
            <a:r>
              <a:rPr lang="en-US" dirty="0" err="1">
                <a:solidFill>
                  <a:srgbClr val="000000"/>
                </a:solidFill>
              </a:rPr>
              <a:t>Hernán</a:t>
            </a:r>
            <a:r>
              <a:rPr lang="en-US" dirty="0">
                <a:solidFill>
                  <a:srgbClr val="000000"/>
                </a:solidFill>
              </a:rPr>
              <a:t> Santa Cruz</a:t>
            </a:r>
          </a:p>
          <a:p>
            <a:pPr marL="0" indent="0" algn="ctr">
              <a:buNone/>
            </a:pPr>
            <a:r>
              <a:rPr lang="en-US" dirty="0">
                <a:solidFill>
                  <a:srgbClr val="000000"/>
                </a:solidFill>
              </a:rPr>
              <a:t> </a:t>
            </a:r>
          </a:p>
          <a:p>
            <a:pPr marL="0" indent="0" algn="ctr">
              <a:buNone/>
            </a:pPr>
            <a:r>
              <a:rPr lang="en-US" dirty="0">
                <a:solidFill>
                  <a:srgbClr val="000000"/>
                </a:solidFill>
              </a:rPr>
              <a:t>Michelle Bachelet </a:t>
            </a:r>
          </a:p>
        </p:txBody>
      </p:sp>
    </p:spTree>
    <p:extLst>
      <p:ext uri="{BB962C8B-B14F-4D97-AF65-F5344CB8AC3E}">
        <p14:creationId xmlns:p14="http://schemas.microsoft.com/office/powerpoint/2010/main" val="4019577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posing for the camera&#10;&#10;Description automatically generated">
            <a:extLst>
              <a:ext uri="{FF2B5EF4-FFF2-40B4-BE49-F238E27FC236}">
                <a16:creationId xmlns:a16="http://schemas.microsoft.com/office/drawing/2014/main" id="{B709A62B-4FF4-9A40-8AF2-F3C461F5183A}"/>
              </a:ext>
            </a:extLst>
          </p:cNvPr>
          <p:cNvPicPr>
            <a:picLocks noGrp="1" noChangeAspect="1"/>
          </p:cNvPicPr>
          <p:nvPr>
            <p:ph idx="1"/>
          </p:nvPr>
        </p:nvPicPr>
        <p:blipFill rotWithShape="1">
          <a:blip r:embed="rId2"/>
          <a:srcRect b="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07684-42C4-1044-9056-D9D182A4463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By coincidence: visiting Harvard on Oct 18, 2019</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49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0C9BA9-1D14-CA42-B3C2-3729A2FCF86D}"/>
              </a:ext>
            </a:extLst>
          </p:cNvPr>
          <p:cNvSpPr>
            <a:spLocks noGrp="1"/>
          </p:cNvSpPr>
          <p:nvPr>
            <p:ph type="title"/>
          </p:nvPr>
        </p:nvSpPr>
        <p:spPr>
          <a:xfrm>
            <a:off x="838200" y="894027"/>
            <a:ext cx="3494362" cy="4782873"/>
          </a:xfrm>
        </p:spPr>
        <p:txBody>
          <a:bodyPr>
            <a:normAutofit/>
          </a:bodyPr>
          <a:lstStyle/>
          <a:p>
            <a:pPr algn="r"/>
            <a:r>
              <a:rPr lang="en-US" dirty="0">
                <a:solidFill>
                  <a:schemeClr val="bg1"/>
                </a:solidFill>
              </a:rPr>
              <a:t>5. One more criterion of legitimacy</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788E47C-A689-5342-8662-BF350860F164}"/>
              </a:ext>
            </a:extLst>
          </p:cNvPr>
          <p:cNvSpPr>
            <a:spLocks noGrp="1"/>
          </p:cNvSpPr>
          <p:nvPr>
            <p:ph idx="1"/>
          </p:nvPr>
        </p:nvSpPr>
        <p:spPr>
          <a:xfrm>
            <a:off x="4976032" y="894027"/>
            <a:ext cx="6377768" cy="4782873"/>
          </a:xfrm>
        </p:spPr>
        <p:txBody>
          <a:bodyPr anchor="ctr">
            <a:normAutofit/>
          </a:bodyPr>
          <a:lstStyle/>
          <a:p>
            <a:pPr marL="0" indent="0">
              <a:buNone/>
            </a:pPr>
            <a:r>
              <a:rPr lang="en-US" dirty="0">
                <a:solidFill>
                  <a:schemeClr val="bg1"/>
                </a:solidFill>
              </a:rPr>
              <a:t>Government legitimacy is also questioned when value of human rights across the citizenry is highly unequal </a:t>
            </a:r>
          </a:p>
        </p:txBody>
      </p:sp>
    </p:spTree>
    <p:extLst>
      <p:ext uri="{BB962C8B-B14F-4D97-AF65-F5344CB8AC3E}">
        <p14:creationId xmlns:p14="http://schemas.microsoft.com/office/powerpoint/2010/main" val="106189121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E9907-46FB-0146-952D-FEF2186A855F}"/>
              </a:ext>
            </a:extLst>
          </p:cNvPr>
          <p:cNvSpPr>
            <a:spLocks noGrp="1"/>
          </p:cNvSpPr>
          <p:nvPr>
            <p:ph type="title"/>
          </p:nvPr>
        </p:nvSpPr>
        <p:spPr>
          <a:xfrm>
            <a:off x="1288064" y="1284731"/>
            <a:ext cx="9637776" cy="1430696"/>
          </a:xfrm>
        </p:spPr>
        <p:txBody>
          <a:bodyPr>
            <a:normAutofit fontScale="90000"/>
          </a:bodyPr>
          <a:lstStyle/>
          <a:p>
            <a:pPr algn="ctr"/>
            <a:r>
              <a:rPr lang="en-US" sz="3700" b="1" dirty="0"/>
              <a:t>6. Unequal Value of Human Rights in Economically Highly Unequal Societies </a:t>
            </a:r>
            <a:br>
              <a:rPr lang="en-US" sz="3700" dirty="0"/>
            </a:br>
            <a:endParaRPr lang="en-US" sz="3700" dirty="0"/>
          </a:p>
        </p:txBody>
      </p:sp>
      <p:sp>
        <p:nvSpPr>
          <p:cNvPr id="3" name="Content Placeholder 2">
            <a:extLst>
              <a:ext uri="{FF2B5EF4-FFF2-40B4-BE49-F238E27FC236}">
                <a16:creationId xmlns:a16="http://schemas.microsoft.com/office/drawing/2014/main" id="{5EAACC2C-8D0A-4847-88CD-44728DFAB871}"/>
              </a:ext>
            </a:extLst>
          </p:cNvPr>
          <p:cNvSpPr>
            <a:spLocks noGrp="1"/>
          </p:cNvSpPr>
          <p:nvPr>
            <p:ph idx="1"/>
          </p:nvPr>
        </p:nvSpPr>
        <p:spPr>
          <a:xfrm>
            <a:off x="1288064" y="2853879"/>
            <a:ext cx="9637776" cy="2714771"/>
          </a:xfrm>
        </p:spPr>
        <p:txBody>
          <a:bodyPr>
            <a:normAutofit/>
          </a:bodyPr>
          <a:lstStyle/>
          <a:p>
            <a:pPr marL="0" indent="0" algn="ctr">
              <a:buNone/>
            </a:pPr>
            <a:r>
              <a:rPr lang="en-US" sz="2400" dirty="0"/>
              <a:t>Government appears more concerned with some citizens than others </a:t>
            </a:r>
          </a:p>
          <a:p>
            <a:pPr marL="0" indent="0" algn="ctr">
              <a:buNone/>
            </a:pPr>
            <a:endParaRPr lang="en-US" sz="2400" dirty="0"/>
          </a:p>
          <a:p>
            <a:pPr marL="0" indent="0" algn="ctr">
              <a:buNone/>
            </a:pPr>
            <a:r>
              <a:rPr lang="en-US" sz="2400" dirty="0"/>
              <a:t>Legal processes/arbitration tend to favor some over others</a:t>
            </a:r>
          </a:p>
          <a:p>
            <a:pPr marL="0" indent="0" algn="ctr">
              <a:buNone/>
            </a:pPr>
            <a:endParaRPr lang="en-US" sz="2400" dirty="0"/>
          </a:p>
          <a:p>
            <a:pPr marL="0" indent="0" algn="ctr">
              <a:buNone/>
            </a:pPr>
            <a:r>
              <a:rPr lang="en-US" sz="2400" dirty="0"/>
              <a:t>Opportunities for effective political seem unevenly distributed</a:t>
            </a:r>
          </a:p>
        </p:txBody>
      </p:sp>
    </p:spTree>
    <p:extLst>
      <p:ext uri="{BB962C8B-B14F-4D97-AF65-F5344CB8AC3E}">
        <p14:creationId xmlns:p14="http://schemas.microsoft.com/office/powerpoint/2010/main" val="1098461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0C708-D63B-5148-A762-831517358182}"/>
              </a:ext>
            </a:extLst>
          </p:cNvPr>
          <p:cNvSpPr>
            <a:spLocks noGrp="1"/>
          </p:cNvSpPr>
          <p:nvPr>
            <p:ph type="title"/>
          </p:nvPr>
        </p:nvSpPr>
        <p:spPr>
          <a:xfrm>
            <a:off x="1288064" y="1284731"/>
            <a:ext cx="9637776" cy="1430696"/>
          </a:xfrm>
        </p:spPr>
        <p:txBody>
          <a:bodyPr>
            <a:normAutofit/>
          </a:bodyPr>
          <a:lstStyle/>
          <a:p>
            <a:pPr algn="ctr"/>
            <a:r>
              <a:rPr lang="en-US" sz="3600" b="1" dirty="0"/>
              <a:t>7. Inequality in Chile (Gini of 0.47)  </a:t>
            </a:r>
            <a:endParaRPr lang="en-US" sz="3600" dirty="0"/>
          </a:p>
        </p:txBody>
      </p:sp>
      <p:sp>
        <p:nvSpPr>
          <p:cNvPr id="3" name="Content Placeholder 2">
            <a:extLst>
              <a:ext uri="{FF2B5EF4-FFF2-40B4-BE49-F238E27FC236}">
                <a16:creationId xmlns:a16="http://schemas.microsoft.com/office/drawing/2014/main" id="{8AEAE163-93D3-4441-940D-72A65DA95FBE}"/>
              </a:ext>
            </a:extLst>
          </p:cNvPr>
          <p:cNvSpPr>
            <a:spLocks noGrp="1"/>
          </p:cNvSpPr>
          <p:nvPr>
            <p:ph idx="1"/>
          </p:nvPr>
        </p:nvSpPr>
        <p:spPr>
          <a:xfrm>
            <a:off x="1288064" y="2853879"/>
            <a:ext cx="9637776" cy="2714771"/>
          </a:xfrm>
        </p:spPr>
        <p:txBody>
          <a:bodyPr>
            <a:normAutofit/>
          </a:bodyPr>
          <a:lstStyle/>
          <a:p>
            <a:pPr marL="0" indent="0" algn="ctr">
              <a:buNone/>
            </a:pPr>
            <a:r>
              <a:rPr lang="en-US" sz="2400" dirty="0"/>
              <a:t>In Latin America, Chile is on higher side, but not especially unusual </a:t>
            </a:r>
          </a:p>
          <a:p>
            <a:pPr marL="0" indent="0" algn="ctr">
              <a:buNone/>
            </a:pPr>
            <a:endParaRPr lang="en-US" sz="2400" dirty="0"/>
          </a:p>
          <a:p>
            <a:pPr marL="0" indent="0" algn="ctr">
              <a:buNone/>
            </a:pPr>
            <a:r>
              <a:rPr lang="en-US" sz="2400" dirty="0"/>
              <a:t>Gini has overall gradually fallen since dictatorship</a:t>
            </a:r>
          </a:p>
          <a:p>
            <a:pPr marL="0" indent="0" algn="ctr">
              <a:buNone/>
            </a:pPr>
            <a:endParaRPr lang="en-US" sz="2400" dirty="0"/>
          </a:p>
          <a:p>
            <a:pPr marL="0" indent="0" algn="ctr">
              <a:buNone/>
            </a:pPr>
            <a:r>
              <a:rPr lang="en-US" sz="2400" dirty="0"/>
              <a:t>Within OECD, only Mexico has higher Gini: there is policy space to decrease inequality </a:t>
            </a:r>
          </a:p>
          <a:p>
            <a:pPr marL="0" indent="0">
              <a:buNone/>
            </a:pPr>
            <a:endParaRPr lang="en-US" sz="1900" dirty="0"/>
          </a:p>
        </p:txBody>
      </p:sp>
    </p:spTree>
    <p:extLst>
      <p:ext uri="{BB962C8B-B14F-4D97-AF65-F5344CB8AC3E}">
        <p14:creationId xmlns:p14="http://schemas.microsoft.com/office/powerpoint/2010/main" val="3848530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E766-5858-0C44-9085-4C0738201943}"/>
              </a:ext>
            </a:extLst>
          </p:cNvPr>
          <p:cNvSpPr>
            <a:spLocks noGrp="1"/>
          </p:cNvSpPr>
          <p:nvPr>
            <p:ph type="title"/>
          </p:nvPr>
        </p:nvSpPr>
        <p:spPr>
          <a:xfrm>
            <a:off x="1288064" y="1284731"/>
            <a:ext cx="9637776" cy="1430696"/>
          </a:xfrm>
        </p:spPr>
        <p:txBody>
          <a:bodyPr>
            <a:normAutofit/>
          </a:bodyPr>
          <a:lstStyle/>
          <a:p>
            <a:pPr algn="ctr"/>
            <a:r>
              <a:rPr lang="en-US" sz="3600" b="1" dirty="0"/>
              <a:t>8. The Unequal Value of Human Rights in Chile</a:t>
            </a:r>
            <a:endParaRPr lang="en-US" sz="3600" dirty="0"/>
          </a:p>
        </p:txBody>
      </p:sp>
      <p:sp>
        <p:nvSpPr>
          <p:cNvPr id="3" name="Content Placeholder 2">
            <a:extLst>
              <a:ext uri="{FF2B5EF4-FFF2-40B4-BE49-F238E27FC236}">
                <a16:creationId xmlns:a16="http://schemas.microsoft.com/office/drawing/2014/main" id="{7932EC74-4184-F74B-B7FE-76E1F96121F4}"/>
              </a:ext>
            </a:extLst>
          </p:cNvPr>
          <p:cNvSpPr>
            <a:spLocks noGrp="1"/>
          </p:cNvSpPr>
          <p:nvPr>
            <p:ph idx="1"/>
          </p:nvPr>
        </p:nvSpPr>
        <p:spPr>
          <a:xfrm>
            <a:off x="1288064" y="2853879"/>
            <a:ext cx="9637776" cy="2714771"/>
          </a:xfrm>
        </p:spPr>
        <p:txBody>
          <a:bodyPr>
            <a:normAutofit/>
          </a:bodyPr>
          <a:lstStyle/>
          <a:p>
            <a:pPr marL="0" indent="0" algn="ctr">
              <a:buNone/>
            </a:pPr>
            <a:r>
              <a:rPr lang="en-US" dirty="0"/>
              <a:t>Complaints include that privatized education, health care, pensions favor wealthy, and leave much of population impoverished</a:t>
            </a:r>
          </a:p>
          <a:p>
            <a:pPr marL="0" indent="0" algn="ctr">
              <a:buNone/>
            </a:pPr>
            <a:endParaRPr lang="en-US" dirty="0"/>
          </a:p>
          <a:p>
            <a:pPr marL="0" indent="0" algn="ctr">
              <a:buNone/>
            </a:pPr>
            <a:r>
              <a:rPr lang="en-US" dirty="0"/>
              <a:t>Many need to incur substantial debt even to cover items in basic social basket such as food, health, education, housing, transport </a:t>
            </a:r>
          </a:p>
        </p:txBody>
      </p:sp>
    </p:spTree>
    <p:extLst>
      <p:ext uri="{BB962C8B-B14F-4D97-AF65-F5344CB8AC3E}">
        <p14:creationId xmlns:p14="http://schemas.microsoft.com/office/powerpoint/2010/main" val="202891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B998561-21D1-4B49-BB1C-F4820923AA06}"/>
              </a:ext>
            </a:extLst>
          </p:cNvPr>
          <p:cNvPicPr>
            <a:picLocks noGrp="1" noChangeAspect="1"/>
          </p:cNvPicPr>
          <p:nvPr>
            <p:ph idx="1"/>
          </p:nvPr>
        </p:nvPicPr>
        <p:blipFill rotWithShape="1">
          <a:blip r:embed="rId2"/>
          <a:srcRect t="548" b="366"/>
          <a:stretch/>
        </p:blipFill>
        <p:spPr>
          <a:xfrm>
            <a:off x="20" y="10"/>
            <a:ext cx="4637226" cy="6857990"/>
          </a:xfrm>
          <a:prstGeom prst="rect">
            <a:avLst/>
          </a:prstGeom>
        </p:spPr>
      </p:pic>
      <p:sp>
        <p:nvSpPr>
          <p:cNvPr id="11" name="Rectangle 8">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C75794-AEAF-9140-A980-E9F8D2FE0EDC}"/>
              </a:ext>
            </a:extLst>
          </p:cNvPr>
          <p:cNvSpPr>
            <a:spLocks noGrp="1"/>
          </p:cNvSpPr>
          <p:nvPr>
            <p:ph type="title"/>
          </p:nvPr>
        </p:nvSpPr>
        <p:spPr>
          <a:xfrm>
            <a:off x="5277328" y="2122098"/>
            <a:ext cx="6274591" cy="2156604"/>
          </a:xfrm>
        </p:spPr>
        <p:txBody>
          <a:bodyPr vert="horz" lIns="91440" tIns="45720" rIns="91440" bIns="45720" rtlCol="0" anchor="b">
            <a:normAutofit fontScale="90000"/>
          </a:bodyPr>
          <a:lstStyle/>
          <a:p>
            <a:pPr algn="ctr"/>
            <a:r>
              <a:rPr lang="en-US" sz="3200" dirty="0">
                <a:solidFill>
                  <a:schemeClr val="bg1"/>
                </a:solidFill>
              </a:rPr>
              <a:t>9. Why Such Protests now?</a:t>
            </a:r>
            <a:br>
              <a:rPr lang="en-US" sz="3200" dirty="0">
                <a:solidFill>
                  <a:schemeClr val="bg1"/>
                </a:solidFill>
              </a:rPr>
            </a:br>
            <a:r>
              <a:rPr lang="en-US" sz="3200" dirty="0">
                <a:solidFill>
                  <a:schemeClr val="bg1"/>
                </a:solidFill>
              </a:rPr>
              <a:t>A question that especially those may ask who see long-term improvements</a:t>
            </a:r>
            <a:br>
              <a:rPr lang="en-US" sz="3200" dirty="0">
                <a:solidFill>
                  <a:schemeClr val="bg1"/>
                </a:solidFill>
              </a:rPr>
            </a:br>
            <a:r>
              <a:rPr lang="en-US" sz="3200" dirty="0">
                <a:solidFill>
                  <a:schemeClr val="bg1"/>
                </a:solidFill>
              </a:rPr>
              <a:t> </a:t>
            </a:r>
          </a:p>
        </p:txBody>
      </p:sp>
    </p:spTree>
    <p:extLst>
      <p:ext uri="{BB962C8B-B14F-4D97-AF65-F5344CB8AC3E}">
        <p14:creationId xmlns:p14="http://schemas.microsoft.com/office/powerpoint/2010/main" val="3453069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6729CB-D9F5-6C46-882B-59F26297EC49}"/>
              </a:ext>
            </a:extLst>
          </p:cNvPr>
          <p:cNvSpPr>
            <a:spLocks noGrp="1"/>
          </p:cNvSpPr>
          <p:nvPr>
            <p:ph type="title"/>
          </p:nvPr>
        </p:nvSpPr>
        <p:spPr>
          <a:xfrm>
            <a:off x="6392598" y="640263"/>
            <a:ext cx="5221266" cy="1344975"/>
          </a:xfrm>
        </p:spPr>
        <p:txBody>
          <a:bodyPr>
            <a:normAutofit fontScale="90000"/>
          </a:bodyPr>
          <a:lstStyle/>
          <a:p>
            <a:pPr algn="ctr"/>
            <a:r>
              <a:rPr lang="en-US" sz="4000" b="1" dirty="0"/>
              <a:t>10. Background concern: Capitalism and Inequality </a:t>
            </a:r>
            <a:endParaRPr lang="en-US" sz="4000" dirty="0"/>
          </a:p>
        </p:txBody>
      </p:sp>
      <p:pic>
        <p:nvPicPr>
          <p:cNvPr id="8" name="Picture 7">
            <a:extLst>
              <a:ext uri="{FF2B5EF4-FFF2-40B4-BE49-F238E27FC236}">
                <a16:creationId xmlns:a16="http://schemas.microsoft.com/office/drawing/2014/main" id="{D0837856-493A-6C48-9440-640D0FAD48CE}"/>
              </a:ext>
            </a:extLst>
          </p:cNvPr>
          <p:cNvPicPr>
            <a:picLocks noChangeAspect="1"/>
          </p:cNvPicPr>
          <p:nvPr/>
        </p:nvPicPr>
        <p:blipFill>
          <a:blip r:embed="rId2"/>
          <a:stretch>
            <a:fillRect/>
          </a:stretch>
        </p:blipFill>
        <p:spPr>
          <a:xfrm>
            <a:off x="1249181" y="484632"/>
            <a:ext cx="3597637" cy="5733287"/>
          </a:xfrm>
          <a:prstGeom prst="rect">
            <a:avLst/>
          </a:prstGeom>
        </p:spPr>
      </p:pic>
      <p:sp>
        <p:nvSpPr>
          <p:cNvPr id="5" name="Content Placeholder 4">
            <a:extLst>
              <a:ext uri="{FF2B5EF4-FFF2-40B4-BE49-F238E27FC236}">
                <a16:creationId xmlns:a16="http://schemas.microsoft.com/office/drawing/2014/main" id="{8F27B6AB-0AFE-6E40-BF50-7D7564C3948B}"/>
              </a:ext>
            </a:extLst>
          </p:cNvPr>
          <p:cNvSpPr>
            <a:spLocks noGrp="1"/>
          </p:cNvSpPr>
          <p:nvPr>
            <p:ph idx="1"/>
          </p:nvPr>
        </p:nvSpPr>
        <p:spPr>
          <a:xfrm>
            <a:off x="6391903" y="2121763"/>
            <a:ext cx="5235490" cy="3773010"/>
          </a:xfrm>
        </p:spPr>
        <p:txBody>
          <a:bodyPr>
            <a:normAutofit/>
          </a:bodyPr>
          <a:lstStyle/>
          <a:p>
            <a:pPr marL="0" indent="0" algn="ctr">
              <a:buNone/>
            </a:pPr>
            <a:r>
              <a:rPr lang="en-US" sz="2000" dirty="0"/>
              <a:t>In spite of improvements since end of dictatorship, capitalism will tend towards more inequality </a:t>
            </a:r>
          </a:p>
          <a:p>
            <a:pPr marL="0" indent="0" algn="ctr">
              <a:buNone/>
            </a:pPr>
            <a:endParaRPr lang="en-US" sz="2000" dirty="0"/>
          </a:p>
          <a:p>
            <a:pPr marL="0" indent="0" algn="ctr">
              <a:buNone/>
            </a:pPr>
            <a:r>
              <a:rPr lang="en-US" sz="2000" dirty="0"/>
              <a:t>Capitalism tends to benefit those who own the economy more than the economy as such grows</a:t>
            </a:r>
          </a:p>
          <a:p>
            <a:pPr marL="0" indent="0" algn="ctr">
              <a:buNone/>
            </a:pPr>
            <a:endParaRPr lang="en-US" sz="2000" dirty="0"/>
          </a:p>
          <a:p>
            <a:pPr marL="0" indent="0" algn="ctr">
              <a:buNone/>
            </a:pPr>
            <a:r>
              <a:rPr lang="en-US" sz="2000" dirty="0"/>
              <a:t>Over time, there will be ossification: life chances increasingly depend on circumstances of birth </a:t>
            </a:r>
          </a:p>
        </p:txBody>
      </p:sp>
      <p:sp>
        <p:nvSpPr>
          <p:cNvPr id="4" name="Slide Number Placeholder 3">
            <a:extLst>
              <a:ext uri="{FF2B5EF4-FFF2-40B4-BE49-F238E27FC236}">
                <a16:creationId xmlns:a16="http://schemas.microsoft.com/office/drawing/2014/main" id="{4A879540-472D-FA42-B2CC-F921AC53ED3F}"/>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2AD159E2-7BA3-AF4C-AB59-DA0D9268DD61}" type="slidenum">
              <a:rPr lang="en-US" smtClean="0"/>
              <a:pPr>
                <a:spcAft>
                  <a:spcPts val="600"/>
                </a:spcAft>
                <a:defRPr/>
              </a:pPr>
              <a:t>17</a:t>
            </a:fld>
            <a:endParaRPr lang="en-US"/>
          </a:p>
        </p:txBody>
      </p:sp>
    </p:spTree>
    <p:extLst>
      <p:ext uri="{BB962C8B-B14F-4D97-AF65-F5344CB8AC3E}">
        <p14:creationId xmlns:p14="http://schemas.microsoft.com/office/powerpoint/2010/main" val="1058851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517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Content Placeholder 4">
            <a:extLst>
              <a:ext uri="{FF2B5EF4-FFF2-40B4-BE49-F238E27FC236}">
                <a16:creationId xmlns:a16="http://schemas.microsoft.com/office/drawing/2014/main" id="{9A55071F-08A7-0248-9ACC-DE1F401A98B0}"/>
              </a:ext>
            </a:extLst>
          </p:cNvPr>
          <p:cNvPicPr>
            <a:picLocks noChangeAspect="1"/>
          </p:cNvPicPr>
          <p:nvPr/>
        </p:nvPicPr>
        <p:blipFill>
          <a:blip r:embed="rId3"/>
          <a:stretch>
            <a:fillRect/>
          </a:stretch>
        </p:blipFill>
        <p:spPr>
          <a:xfrm>
            <a:off x="4222103" y="1176793"/>
            <a:ext cx="3490702" cy="4548146"/>
          </a:xfrm>
          <a:prstGeom prst="rect">
            <a:avLst/>
          </a:prstGeom>
        </p:spPr>
      </p:pic>
    </p:spTree>
    <p:extLst>
      <p:ext uri="{BB962C8B-B14F-4D97-AF65-F5344CB8AC3E}">
        <p14:creationId xmlns:p14="http://schemas.microsoft.com/office/powerpoint/2010/main" val="2977312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804672" y="1412489"/>
            <a:ext cx="2871095" cy="2156621"/>
          </a:xfrm>
        </p:spPr>
        <p:txBody>
          <a:bodyPr anchor="t">
            <a:normAutofit/>
          </a:bodyPr>
          <a:lstStyle/>
          <a:p>
            <a:pPr algn="ctr"/>
            <a:r>
              <a:rPr lang="en-US" sz="2500" b="1" dirty="0">
                <a:solidFill>
                  <a:srgbClr val="FFFFFF"/>
                </a:solidFill>
              </a:rPr>
              <a:t>11. Inequality is nonetheless political – comes about politically and needs to be constrained politically   </a:t>
            </a:r>
            <a:endParaRPr lang="en-US" sz="2500" dirty="0">
              <a:solidFill>
                <a:srgbClr val="FFFFFF"/>
              </a:solidFill>
            </a:endParaRPr>
          </a:p>
        </p:txBody>
      </p:sp>
      <p:sp>
        <p:nvSpPr>
          <p:cNvPr id="3" name="Content Placeholder 2"/>
          <p:cNvSpPr>
            <a:spLocks noGrp="1"/>
          </p:cNvSpPr>
          <p:nvPr>
            <p:ph sz="half" idx="1"/>
          </p:nvPr>
        </p:nvSpPr>
        <p:spPr>
          <a:xfrm>
            <a:off x="5198993" y="1412489"/>
            <a:ext cx="5882664" cy="4363844"/>
          </a:xfrm>
        </p:spPr>
        <p:txBody>
          <a:bodyPr>
            <a:normAutofit fontScale="92500" lnSpcReduction="20000"/>
          </a:bodyPr>
          <a:lstStyle/>
          <a:p>
            <a:pPr marL="0" indent="0">
              <a:buNone/>
            </a:pPr>
            <a:endParaRPr lang="en-US" sz="1300" dirty="0"/>
          </a:p>
          <a:p>
            <a:pPr marL="0" indent="0">
              <a:buNone/>
            </a:pPr>
            <a:r>
              <a:rPr lang="en-US" sz="2000" dirty="0"/>
              <a:t>Minimum wages/living wages</a:t>
            </a:r>
          </a:p>
          <a:p>
            <a:pPr marL="0" indent="0">
              <a:buNone/>
            </a:pPr>
            <a:r>
              <a:rPr lang="en-US" sz="2000" dirty="0"/>
              <a:t>Fight against tax evasion </a:t>
            </a:r>
          </a:p>
          <a:p>
            <a:pPr marL="0" indent="0">
              <a:buNone/>
            </a:pPr>
            <a:r>
              <a:rPr lang="en-US" sz="2000" dirty="0"/>
              <a:t>Sovereign wealth funds</a:t>
            </a:r>
          </a:p>
          <a:p>
            <a:pPr marL="0" indent="0">
              <a:buNone/>
            </a:pPr>
            <a:r>
              <a:rPr lang="en-US" sz="2000" dirty="0"/>
              <a:t>Measures against rent-seeking</a:t>
            </a:r>
          </a:p>
          <a:p>
            <a:pPr marL="0" indent="0">
              <a:buNone/>
            </a:pPr>
            <a:r>
              <a:rPr lang="en-US" sz="2000" dirty="0"/>
              <a:t>Income and wealth tax</a:t>
            </a:r>
          </a:p>
          <a:p>
            <a:pPr marL="0" indent="0">
              <a:buNone/>
            </a:pPr>
            <a:r>
              <a:rPr lang="en-US" sz="2000" dirty="0"/>
              <a:t>Inheritance tax </a:t>
            </a:r>
          </a:p>
          <a:p>
            <a:pPr marL="0" indent="0">
              <a:buNone/>
            </a:pPr>
            <a:r>
              <a:rPr lang="en-US" sz="2000" dirty="0"/>
              <a:t>Public transportation </a:t>
            </a:r>
          </a:p>
          <a:p>
            <a:pPr marL="0" indent="0">
              <a:buNone/>
            </a:pPr>
            <a:r>
              <a:rPr lang="en-US" sz="2000" dirty="0"/>
              <a:t>Public health care </a:t>
            </a:r>
          </a:p>
          <a:p>
            <a:pPr marL="0" indent="0">
              <a:buNone/>
            </a:pPr>
            <a:r>
              <a:rPr lang="en-US" sz="2000" dirty="0"/>
              <a:t>Pension systems </a:t>
            </a:r>
          </a:p>
          <a:p>
            <a:pPr marL="0" indent="0">
              <a:buNone/>
            </a:pPr>
            <a:r>
              <a:rPr lang="en-US" sz="2000" dirty="0"/>
              <a:t>Education systems </a:t>
            </a:r>
          </a:p>
          <a:p>
            <a:pPr marL="0" indent="0">
              <a:buNone/>
            </a:pPr>
            <a:r>
              <a:rPr lang="en-US" sz="2000" dirty="0"/>
              <a:t>Design of cities </a:t>
            </a:r>
          </a:p>
          <a:p>
            <a:pPr marL="0" indent="0">
              <a:buNone/>
            </a:pPr>
            <a:r>
              <a:rPr lang="en-US" sz="2000" dirty="0"/>
              <a:t>Macroeconomic/monetary policies </a:t>
            </a:r>
          </a:p>
        </p:txBody>
      </p:sp>
      <p:sp>
        <p:nvSpPr>
          <p:cNvPr id="6" name="Content Placeholder 5"/>
          <p:cNvSpPr>
            <a:spLocks noGrp="1"/>
          </p:cNvSpPr>
          <p:nvPr>
            <p:ph sz="half" idx="2"/>
          </p:nvPr>
        </p:nvSpPr>
        <p:spPr>
          <a:xfrm>
            <a:off x="8451604" y="1412489"/>
            <a:ext cx="2926080" cy="4363844"/>
          </a:xfrm>
        </p:spPr>
        <p:txBody>
          <a:bodyPr>
            <a:normAutofit fontScale="92500" lnSpcReduction="20000"/>
          </a:bodyPr>
          <a:lstStyle/>
          <a:p>
            <a:pPr marL="0" indent="0">
              <a:buNone/>
            </a:pPr>
            <a:endParaRPr lang="en-US" sz="2000" dirty="0"/>
          </a:p>
          <a:p>
            <a:pPr marL="0" indent="0">
              <a:buNone/>
            </a:pPr>
            <a:endParaRPr lang="en-US" sz="2000" dirty="0"/>
          </a:p>
          <a:p>
            <a:endParaRPr lang="en-US" sz="2000" b="1" dirty="0"/>
          </a:p>
        </p:txBody>
      </p:sp>
      <p:sp>
        <p:nvSpPr>
          <p:cNvPr id="4" name="Slide Number Placeholder 3"/>
          <p:cNvSpPr>
            <a:spLocks noGrp="1"/>
          </p:cNvSpPr>
          <p:nvPr>
            <p:ph type="sldNum" sz="quarter" idx="12"/>
          </p:nvPr>
        </p:nvSpPr>
        <p:spPr>
          <a:xfrm>
            <a:off x="10969461" y="6080241"/>
            <a:ext cx="548640" cy="548640"/>
          </a:xfrm>
          <a:prstGeom prst="ellipse">
            <a:avLst/>
          </a:prstGeom>
          <a:solidFill>
            <a:srgbClr val="7F7F7F"/>
          </a:solidFill>
        </p:spPr>
        <p:txBody>
          <a:bodyPr>
            <a:normAutofit/>
          </a:bodyPr>
          <a:lstStyle/>
          <a:p>
            <a:pPr algn="ctr">
              <a:spcAft>
                <a:spcPts val="600"/>
              </a:spcAft>
            </a:pPr>
            <a:fld id="{1D288661-9B66-DC4E-85A2-417F307379DC}" type="slidenum">
              <a:rPr lang="en-US">
                <a:solidFill>
                  <a:srgbClr val="FFFFFF"/>
                </a:solidFill>
              </a:rPr>
              <a:pPr algn="ctr">
                <a:spcAft>
                  <a:spcPts val="600"/>
                </a:spcAft>
              </a:pPr>
              <a:t>19</a:t>
            </a:fld>
            <a:endParaRPr lang="en-US">
              <a:solidFill>
                <a:srgbClr val="FFFFFF"/>
              </a:solidFill>
            </a:endParaRPr>
          </a:p>
        </p:txBody>
      </p:sp>
    </p:spTree>
    <p:extLst>
      <p:ext uri="{BB962C8B-B14F-4D97-AF65-F5344CB8AC3E}">
        <p14:creationId xmlns:p14="http://schemas.microsoft.com/office/powerpoint/2010/main" val="136961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BCE7C46-9E25-CE4E-BA25-5291ED01A498}"/>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endParaRPr lang="en-US" sz="2800" kern="120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540768E2-9398-1048-A0ED-AF9CDEC8A4A1}"/>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a:endParaRPr lang="en-US" sz="2000" dirty="0"/>
          </a:p>
          <a:p>
            <a:pPr marL="0" indent="0" algn="ctr">
              <a:buNone/>
            </a:pPr>
            <a:r>
              <a:rPr lang="en-US" sz="2400" dirty="0"/>
              <a:t>Outsider grounded in political thought and human rights</a:t>
            </a:r>
            <a:r>
              <a:rPr lang="en-US" sz="2400" dirty="0">
                <a:effectLst/>
              </a:rPr>
              <a:t> </a:t>
            </a:r>
            <a:endParaRPr lang="en-US" sz="2400" dirty="0"/>
          </a:p>
        </p:txBody>
      </p:sp>
      <p:pic>
        <p:nvPicPr>
          <p:cNvPr id="6" name="Content Placeholder 5">
            <a:extLst>
              <a:ext uri="{FF2B5EF4-FFF2-40B4-BE49-F238E27FC236}">
                <a16:creationId xmlns:a16="http://schemas.microsoft.com/office/drawing/2014/main" id="{6A478EB6-B581-A74C-9AB9-E6AFC3752208}"/>
              </a:ext>
            </a:extLst>
          </p:cNvPr>
          <p:cNvPicPr>
            <a:picLocks noGrp="1" noChangeAspect="1"/>
          </p:cNvPicPr>
          <p:nvPr>
            <p:ph sz="half" idx="2"/>
          </p:nvPr>
        </p:nvPicPr>
        <p:blipFill>
          <a:blip r:embed="rId2"/>
          <a:stretch>
            <a:fillRect/>
          </a:stretch>
        </p:blipFill>
        <p:spPr>
          <a:xfrm>
            <a:off x="5718048" y="643467"/>
            <a:ext cx="5410199" cy="5410199"/>
          </a:xfrm>
          <a:prstGeom prst="rect">
            <a:avLst/>
          </a:prstGeom>
        </p:spPr>
      </p:pic>
    </p:spTree>
    <p:extLst>
      <p:ext uri="{BB962C8B-B14F-4D97-AF65-F5344CB8AC3E}">
        <p14:creationId xmlns:p14="http://schemas.microsoft.com/office/powerpoint/2010/main" val="135802050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804672" y="1412489"/>
            <a:ext cx="2871095" cy="2156621"/>
          </a:xfrm>
        </p:spPr>
        <p:txBody>
          <a:bodyPr anchor="t">
            <a:normAutofit/>
          </a:bodyPr>
          <a:lstStyle/>
          <a:p>
            <a:r>
              <a:rPr lang="en-US" sz="2000" dirty="0">
                <a:solidFill>
                  <a:srgbClr val="FFFFFF"/>
                </a:solidFill>
              </a:rPr>
              <a:t>Unless such measures are taken now, inequality will grow worse, and reasonable complaints about unequal value of human rights will grow </a:t>
            </a:r>
          </a:p>
        </p:txBody>
      </p:sp>
      <p:sp>
        <p:nvSpPr>
          <p:cNvPr id="3" name="Content Placeholder 2"/>
          <p:cNvSpPr>
            <a:spLocks noGrp="1"/>
          </p:cNvSpPr>
          <p:nvPr>
            <p:ph sz="half" idx="1"/>
          </p:nvPr>
        </p:nvSpPr>
        <p:spPr>
          <a:xfrm>
            <a:off x="5198993" y="1412489"/>
            <a:ext cx="6319108" cy="4363844"/>
          </a:xfrm>
        </p:spPr>
        <p:txBody>
          <a:bodyPr>
            <a:normAutofit fontScale="92500" lnSpcReduction="20000"/>
          </a:bodyPr>
          <a:lstStyle/>
          <a:p>
            <a:pPr marL="0" indent="0">
              <a:buNone/>
            </a:pPr>
            <a:endParaRPr lang="en-US" sz="1600" dirty="0"/>
          </a:p>
          <a:p>
            <a:pPr marL="0" indent="0">
              <a:buNone/>
            </a:pPr>
            <a:r>
              <a:rPr lang="en-US" sz="2000" dirty="0"/>
              <a:t>Minimum wages/living wages</a:t>
            </a:r>
          </a:p>
          <a:p>
            <a:pPr marL="0" indent="0">
              <a:buNone/>
            </a:pPr>
            <a:r>
              <a:rPr lang="en-US" sz="2000" dirty="0"/>
              <a:t>Fight against tax evasion </a:t>
            </a:r>
          </a:p>
          <a:p>
            <a:pPr marL="0" indent="0">
              <a:buNone/>
            </a:pPr>
            <a:r>
              <a:rPr lang="en-US" sz="2000" dirty="0"/>
              <a:t>Sovereign wealth funds</a:t>
            </a:r>
          </a:p>
          <a:p>
            <a:pPr marL="0" indent="0">
              <a:buNone/>
            </a:pPr>
            <a:r>
              <a:rPr lang="en-US" sz="2000" dirty="0"/>
              <a:t>Measures against rent-seeking</a:t>
            </a:r>
          </a:p>
          <a:p>
            <a:pPr marL="0" indent="0">
              <a:buNone/>
            </a:pPr>
            <a:r>
              <a:rPr lang="en-US" sz="2000" dirty="0"/>
              <a:t>Income and wealth tax</a:t>
            </a:r>
          </a:p>
          <a:p>
            <a:pPr marL="0" indent="0">
              <a:buNone/>
            </a:pPr>
            <a:r>
              <a:rPr lang="en-US" sz="2000" dirty="0"/>
              <a:t>Inheritance tax </a:t>
            </a:r>
          </a:p>
          <a:p>
            <a:pPr marL="0" indent="0">
              <a:buNone/>
            </a:pPr>
            <a:r>
              <a:rPr lang="en-US" sz="2000" dirty="0"/>
              <a:t>Public transportation </a:t>
            </a:r>
          </a:p>
          <a:p>
            <a:pPr marL="0" indent="0">
              <a:buNone/>
            </a:pPr>
            <a:r>
              <a:rPr lang="en-US" sz="2000" dirty="0"/>
              <a:t>Public health care </a:t>
            </a:r>
          </a:p>
          <a:p>
            <a:pPr marL="0" indent="0">
              <a:buNone/>
            </a:pPr>
            <a:r>
              <a:rPr lang="en-US" sz="2000" dirty="0"/>
              <a:t>Pension systems </a:t>
            </a:r>
          </a:p>
          <a:p>
            <a:pPr marL="0" indent="0">
              <a:buNone/>
            </a:pPr>
            <a:r>
              <a:rPr lang="en-US" sz="2000" dirty="0"/>
              <a:t>Education systems </a:t>
            </a:r>
          </a:p>
          <a:p>
            <a:pPr marL="0" indent="0">
              <a:buNone/>
            </a:pPr>
            <a:r>
              <a:rPr lang="en-US" sz="2000" dirty="0"/>
              <a:t>Design of cities </a:t>
            </a:r>
          </a:p>
          <a:p>
            <a:pPr marL="0" indent="0">
              <a:buNone/>
            </a:pPr>
            <a:r>
              <a:rPr lang="en-US" sz="2000" dirty="0"/>
              <a:t>Macroeconomic/monetary policies </a:t>
            </a:r>
          </a:p>
        </p:txBody>
      </p:sp>
      <p:sp>
        <p:nvSpPr>
          <p:cNvPr id="6" name="Content Placeholder 5"/>
          <p:cNvSpPr>
            <a:spLocks noGrp="1"/>
          </p:cNvSpPr>
          <p:nvPr>
            <p:ph sz="half" idx="2"/>
          </p:nvPr>
        </p:nvSpPr>
        <p:spPr>
          <a:xfrm>
            <a:off x="8451604" y="1412489"/>
            <a:ext cx="2926080" cy="4363844"/>
          </a:xfrm>
        </p:spPr>
        <p:txBody>
          <a:bodyPr>
            <a:normAutofit fontScale="92500" lnSpcReduction="20000"/>
          </a:bodyPr>
          <a:lstStyle/>
          <a:p>
            <a:pPr marL="0" indent="0">
              <a:buNone/>
            </a:pPr>
            <a:endParaRPr lang="en-US" sz="2000" dirty="0"/>
          </a:p>
          <a:p>
            <a:pPr marL="0" indent="0">
              <a:buNone/>
            </a:pPr>
            <a:endParaRPr lang="en-US" sz="2000" dirty="0"/>
          </a:p>
          <a:p>
            <a:endParaRPr lang="en-US" sz="2000" b="1" dirty="0"/>
          </a:p>
        </p:txBody>
      </p:sp>
      <p:sp>
        <p:nvSpPr>
          <p:cNvPr id="4" name="Slide Number Placeholder 3"/>
          <p:cNvSpPr>
            <a:spLocks noGrp="1"/>
          </p:cNvSpPr>
          <p:nvPr>
            <p:ph type="sldNum" sz="quarter" idx="12"/>
          </p:nvPr>
        </p:nvSpPr>
        <p:spPr>
          <a:xfrm>
            <a:off x="10969461" y="6080241"/>
            <a:ext cx="548640" cy="548640"/>
          </a:xfrm>
          <a:prstGeom prst="ellipse">
            <a:avLst/>
          </a:prstGeom>
          <a:solidFill>
            <a:srgbClr val="7F7F7F"/>
          </a:solidFill>
        </p:spPr>
        <p:txBody>
          <a:bodyPr>
            <a:normAutofit/>
          </a:bodyPr>
          <a:lstStyle/>
          <a:p>
            <a:pPr algn="ctr">
              <a:spcAft>
                <a:spcPts val="600"/>
              </a:spcAft>
            </a:pPr>
            <a:fld id="{1D288661-9B66-DC4E-85A2-417F307379DC}" type="slidenum">
              <a:rPr lang="en-US">
                <a:solidFill>
                  <a:srgbClr val="FFFFFF"/>
                </a:solidFill>
              </a:rPr>
              <a:pPr algn="ctr">
                <a:spcAft>
                  <a:spcPts val="600"/>
                </a:spcAft>
              </a:pPr>
              <a:t>20</a:t>
            </a:fld>
            <a:endParaRPr lang="en-US">
              <a:solidFill>
                <a:srgbClr val="FFFFFF"/>
              </a:solidFill>
            </a:endParaRPr>
          </a:p>
        </p:txBody>
      </p:sp>
    </p:spTree>
    <p:extLst>
      <p:ext uri="{BB962C8B-B14F-4D97-AF65-F5344CB8AC3E}">
        <p14:creationId xmlns:p14="http://schemas.microsoft.com/office/powerpoint/2010/main" val="1783367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755613B2-8B6C-F64B-B812-44411BEFB858}"/>
              </a:ext>
            </a:extLst>
          </p:cNvPr>
          <p:cNvPicPr>
            <a:picLocks noChangeAspect="1"/>
          </p:cNvPicPr>
          <p:nvPr/>
        </p:nvPicPr>
        <p:blipFill rotWithShape="1">
          <a:blip r:embed="rId2"/>
          <a:srcRect b="1696"/>
          <a:stretch/>
        </p:blipFill>
        <p:spPr>
          <a:xfrm>
            <a:off x="1460597" y="10"/>
            <a:ext cx="9270806" cy="6857990"/>
          </a:xfrm>
          <a:custGeom>
            <a:avLst/>
            <a:gdLst>
              <a:gd name="connsiteX0" fmla="*/ 1503712 w 9270806"/>
              <a:gd name="connsiteY0" fmla="*/ 0 h 6858000"/>
              <a:gd name="connsiteX1" fmla="*/ 7767094 w 9270806"/>
              <a:gd name="connsiteY1" fmla="*/ 0 h 6858000"/>
              <a:gd name="connsiteX2" fmla="*/ 7913128 w 9270806"/>
              <a:gd name="connsiteY2" fmla="*/ 139721 h 6858000"/>
              <a:gd name="connsiteX3" fmla="*/ 9270806 w 9270806"/>
              <a:gd name="connsiteY3" fmla="*/ 3429000 h 6858000"/>
              <a:gd name="connsiteX4" fmla="*/ 7913128 w 9270806"/>
              <a:gd name="connsiteY4" fmla="*/ 6718279 h 6858000"/>
              <a:gd name="connsiteX5" fmla="*/ 7767094 w 9270806"/>
              <a:gd name="connsiteY5" fmla="*/ 6858000 h 6858000"/>
              <a:gd name="connsiteX6" fmla="*/ 1503712 w 9270806"/>
              <a:gd name="connsiteY6" fmla="*/ 6858000 h 6858000"/>
              <a:gd name="connsiteX7" fmla="*/ 1357679 w 9270806"/>
              <a:gd name="connsiteY7" fmla="*/ 6718279 h 6858000"/>
              <a:gd name="connsiteX8" fmla="*/ 0 w 9270806"/>
              <a:gd name="connsiteY8" fmla="*/ 3429000 h 6858000"/>
              <a:gd name="connsiteX9" fmla="*/ 1357679 w 9270806"/>
              <a:gd name="connsiteY9" fmla="*/ 1397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972787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175626F-34FA-6242-B46C-673B16F7B7F8}"/>
              </a:ext>
            </a:extLst>
          </p:cNvPr>
          <p:cNvSpPr>
            <a:spLocks noGrp="1"/>
          </p:cNvSpPr>
          <p:nvPr>
            <p:ph type="title"/>
          </p:nvPr>
        </p:nvSpPr>
        <p:spPr>
          <a:xfrm>
            <a:off x="1288064" y="1284731"/>
            <a:ext cx="9637776" cy="1430696"/>
          </a:xfrm>
        </p:spPr>
        <p:txBody>
          <a:bodyPr>
            <a:normAutofit/>
          </a:bodyPr>
          <a:lstStyle/>
          <a:p>
            <a:pPr algn="ctr"/>
            <a:r>
              <a:rPr lang="en-US" b="1" dirty="0"/>
              <a:t>12. Policy- vs. Legitimacy-Based Protest </a:t>
            </a:r>
            <a:endParaRPr lang="en-US" dirty="0"/>
          </a:p>
        </p:txBody>
      </p:sp>
      <p:sp>
        <p:nvSpPr>
          <p:cNvPr id="6" name="Content Placeholder 5">
            <a:extLst>
              <a:ext uri="{FF2B5EF4-FFF2-40B4-BE49-F238E27FC236}">
                <a16:creationId xmlns:a16="http://schemas.microsoft.com/office/drawing/2014/main" id="{A3F947AB-BD9B-F842-8EFB-058AF00E3E81}"/>
              </a:ext>
            </a:extLst>
          </p:cNvPr>
          <p:cNvSpPr>
            <a:spLocks noGrp="1"/>
          </p:cNvSpPr>
          <p:nvPr>
            <p:ph idx="1"/>
          </p:nvPr>
        </p:nvSpPr>
        <p:spPr>
          <a:xfrm>
            <a:off x="1288064" y="2853879"/>
            <a:ext cx="9637776" cy="2714771"/>
          </a:xfrm>
        </p:spPr>
        <p:txBody>
          <a:bodyPr>
            <a:noAutofit/>
          </a:bodyPr>
          <a:lstStyle/>
          <a:p>
            <a:pPr marL="0" indent="0" algn="ctr">
              <a:buNone/>
            </a:pPr>
            <a:r>
              <a:rPr lang="en-US" sz="2400" dirty="0">
                <a:solidFill>
                  <a:srgbClr val="FF0000"/>
                </a:solidFill>
              </a:rPr>
              <a:t>Policy-based</a:t>
            </a:r>
            <a:r>
              <a:rPr lang="en-US" sz="2400" dirty="0"/>
              <a:t> protests resists policies (disagreements about public good) </a:t>
            </a:r>
          </a:p>
          <a:p>
            <a:pPr marL="0" indent="0" algn="ctr">
              <a:buNone/>
            </a:pPr>
            <a:endParaRPr lang="en-US" sz="2400" i="1" dirty="0"/>
          </a:p>
          <a:p>
            <a:pPr marL="0" indent="0" algn="ctr">
              <a:buNone/>
            </a:pPr>
            <a:r>
              <a:rPr lang="en-US" sz="2400" dirty="0">
                <a:solidFill>
                  <a:srgbClr val="FF0000"/>
                </a:solidFill>
              </a:rPr>
              <a:t>Legitimacy-based </a:t>
            </a:r>
            <a:r>
              <a:rPr lang="en-US" sz="2400" dirty="0"/>
              <a:t>protest occurs when legitimacy of government is at stake, equal status as citizens is jeopardized (e.g., widespread violations human rights, or large inequality in value of human rights) </a:t>
            </a:r>
          </a:p>
        </p:txBody>
      </p:sp>
    </p:spTree>
    <p:extLst>
      <p:ext uri="{BB962C8B-B14F-4D97-AF65-F5344CB8AC3E}">
        <p14:creationId xmlns:p14="http://schemas.microsoft.com/office/powerpoint/2010/main" val="3002149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A818C9-3F68-FC44-A665-57485121491B}"/>
              </a:ext>
            </a:extLst>
          </p:cNvPr>
          <p:cNvPicPr>
            <a:picLocks noChangeAspect="1"/>
          </p:cNvPicPr>
          <p:nvPr/>
        </p:nvPicPr>
        <p:blipFill rotWithShape="1">
          <a:blip r:embed="rId2"/>
          <a:srcRect t="6639"/>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D54769E-91A8-4041-AF2A-7BD6D3BEAA7C}"/>
              </a:ext>
            </a:extLst>
          </p:cNvPr>
          <p:cNvSpPr>
            <a:spLocks noGrp="1"/>
          </p:cNvSpPr>
          <p:nvPr>
            <p:ph type="title"/>
          </p:nvPr>
        </p:nvSpPr>
        <p:spPr>
          <a:xfrm>
            <a:off x="709448" y="1913950"/>
            <a:ext cx="4204137" cy="1342754"/>
          </a:xfrm>
        </p:spPr>
        <p:txBody>
          <a:bodyPr>
            <a:normAutofit/>
          </a:bodyPr>
          <a:lstStyle/>
          <a:p>
            <a:pPr algn="ctr"/>
            <a:endParaRPr lang="en-US" sz="1200" dirty="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779C65-59A1-174F-B3AE-7D2A86BF6846}"/>
              </a:ext>
            </a:extLst>
          </p:cNvPr>
          <p:cNvSpPr>
            <a:spLocks noGrp="1"/>
          </p:cNvSpPr>
          <p:nvPr>
            <p:ph idx="1"/>
          </p:nvPr>
        </p:nvSpPr>
        <p:spPr>
          <a:xfrm>
            <a:off x="525516" y="3417573"/>
            <a:ext cx="4593021" cy="2619839"/>
          </a:xfrm>
        </p:spPr>
        <p:txBody>
          <a:bodyPr anchor="ctr">
            <a:normAutofit/>
          </a:bodyPr>
          <a:lstStyle/>
          <a:p>
            <a:pPr marL="0" indent="0" algn="ctr">
              <a:buNone/>
            </a:pPr>
            <a:endParaRPr lang="en-US" sz="1800" dirty="0"/>
          </a:p>
          <a:p>
            <a:pPr marL="0" indent="0" algn="ctr">
              <a:buNone/>
            </a:pPr>
            <a:r>
              <a:rPr lang="en-US" sz="2400" dirty="0"/>
              <a:t>It is a political decision for Chileans. But from an outsider’s perspective it seems current protests are legitimacy-based. </a:t>
            </a:r>
            <a:br>
              <a:rPr lang="en-US" sz="1800" dirty="0"/>
            </a:br>
            <a:endParaRPr lang="en-US" sz="1800" dirty="0"/>
          </a:p>
          <a:p>
            <a:endParaRPr lang="en-US" sz="1800" b="1" dirty="0"/>
          </a:p>
          <a:p>
            <a:endParaRPr lang="en-US" sz="1800" dirty="0"/>
          </a:p>
        </p:txBody>
      </p:sp>
    </p:spTree>
    <p:extLst>
      <p:ext uri="{BB962C8B-B14F-4D97-AF65-F5344CB8AC3E}">
        <p14:creationId xmlns:p14="http://schemas.microsoft.com/office/powerpoint/2010/main" val="2460586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11E417-BFD9-954B-A273-2B3C9713C099}"/>
              </a:ext>
            </a:extLst>
          </p:cNvPr>
          <p:cNvSpPr>
            <a:spLocks noGrp="1"/>
          </p:cNvSpPr>
          <p:nvPr>
            <p:ph type="title"/>
          </p:nvPr>
        </p:nvSpPr>
        <p:spPr>
          <a:xfrm>
            <a:off x="1288064" y="1284731"/>
            <a:ext cx="9637776" cy="1430696"/>
          </a:xfrm>
        </p:spPr>
        <p:txBody>
          <a:bodyPr>
            <a:normAutofit/>
          </a:bodyPr>
          <a:lstStyle/>
          <a:p>
            <a:pPr algn="ctr"/>
            <a:r>
              <a:rPr lang="en-US" b="1" dirty="0"/>
              <a:t>13. Legitimacy-Based Protest: Implications</a:t>
            </a:r>
            <a:br>
              <a:rPr lang="en-US" dirty="0"/>
            </a:br>
            <a:endParaRPr lang="en-US" dirty="0"/>
          </a:p>
        </p:txBody>
      </p:sp>
      <p:sp>
        <p:nvSpPr>
          <p:cNvPr id="3" name="Content Placeholder 2">
            <a:extLst>
              <a:ext uri="{FF2B5EF4-FFF2-40B4-BE49-F238E27FC236}">
                <a16:creationId xmlns:a16="http://schemas.microsoft.com/office/drawing/2014/main" id="{78656E3B-A83D-AA42-9C8C-2A4124B4133A}"/>
              </a:ext>
            </a:extLst>
          </p:cNvPr>
          <p:cNvSpPr>
            <a:spLocks noGrp="1"/>
          </p:cNvSpPr>
          <p:nvPr>
            <p:ph idx="1"/>
          </p:nvPr>
        </p:nvSpPr>
        <p:spPr>
          <a:xfrm>
            <a:off x="1288064" y="2853879"/>
            <a:ext cx="9637776" cy="2714771"/>
          </a:xfrm>
        </p:spPr>
        <p:txBody>
          <a:bodyPr>
            <a:normAutofit/>
          </a:bodyPr>
          <a:lstStyle/>
          <a:p>
            <a:pPr marL="0" indent="0" algn="ctr">
              <a:buNone/>
            </a:pPr>
            <a:r>
              <a:rPr lang="en-US" sz="2400" dirty="0"/>
              <a:t>Non-persuasive means debatable - protesters justified to be disruptive</a:t>
            </a:r>
          </a:p>
          <a:p>
            <a:pPr marL="0" indent="0" algn="ctr">
              <a:buNone/>
            </a:pPr>
            <a:endParaRPr lang="en-US" sz="2400" dirty="0"/>
          </a:p>
          <a:p>
            <a:pPr marL="0" indent="0" algn="ctr">
              <a:buNone/>
            </a:pPr>
            <a:r>
              <a:rPr lang="en-US" sz="2400" dirty="0"/>
              <a:t>Government ought to address causes, regardless of whether protesters turn to non-persuasive means  </a:t>
            </a:r>
          </a:p>
          <a:p>
            <a:pPr marL="0" indent="0" algn="ctr">
              <a:buNone/>
            </a:pPr>
            <a:endParaRPr lang="en-US" sz="2400" dirty="0"/>
          </a:p>
          <a:p>
            <a:pPr marL="0" indent="0" algn="ctr">
              <a:buNone/>
            </a:pPr>
            <a:r>
              <a:rPr lang="en-US" sz="2400" dirty="0"/>
              <a:t>Government has responsibility to deal with fallout from protests</a:t>
            </a:r>
          </a:p>
          <a:p>
            <a:pPr marL="342900" indent="-342900" algn="ctr">
              <a:buAutoNum type="arabicParenBoth"/>
            </a:pPr>
            <a:endParaRPr lang="en-US" sz="2400" dirty="0"/>
          </a:p>
          <a:p>
            <a:pPr marL="0" indent="0">
              <a:buNone/>
            </a:pPr>
            <a:endParaRPr lang="en-US" sz="1600" dirty="0"/>
          </a:p>
          <a:p>
            <a:endParaRPr lang="en-US" sz="1600" dirty="0"/>
          </a:p>
        </p:txBody>
      </p:sp>
    </p:spTree>
    <p:extLst>
      <p:ext uri="{BB962C8B-B14F-4D97-AF65-F5344CB8AC3E}">
        <p14:creationId xmlns:p14="http://schemas.microsoft.com/office/powerpoint/2010/main" val="4133961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7F849E-B659-4245-8652-0A9075B2BD37}"/>
              </a:ext>
            </a:extLst>
          </p:cNvPr>
          <p:cNvSpPr>
            <a:spLocks noGrp="1"/>
          </p:cNvSpPr>
          <p:nvPr>
            <p:ph type="title"/>
          </p:nvPr>
        </p:nvSpPr>
        <p:spPr>
          <a:xfrm>
            <a:off x="1288064" y="1284731"/>
            <a:ext cx="9637776" cy="1430696"/>
          </a:xfrm>
        </p:spPr>
        <p:txBody>
          <a:bodyPr>
            <a:normAutofit/>
          </a:bodyPr>
          <a:lstStyle/>
          <a:p>
            <a:pPr algn="ctr"/>
            <a:r>
              <a:rPr lang="en-US" b="1" dirty="0"/>
              <a:t>14. Violent vs. Non-Violent Resistance: Addressing the Protesters</a:t>
            </a:r>
            <a:endParaRPr lang="en-US" dirty="0"/>
          </a:p>
        </p:txBody>
      </p:sp>
      <p:sp>
        <p:nvSpPr>
          <p:cNvPr id="3" name="Content Placeholder 2">
            <a:extLst>
              <a:ext uri="{FF2B5EF4-FFF2-40B4-BE49-F238E27FC236}">
                <a16:creationId xmlns:a16="http://schemas.microsoft.com/office/drawing/2014/main" id="{0EF03B61-CE77-954A-B82E-F1C77C5036D5}"/>
              </a:ext>
            </a:extLst>
          </p:cNvPr>
          <p:cNvSpPr>
            <a:spLocks noGrp="1"/>
          </p:cNvSpPr>
          <p:nvPr>
            <p:ph idx="1"/>
          </p:nvPr>
        </p:nvSpPr>
        <p:spPr>
          <a:xfrm>
            <a:off x="1288064" y="2853879"/>
            <a:ext cx="9637776" cy="2714771"/>
          </a:xfrm>
        </p:spPr>
        <p:txBody>
          <a:bodyPr>
            <a:normAutofit/>
          </a:bodyPr>
          <a:lstStyle/>
          <a:p>
            <a:pPr marL="0" indent="0">
              <a:buNone/>
            </a:pPr>
            <a:endParaRPr lang="en-US" sz="2000" dirty="0"/>
          </a:p>
          <a:p>
            <a:pPr marL="0" indent="0" algn="ctr">
              <a:buNone/>
            </a:pPr>
            <a:r>
              <a:rPr lang="en-US" dirty="0"/>
              <a:t>Complexity/uncertainty makes it hard for an outsider to make call on “how bad” things are </a:t>
            </a:r>
          </a:p>
        </p:txBody>
      </p:sp>
    </p:spTree>
    <p:extLst>
      <p:ext uri="{BB962C8B-B14F-4D97-AF65-F5344CB8AC3E}">
        <p14:creationId xmlns:p14="http://schemas.microsoft.com/office/powerpoint/2010/main" val="3699542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06E6B-589F-3648-B811-01731AB8693A}"/>
              </a:ext>
            </a:extLst>
          </p:cNvPr>
          <p:cNvSpPr>
            <a:spLocks noGrp="1"/>
          </p:cNvSpPr>
          <p:nvPr>
            <p:ph type="title"/>
          </p:nvPr>
        </p:nvSpPr>
        <p:spPr>
          <a:xfrm>
            <a:off x="1288064" y="1284731"/>
            <a:ext cx="9637776" cy="1430696"/>
          </a:xfrm>
        </p:spPr>
        <p:txBody>
          <a:bodyPr>
            <a:normAutofit/>
          </a:bodyPr>
          <a:lstStyle/>
          <a:p>
            <a:endParaRPr lang="en-US"/>
          </a:p>
        </p:txBody>
      </p:sp>
      <p:sp>
        <p:nvSpPr>
          <p:cNvPr id="3" name="Content Placeholder 2">
            <a:extLst>
              <a:ext uri="{FF2B5EF4-FFF2-40B4-BE49-F238E27FC236}">
                <a16:creationId xmlns:a16="http://schemas.microsoft.com/office/drawing/2014/main" id="{2B465F9F-977D-CD46-9069-394BD489CB30}"/>
              </a:ext>
            </a:extLst>
          </p:cNvPr>
          <p:cNvSpPr>
            <a:spLocks noGrp="1"/>
          </p:cNvSpPr>
          <p:nvPr>
            <p:ph idx="1"/>
          </p:nvPr>
        </p:nvSpPr>
        <p:spPr>
          <a:xfrm>
            <a:off x="1288064" y="2853879"/>
            <a:ext cx="9637776" cy="2714771"/>
          </a:xfrm>
        </p:spPr>
        <p:txBody>
          <a:bodyPr>
            <a:normAutofit/>
          </a:bodyPr>
          <a:lstStyle/>
          <a:p>
            <a:pPr marL="0" indent="0">
              <a:buNone/>
            </a:pPr>
            <a:endParaRPr lang="en-US" sz="2000" dirty="0"/>
          </a:p>
          <a:p>
            <a:pPr marL="0" indent="0">
              <a:buNone/>
            </a:pPr>
            <a:endParaRPr lang="en-US" sz="2000" dirty="0"/>
          </a:p>
          <a:p>
            <a:pPr marL="0" indent="0" algn="ctr">
              <a:buNone/>
            </a:pPr>
            <a:r>
              <a:rPr lang="en-US" dirty="0"/>
              <a:t>But consider four points…. </a:t>
            </a:r>
          </a:p>
        </p:txBody>
      </p:sp>
    </p:spTree>
    <p:extLst>
      <p:ext uri="{BB962C8B-B14F-4D97-AF65-F5344CB8AC3E}">
        <p14:creationId xmlns:p14="http://schemas.microsoft.com/office/powerpoint/2010/main" val="3594361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37AA5-E128-3A43-8F32-026332BCB481}"/>
              </a:ext>
            </a:extLst>
          </p:cNvPr>
          <p:cNvSpPr>
            <a:spLocks noGrp="1"/>
          </p:cNvSpPr>
          <p:nvPr>
            <p:ph type="title"/>
          </p:nvPr>
        </p:nvSpPr>
        <p:spPr>
          <a:xfrm>
            <a:off x="838200" y="963877"/>
            <a:ext cx="3494362" cy="4930246"/>
          </a:xfrm>
        </p:spPr>
        <p:txBody>
          <a:bodyPr>
            <a:normAutofit/>
          </a:bodyPr>
          <a:lstStyle/>
          <a:p>
            <a:pPr algn="r"/>
            <a:br>
              <a:rPr lang="en-US">
                <a:solidFill>
                  <a:schemeClr val="accent1"/>
                </a:solidFill>
              </a:rPr>
            </a:br>
            <a:r>
              <a:rPr lang="en-US" b="1">
                <a:solidFill>
                  <a:schemeClr val="accent1"/>
                </a:solidFill>
              </a:rPr>
              <a:t>Point 1: </a:t>
            </a:r>
            <a:br>
              <a:rPr lang="en-US" b="1">
                <a:solidFill>
                  <a:schemeClr val="accent1"/>
                </a:solidFill>
              </a:rPr>
            </a:br>
            <a:endParaRPr lang="en-US" b="1">
              <a:solidFill>
                <a:schemeClr val="accent1"/>
              </a:solidFill>
            </a:endParaRPr>
          </a:p>
        </p:txBody>
      </p:sp>
      <p:cxnSp>
        <p:nvCxnSpPr>
          <p:cNvPr id="33" name="Straight Connector 3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F8EE9FB-8980-1747-AC5C-E6AB6C11A79A}"/>
              </a:ext>
            </a:extLst>
          </p:cNvPr>
          <p:cNvSpPr>
            <a:spLocks noGrp="1"/>
          </p:cNvSpPr>
          <p:nvPr>
            <p:ph idx="1"/>
          </p:nvPr>
        </p:nvSpPr>
        <p:spPr>
          <a:xfrm>
            <a:off x="4976031" y="963877"/>
            <a:ext cx="6377769" cy="4930246"/>
          </a:xfrm>
        </p:spPr>
        <p:txBody>
          <a:bodyPr anchor="ctr">
            <a:normAutofit/>
          </a:bodyPr>
          <a:lstStyle/>
          <a:p>
            <a:pPr marL="0" indent="0">
              <a:buNone/>
            </a:pPr>
            <a:endParaRPr lang="en-US" sz="2400"/>
          </a:p>
          <a:p>
            <a:pPr marL="0" indent="0">
              <a:buNone/>
            </a:pPr>
            <a:r>
              <a:rPr lang="en-US" sz="2400"/>
              <a:t>Non-violent resistance generally has bigger chance of success. People refusing in sustained ways to abide by established order succeed by eventually making it morally and practically impossible for ruling class to ignore them</a:t>
            </a:r>
          </a:p>
        </p:txBody>
      </p:sp>
    </p:spTree>
    <p:extLst>
      <p:ext uri="{BB962C8B-B14F-4D97-AF65-F5344CB8AC3E}">
        <p14:creationId xmlns:p14="http://schemas.microsoft.com/office/powerpoint/2010/main" val="176345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E832F3-D889-9D4F-A165-83E8DF4EF08F}"/>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Point 2: </a:t>
            </a:r>
          </a:p>
        </p:txBody>
      </p:sp>
      <p:cxnSp>
        <p:nvCxnSpPr>
          <p:cNvPr id="24" name="Straight Connector 2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E36738C-223D-FB4C-8DF8-1A1478BB1482}"/>
              </a:ext>
            </a:extLst>
          </p:cNvPr>
          <p:cNvSpPr>
            <a:spLocks noGrp="1"/>
          </p:cNvSpPr>
          <p:nvPr>
            <p:ph idx="1"/>
          </p:nvPr>
        </p:nvSpPr>
        <p:spPr>
          <a:xfrm>
            <a:off x="4976031" y="963877"/>
            <a:ext cx="6377769" cy="4930246"/>
          </a:xfrm>
        </p:spPr>
        <p:txBody>
          <a:bodyPr anchor="ctr">
            <a:normAutofit/>
          </a:bodyPr>
          <a:lstStyle/>
          <a:p>
            <a:pPr marL="0" indent="0">
              <a:buNone/>
            </a:pPr>
            <a:r>
              <a:rPr lang="en-US" sz="2400" dirty="0"/>
              <a:t>During disruptive protests many will join to engage in violence who do not come because of concerns about state legitimacy </a:t>
            </a:r>
          </a:p>
        </p:txBody>
      </p:sp>
    </p:spTree>
    <p:extLst>
      <p:ext uri="{BB962C8B-B14F-4D97-AF65-F5344CB8AC3E}">
        <p14:creationId xmlns:p14="http://schemas.microsoft.com/office/powerpoint/2010/main" val="3194090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88340E-D770-774F-83E7-13A60C2A351D}"/>
              </a:ext>
            </a:extLst>
          </p:cNvPr>
          <p:cNvSpPr>
            <a:spLocks noGrp="1"/>
          </p:cNvSpPr>
          <p:nvPr>
            <p:ph type="title"/>
          </p:nvPr>
        </p:nvSpPr>
        <p:spPr>
          <a:xfrm>
            <a:off x="838200" y="963877"/>
            <a:ext cx="3494362" cy="4930246"/>
          </a:xfrm>
        </p:spPr>
        <p:txBody>
          <a:bodyPr>
            <a:normAutofit/>
          </a:bodyPr>
          <a:lstStyle/>
          <a:p>
            <a:pPr algn="r"/>
            <a:r>
              <a:rPr lang="en-US" b="1">
                <a:solidFill>
                  <a:schemeClr val="accent1"/>
                </a:solidFill>
              </a:rPr>
              <a:t>Point 3: </a:t>
            </a:r>
            <a:endParaRPr lang="en-US">
              <a:solidFill>
                <a:schemeClr val="accent1"/>
              </a:solidFill>
            </a:endParaRPr>
          </a:p>
        </p:txBody>
      </p:sp>
      <p:cxnSp>
        <p:nvCxnSpPr>
          <p:cNvPr id="19" name="Straight Connector 18">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6AD2D6-596B-B34F-B533-BD444FA577A1}"/>
              </a:ext>
            </a:extLst>
          </p:cNvPr>
          <p:cNvSpPr>
            <a:spLocks noGrp="1"/>
          </p:cNvSpPr>
          <p:nvPr>
            <p:ph idx="1"/>
          </p:nvPr>
        </p:nvSpPr>
        <p:spPr>
          <a:xfrm>
            <a:off x="4976031" y="963877"/>
            <a:ext cx="6377769" cy="4930246"/>
          </a:xfrm>
        </p:spPr>
        <p:txBody>
          <a:bodyPr anchor="ctr">
            <a:normAutofit/>
          </a:bodyPr>
          <a:lstStyle/>
          <a:p>
            <a:pPr marL="0" indent="0">
              <a:buNone/>
            </a:pPr>
            <a:endParaRPr lang="en-US" sz="2400"/>
          </a:p>
          <a:p>
            <a:pPr marL="0" indent="0">
              <a:buNone/>
            </a:pPr>
            <a:r>
              <a:rPr lang="en-US" sz="2400"/>
              <a:t>Moral wrongness of humiliating, injuring or killing individuals for wrongs of a system in which they will normally be cogs in the wheel is immense. Progress made by such means will be tarnished</a:t>
            </a:r>
          </a:p>
        </p:txBody>
      </p:sp>
    </p:spTree>
    <p:extLst>
      <p:ext uri="{BB962C8B-B14F-4D97-AF65-F5344CB8AC3E}">
        <p14:creationId xmlns:p14="http://schemas.microsoft.com/office/powerpoint/2010/main" val="344816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14AEB96-EC93-514F-A0C8-B1547A90CF6A}"/>
              </a:ext>
            </a:extLst>
          </p:cNvPr>
          <p:cNvPicPr>
            <a:picLocks noChangeAspect="1"/>
          </p:cNvPicPr>
          <p:nvPr/>
        </p:nvPicPr>
        <p:blipFill rotWithShape="1">
          <a:blip r:embed="rId2"/>
          <a:srcRect t="9091" r="15152" b="1"/>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FD35464-63A5-0645-9948-280E330ECC17}"/>
              </a:ext>
            </a:extLst>
          </p:cNvPr>
          <p:cNvSpPr>
            <a:spLocks noGrp="1"/>
          </p:cNvSpPr>
          <p:nvPr>
            <p:ph type="title"/>
          </p:nvPr>
        </p:nvSpPr>
        <p:spPr>
          <a:xfrm>
            <a:off x="750242" y="632990"/>
            <a:ext cx="4062643" cy="1043409"/>
          </a:xfrm>
        </p:spPr>
        <p:txBody>
          <a:bodyPr>
            <a:normAutofit/>
          </a:bodyPr>
          <a:lstStyle/>
          <a:p>
            <a:endParaRPr lang="en-US" sz="3300" dirty="0"/>
          </a:p>
        </p:txBody>
      </p:sp>
      <p:sp>
        <p:nvSpPr>
          <p:cNvPr id="6" name="Content Placeholder 5">
            <a:extLst>
              <a:ext uri="{FF2B5EF4-FFF2-40B4-BE49-F238E27FC236}">
                <a16:creationId xmlns:a16="http://schemas.microsoft.com/office/drawing/2014/main" id="{F7C654D4-F49A-9841-A676-FC3A8C5E649C}"/>
              </a:ext>
            </a:extLst>
          </p:cNvPr>
          <p:cNvSpPr>
            <a:spLocks noGrp="1"/>
          </p:cNvSpPr>
          <p:nvPr>
            <p:ph idx="1"/>
          </p:nvPr>
        </p:nvSpPr>
        <p:spPr>
          <a:xfrm>
            <a:off x="520242" y="1774372"/>
            <a:ext cx="4062642" cy="2754086"/>
          </a:xfrm>
        </p:spPr>
        <p:txBody>
          <a:bodyPr anchor="t">
            <a:normAutofit/>
          </a:bodyPr>
          <a:lstStyle/>
          <a:p>
            <a:pPr marL="0" indent="0">
              <a:buNone/>
            </a:pPr>
            <a:endParaRPr lang="en-US" sz="1800" dirty="0"/>
          </a:p>
          <a:p>
            <a:pPr marL="0" indent="0" algn="ctr">
              <a:buNone/>
            </a:pPr>
            <a:endParaRPr lang="en-US" sz="2400" dirty="0"/>
          </a:p>
          <a:p>
            <a:pPr marL="0" indent="0" algn="ctr">
              <a:buNone/>
            </a:pPr>
            <a:r>
              <a:rPr lang="en-US" sz="2400" dirty="0"/>
              <a:t>Boston </a:t>
            </a:r>
          </a:p>
          <a:p>
            <a:pPr marL="0" indent="0" algn="ctr">
              <a:buNone/>
            </a:pPr>
            <a:r>
              <a:rPr lang="en-US" sz="2400" dirty="0"/>
              <a:t>(Copley Square)</a:t>
            </a:r>
          </a:p>
        </p:txBody>
      </p:sp>
    </p:spTree>
    <p:extLst>
      <p:ext uri="{BB962C8B-B14F-4D97-AF65-F5344CB8AC3E}">
        <p14:creationId xmlns:p14="http://schemas.microsoft.com/office/powerpoint/2010/main" val="3000092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D8BEB2-E7A3-4E45-B1EB-B938125AF1C8}"/>
              </a:ext>
            </a:extLst>
          </p:cNvPr>
          <p:cNvSpPr>
            <a:spLocks noGrp="1"/>
          </p:cNvSpPr>
          <p:nvPr>
            <p:ph type="title"/>
          </p:nvPr>
        </p:nvSpPr>
        <p:spPr>
          <a:xfrm>
            <a:off x="838200" y="963877"/>
            <a:ext cx="3494362" cy="4930246"/>
          </a:xfrm>
        </p:spPr>
        <p:txBody>
          <a:bodyPr>
            <a:normAutofit/>
          </a:bodyPr>
          <a:lstStyle/>
          <a:p>
            <a:pPr algn="r"/>
            <a:r>
              <a:rPr lang="en-US" b="1">
                <a:solidFill>
                  <a:schemeClr val="accent1"/>
                </a:solidFill>
              </a:rPr>
              <a:t>Point 4: </a:t>
            </a:r>
            <a:endParaRPr lang="en-US">
              <a:solidFill>
                <a:schemeClr val="accent1"/>
              </a:solidFill>
            </a:endParaRPr>
          </a:p>
        </p:txBody>
      </p:sp>
      <p:cxnSp>
        <p:nvCxnSpPr>
          <p:cNvPr id="19" name="Straight Connector 18">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09E7923-4C89-6747-BD7E-1A74EE8B8A63}"/>
              </a:ext>
            </a:extLst>
          </p:cNvPr>
          <p:cNvSpPr>
            <a:spLocks noGrp="1"/>
          </p:cNvSpPr>
          <p:nvPr>
            <p:ph idx="1"/>
          </p:nvPr>
        </p:nvSpPr>
        <p:spPr>
          <a:xfrm>
            <a:off x="4976031" y="963877"/>
            <a:ext cx="6377769" cy="4930246"/>
          </a:xfrm>
        </p:spPr>
        <p:txBody>
          <a:bodyPr anchor="ctr">
            <a:normAutofit/>
          </a:bodyPr>
          <a:lstStyle/>
          <a:p>
            <a:pPr marL="0" indent="0">
              <a:buNone/>
            </a:pPr>
            <a:endParaRPr lang="en-US" sz="2400"/>
          </a:p>
          <a:p>
            <a:pPr marL="0" indent="0">
              <a:buNone/>
            </a:pPr>
            <a:r>
              <a:rPr lang="en-US" sz="2400"/>
              <a:t>Destruction or violence might create temporary relief for anger. But that step might create inside of people a lasting bitterness leaving them incapable of implementing positive change. Makes sure non-persuasive means remain options</a:t>
            </a:r>
          </a:p>
        </p:txBody>
      </p:sp>
    </p:spTree>
    <p:extLst>
      <p:ext uri="{BB962C8B-B14F-4D97-AF65-F5344CB8AC3E}">
        <p14:creationId xmlns:p14="http://schemas.microsoft.com/office/powerpoint/2010/main" val="3069085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08A2F-4917-F14E-876B-22066A03375B}"/>
              </a:ext>
            </a:extLst>
          </p:cNvPr>
          <p:cNvSpPr>
            <a:spLocks noGrp="1"/>
          </p:cNvSpPr>
          <p:nvPr>
            <p:ph type="title"/>
          </p:nvPr>
        </p:nvSpPr>
        <p:spPr>
          <a:xfrm>
            <a:off x="1288064" y="1284731"/>
            <a:ext cx="9637776" cy="1430696"/>
          </a:xfrm>
        </p:spPr>
        <p:txBody>
          <a:bodyPr>
            <a:normAutofit/>
          </a:bodyPr>
          <a:lstStyle/>
          <a:p>
            <a:pPr algn="ctr"/>
            <a:r>
              <a:rPr lang="en-US" b="1" dirty="0"/>
              <a:t>15. Violent vs. Non-Violent Resistance: Addressing the Government </a:t>
            </a:r>
            <a:endParaRPr lang="en-US" dirty="0"/>
          </a:p>
        </p:txBody>
      </p:sp>
      <p:sp>
        <p:nvSpPr>
          <p:cNvPr id="3" name="Content Placeholder 2">
            <a:extLst>
              <a:ext uri="{FF2B5EF4-FFF2-40B4-BE49-F238E27FC236}">
                <a16:creationId xmlns:a16="http://schemas.microsoft.com/office/drawing/2014/main" id="{6D37034A-EEB7-B44F-8C40-6D1480BC0507}"/>
              </a:ext>
            </a:extLst>
          </p:cNvPr>
          <p:cNvSpPr>
            <a:spLocks noGrp="1"/>
          </p:cNvSpPr>
          <p:nvPr>
            <p:ph idx="1"/>
          </p:nvPr>
        </p:nvSpPr>
        <p:spPr>
          <a:xfrm>
            <a:off x="1288064" y="2853879"/>
            <a:ext cx="9637776" cy="2714771"/>
          </a:xfrm>
        </p:spPr>
        <p:txBody>
          <a:bodyPr>
            <a:normAutofit/>
          </a:bodyPr>
          <a:lstStyle/>
          <a:p>
            <a:pPr marL="0" indent="0" algn="ctr">
              <a:buNone/>
            </a:pPr>
            <a:r>
              <a:rPr lang="en-US" sz="2000" dirty="0"/>
              <a:t>Main order of business is to address causes </a:t>
            </a:r>
          </a:p>
          <a:p>
            <a:pPr marL="0" indent="0" algn="ctr">
              <a:buNone/>
            </a:pPr>
            <a:endParaRPr lang="en-US" sz="2000" dirty="0"/>
          </a:p>
          <a:p>
            <a:pPr marL="0" indent="0" algn="ctr">
              <a:buNone/>
            </a:pPr>
            <a:r>
              <a:rPr lang="en-US" sz="2000" dirty="0"/>
              <a:t>Should show restraint given that its own legitimacy is at issue </a:t>
            </a:r>
          </a:p>
          <a:p>
            <a:pPr marL="0" indent="0" algn="ctr">
              <a:buNone/>
            </a:pPr>
            <a:endParaRPr lang="en-US" sz="2000" dirty="0"/>
          </a:p>
          <a:p>
            <a:pPr marL="0" indent="0" algn="ctr">
              <a:buNone/>
            </a:pPr>
            <a:r>
              <a:rPr lang="en-US" sz="2000" dirty="0"/>
              <a:t>Legitimacy-based protests lead to radicalization - hard to contain other than through more draconian responses, leading to police radicalization</a:t>
            </a:r>
          </a:p>
        </p:txBody>
      </p:sp>
    </p:spTree>
    <p:extLst>
      <p:ext uri="{BB962C8B-B14F-4D97-AF65-F5344CB8AC3E}">
        <p14:creationId xmlns:p14="http://schemas.microsoft.com/office/powerpoint/2010/main" val="530618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4390D3-D1B7-8F40-9CFB-814D2C21A434}"/>
              </a:ext>
            </a:extLst>
          </p:cNvPr>
          <p:cNvSpPr>
            <a:spLocks noGrp="1"/>
          </p:cNvSpPr>
          <p:nvPr>
            <p:ph type="title"/>
          </p:nvPr>
        </p:nvSpPr>
        <p:spPr>
          <a:xfrm>
            <a:off x="1288064" y="1284731"/>
            <a:ext cx="9637776" cy="1430696"/>
          </a:xfrm>
        </p:spPr>
        <p:txBody>
          <a:bodyPr>
            <a:normAutofit/>
          </a:bodyPr>
          <a:lstStyle/>
          <a:p>
            <a:endParaRPr lang="en-US"/>
          </a:p>
        </p:txBody>
      </p:sp>
      <p:sp>
        <p:nvSpPr>
          <p:cNvPr id="3" name="Content Placeholder 2">
            <a:extLst>
              <a:ext uri="{FF2B5EF4-FFF2-40B4-BE49-F238E27FC236}">
                <a16:creationId xmlns:a16="http://schemas.microsoft.com/office/drawing/2014/main" id="{BC2DDF1F-D4A3-3341-855D-B6110B7E60FF}"/>
              </a:ext>
            </a:extLst>
          </p:cNvPr>
          <p:cNvSpPr>
            <a:spLocks noGrp="1"/>
          </p:cNvSpPr>
          <p:nvPr>
            <p:ph idx="1"/>
          </p:nvPr>
        </p:nvSpPr>
        <p:spPr>
          <a:xfrm>
            <a:off x="1288064" y="2853879"/>
            <a:ext cx="9637776" cy="2714771"/>
          </a:xfrm>
        </p:spPr>
        <p:txBody>
          <a:bodyPr>
            <a:normAutofit/>
          </a:bodyPr>
          <a:lstStyle/>
          <a:p>
            <a:pPr marL="0" indent="0">
              <a:buNone/>
            </a:pPr>
            <a:endParaRPr lang="en-US" sz="2000" dirty="0"/>
          </a:p>
          <a:p>
            <a:pPr marL="0" indent="0" algn="ctr">
              <a:buNone/>
            </a:pPr>
            <a:r>
              <a:rPr lang="en-US" sz="4000" dirty="0"/>
              <a:t>Conclusion </a:t>
            </a:r>
          </a:p>
        </p:txBody>
      </p:sp>
    </p:spTree>
    <p:extLst>
      <p:ext uri="{BB962C8B-B14F-4D97-AF65-F5344CB8AC3E}">
        <p14:creationId xmlns:p14="http://schemas.microsoft.com/office/powerpoint/2010/main" val="3248892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7">
            <a:extLst>
              <a:ext uri="{FF2B5EF4-FFF2-40B4-BE49-F238E27FC236}">
                <a16:creationId xmlns:a16="http://schemas.microsoft.com/office/drawing/2014/main" id="{C3A83890-14B4-B44D-90E5-D137636D591D}"/>
              </a:ext>
            </a:extLst>
          </p:cNvPr>
          <p:cNvSpPr>
            <a:spLocks noGrp="1"/>
          </p:cNvSpPr>
          <p:nvPr>
            <p:ph type="title"/>
          </p:nvPr>
        </p:nvSpPr>
        <p:spPr>
          <a:xfrm>
            <a:off x="4384039" y="365125"/>
            <a:ext cx="7164493" cy="1325563"/>
          </a:xfrm>
        </p:spPr>
        <p:txBody>
          <a:bodyPr vert="horz" lIns="91440" tIns="45720" rIns="91440" bIns="45720" rtlCol="0" anchor="ctr">
            <a:normAutofit/>
          </a:bodyPr>
          <a:lstStyle/>
          <a:p>
            <a:endParaRPr lang="en-US" sz="4400" kern="1200">
              <a:solidFill>
                <a:schemeClr val="tx1"/>
              </a:solidFill>
              <a:latin typeface="+mj-lt"/>
              <a:ea typeface="+mj-ea"/>
              <a:cs typeface="+mj-cs"/>
            </a:endParaRPr>
          </a:p>
        </p:txBody>
      </p:sp>
      <p:pic>
        <p:nvPicPr>
          <p:cNvPr id="7" name="Content Placeholder 6">
            <a:extLst>
              <a:ext uri="{FF2B5EF4-FFF2-40B4-BE49-F238E27FC236}">
                <a16:creationId xmlns:a16="http://schemas.microsoft.com/office/drawing/2014/main" id="{ACAEDAC7-95B5-964C-92E0-05138FA0CDF5}"/>
              </a:ext>
            </a:extLst>
          </p:cNvPr>
          <p:cNvPicPr>
            <a:picLocks noGrp="1" noChangeAspect="1"/>
          </p:cNvPicPr>
          <p:nvPr>
            <p:ph sz="half" idx="1"/>
          </p:nvPr>
        </p:nvPicPr>
        <p:blipFill>
          <a:blip r:embed="rId2"/>
          <a:stretch>
            <a:fillRect/>
          </a:stretch>
        </p:blipFill>
        <p:spPr>
          <a:xfrm>
            <a:off x="480060" y="741734"/>
            <a:ext cx="3425957" cy="5374050"/>
          </a:xfrm>
          <a:prstGeom prst="rect">
            <a:avLst/>
          </a:prstGeom>
        </p:spPr>
      </p:pic>
      <p:sp>
        <p:nvSpPr>
          <p:cNvPr id="9" name="Content Placeholder 8">
            <a:extLst>
              <a:ext uri="{FF2B5EF4-FFF2-40B4-BE49-F238E27FC236}">
                <a16:creationId xmlns:a16="http://schemas.microsoft.com/office/drawing/2014/main" id="{CEF47891-6E6F-2247-8473-E62A4210EB8A}"/>
              </a:ext>
            </a:extLst>
          </p:cNvPr>
          <p:cNvSpPr>
            <a:spLocks noGrp="1"/>
          </p:cNvSpPr>
          <p:nvPr>
            <p:ph sz="half" idx="2"/>
          </p:nvPr>
        </p:nvSpPr>
        <p:spPr>
          <a:xfrm>
            <a:off x="4387515" y="2022601"/>
            <a:ext cx="7161017" cy="4154361"/>
          </a:xfrm>
        </p:spPr>
        <p:txBody>
          <a:bodyPr vert="horz" lIns="91440" tIns="45720" rIns="91440" bIns="45720" rtlCol="0">
            <a:normAutofit/>
          </a:bodyPr>
          <a:lstStyle/>
          <a:p>
            <a:pPr marL="0" indent="0" algn="ctr">
              <a:buNone/>
            </a:pPr>
            <a:br>
              <a:rPr lang="en-US" sz="2000" dirty="0"/>
            </a:br>
            <a:endParaRPr lang="en-US" sz="2000" dirty="0"/>
          </a:p>
          <a:p>
            <a:pPr marL="0" indent="0" algn="ctr">
              <a:buNone/>
            </a:pPr>
            <a:r>
              <a:rPr lang="en-US" sz="2400" dirty="0"/>
              <a:t>Ponders various claims to power</a:t>
            </a:r>
          </a:p>
          <a:p>
            <a:pPr marL="0" algn="ctr"/>
            <a:endParaRPr lang="en-US" sz="2400" dirty="0"/>
          </a:p>
          <a:p>
            <a:pPr marL="0" indent="0" algn="ctr">
              <a:buNone/>
            </a:pPr>
            <a:r>
              <a:rPr lang="en-US" sz="2400" dirty="0"/>
              <a:t>Without balancing them, state falls apart </a:t>
            </a:r>
          </a:p>
          <a:p>
            <a:pPr marL="0" indent="0" algn="ctr">
              <a:buNone/>
            </a:pPr>
            <a:endParaRPr lang="en-US" sz="24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82777720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2E738A9-C8C7-3C49-89DC-F766446C9B99}"/>
              </a:ext>
            </a:extLst>
          </p:cNvPr>
          <p:cNvSpPr>
            <a:spLocks noGrp="1"/>
          </p:cNvSpPr>
          <p:nvPr>
            <p:ph type="title"/>
          </p:nvPr>
        </p:nvSpPr>
        <p:spPr>
          <a:xfrm>
            <a:off x="1288064" y="1284731"/>
            <a:ext cx="9637776" cy="1430696"/>
          </a:xfrm>
        </p:spPr>
        <p:txBody>
          <a:bodyPr>
            <a:normAutofit/>
          </a:bodyPr>
          <a:lstStyle/>
          <a:p>
            <a:endParaRPr lang="en-US"/>
          </a:p>
        </p:txBody>
      </p:sp>
      <p:sp>
        <p:nvSpPr>
          <p:cNvPr id="6" name="Content Placeholder 5">
            <a:extLst>
              <a:ext uri="{FF2B5EF4-FFF2-40B4-BE49-F238E27FC236}">
                <a16:creationId xmlns:a16="http://schemas.microsoft.com/office/drawing/2014/main" id="{7F34192A-07B4-B945-9D69-05FF92260C6D}"/>
              </a:ext>
            </a:extLst>
          </p:cNvPr>
          <p:cNvSpPr>
            <a:spLocks noGrp="1"/>
          </p:cNvSpPr>
          <p:nvPr>
            <p:ph idx="1"/>
          </p:nvPr>
        </p:nvSpPr>
        <p:spPr>
          <a:xfrm>
            <a:off x="1288064" y="2853879"/>
            <a:ext cx="9637776" cy="2714771"/>
          </a:xfrm>
        </p:spPr>
        <p:txBody>
          <a:bodyPr>
            <a:normAutofit/>
          </a:bodyPr>
          <a:lstStyle/>
          <a:p>
            <a:pPr marL="0" indent="0">
              <a:buNone/>
            </a:pPr>
            <a:endParaRPr lang="en-US" sz="2000" dirty="0"/>
          </a:p>
          <a:p>
            <a:pPr marL="0" indent="0" algn="ctr">
              <a:buNone/>
            </a:pPr>
            <a:r>
              <a:rPr lang="en-US" sz="2000" dirty="0"/>
              <a:t>Protesters’ claims to renewal of legitimacy must be squared with concerns that too much change might alienate others, stifle economy and get wealthier Chileans to disengage</a:t>
            </a:r>
          </a:p>
        </p:txBody>
      </p:sp>
    </p:spTree>
    <p:extLst>
      <p:ext uri="{BB962C8B-B14F-4D97-AF65-F5344CB8AC3E}">
        <p14:creationId xmlns:p14="http://schemas.microsoft.com/office/powerpoint/2010/main" val="1523070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597E12-2655-2644-B7FA-96511C6864CC}"/>
              </a:ext>
            </a:extLst>
          </p:cNvPr>
          <p:cNvSpPr>
            <a:spLocks noGrp="1"/>
          </p:cNvSpPr>
          <p:nvPr>
            <p:ph type="title"/>
          </p:nvPr>
        </p:nvSpPr>
        <p:spPr>
          <a:xfrm>
            <a:off x="1288064" y="1284731"/>
            <a:ext cx="9637776" cy="1430696"/>
          </a:xfrm>
        </p:spPr>
        <p:txBody>
          <a:bodyPr>
            <a:normAutofit/>
          </a:bodyPr>
          <a:lstStyle/>
          <a:p>
            <a:pPr algn="ctr"/>
            <a:r>
              <a:rPr lang="en-US" dirty="0"/>
              <a:t>Ways forward </a:t>
            </a:r>
          </a:p>
        </p:txBody>
      </p:sp>
      <p:sp>
        <p:nvSpPr>
          <p:cNvPr id="3" name="Content Placeholder 2">
            <a:extLst>
              <a:ext uri="{FF2B5EF4-FFF2-40B4-BE49-F238E27FC236}">
                <a16:creationId xmlns:a16="http://schemas.microsoft.com/office/drawing/2014/main" id="{A1DF0239-A674-E54D-B5D8-B85C58ECBE2E}"/>
              </a:ext>
            </a:extLst>
          </p:cNvPr>
          <p:cNvSpPr>
            <a:spLocks noGrp="1"/>
          </p:cNvSpPr>
          <p:nvPr>
            <p:ph idx="1"/>
          </p:nvPr>
        </p:nvSpPr>
        <p:spPr>
          <a:xfrm>
            <a:off x="1288064" y="2853879"/>
            <a:ext cx="9637776" cy="2714771"/>
          </a:xfrm>
        </p:spPr>
        <p:txBody>
          <a:bodyPr>
            <a:normAutofit fontScale="92500" lnSpcReduction="10000"/>
          </a:bodyPr>
          <a:lstStyle/>
          <a:p>
            <a:pPr marL="0" indent="0" algn="ctr">
              <a:buNone/>
            </a:pPr>
            <a:r>
              <a:rPr lang="en-US" sz="2000" dirty="0"/>
              <a:t>Human rights should be front and center; inequality should be tackled directly, with awareness that natural tendency of capitalism is towards more inequality </a:t>
            </a:r>
          </a:p>
          <a:p>
            <a:pPr marL="0" indent="0" algn="ctr">
              <a:buNone/>
            </a:pPr>
            <a:endParaRPr lang="en-US" sz="2000" dirty="0"/>
          </a:p>
          <a:p>
            <a:pPr marL="0" indent="0" algn="ctr">
              <a:buNone/>
            </a:pPr>
            <a:r>
              <a:rPr lang="en-US" sz="2000" dirty="0"/>
              <a:t>Consider large-scale effort at realizing ideals of deliberative democracy. Needed is multi-stakeholder process involving civil society but also academia, in addition to government and private sector, to find way forward </a:t>
            </a:r>
          </a:p>
          <a:p>
            <a:pPr marL="0" indent="0" algn="ctr">
              <a:buNone/>
            </a:pPr>
            <a:endParaRPr lang="en-US" sz="2000" dirty="0"/>
          </a:p>
          <a:p>
            <a:pPr marL="0" indent="0" algn="ctr">
              <a:buNone/>
            </a:pPr>
            <a:r>
              <a:rPr lang="en-US" sz="2000" dirty="0"/>
              <a:t>Overhaul of civic education - young Chileans should be as proud citizens jointly involved in a shared political endeavor </a:t>
            </a:r>
          </a:p>
        </p:txBody>
      </p:sp>
    </p:spTree>
    <p:extLst>
      <p:ext uri="{BB962C8B-B14F-4D97-AF65-F5344CB8AC3E}">
        <p14:creationId xmlns:p14="http://schemas.microsoft.com/office/powerpoint/2010/main" val="490426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30F30-F963-FB47-9819-695FCE655C9A}"/>
              </a:ext>
            </a:extLst>
          </p:cNvPr>
          <p:cNvSpPr>
            <a:spLocks noGrp="1"/>
          </p:cNvSpPr>
          <p:nvPr>
            <p:ph type="title"/>
          </p:nvPr>
        </p:nvSpPr>
        <p:spPr>
          <a:xfrm>
            <a:off x="1288064" y="1284731"/>
            <a:ext cx="9637776" cy="1430696"/>
          </a:xfrm>
        </p:spPr>
        <p:txBody>
          <a:bodyPr>
            <a:normAutofit/>
          </a:bodyPr>
          <a:lstStyle/>
          <a:p>
            <a:endParaRPr lang="en-US"/>
          </a:p>
        </p:txBody>
      </p:sp>
      <p:sp>
        <p:nvSpPr>
          <p:cNvPr id="3" name="Content Placeholder 2">
            <a:extLst>
              <a:ext uri="{FF2B5EF4-FFF2-40B4-BE49-F238E27FC236}">
                <a16:creationId xmlns:a16="http://schemas.microsoft.com/office/drawing/2014/main" id="{B8EBBDE3-6556-2B4B-BA2D-AB2B51612010}"/>
              </a:ext>
            </a:extLst>
          </p:cNvPr>
          <p:cNvSpPr>
            <a:spLocks noGrp="1"/>
          </p:cNvSpPr>
          <p:nvPr>
            <p:ph idx="1"/>
          </p:nvPr>
        </p:nvSpPr>
        <p:spPr>
          <a:xfrm>
            <a:off x="1288064" y="2853879"/>
            <a:ext cx="9637776" cy="2714771"/>
          </a:xfrm>
        </p:spPr>
        <p:txBody>
          <a:bodyPr>
            <a:normAutofit/>
          </a:bodyPr>
          <a:lstStyle/>
          <a:p>
            <a:pPr marL="0" indent="0">
              <a:buNone/>
            </a:pPr>
            <a:endParaRPr lang="en-US" sz="2000" dirty="0"/>
          </a:p>
          <a:p>
            <a:pPr marL="0" indent="0" algn="ctr">
              <a:buNone/>
            </a:pPr>
            <a:r>
              <a:rPr lang="en-US" sz="2000" dirty="0"/>
              <a:t>Perhaps: transformation into political model that maintains competitive markets combined with much strengthened (perhaps European-style) welfare state; embedded into deliberative understanding of democracy </a:t>
            </a:r>
          </a:p>
          <a:p>
            <a:endParaRPr lang="en-US" sz="2000" dirty="0"/>
          </a:p>
        </p:txBody>
      </p:sp>
    </p:spTree>
    <p:extLst>
      <p:ext uri="{BB962C8B-B14F-4D97-AF65-F5344CB8AC3E}">
        <p14:creationId xmlns:p14="http://schemas.microsoft.com/office/powerpoint/2010/main" val="1671041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BCE7C46-9E25-CE4E-BA25-5291ED01A498}"/>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endParaRPr lang="en-US" sz="2800" kern="120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540768E2-9398-1048-A0ED-AF9CDEC8A4A1}"/>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endParaRPr lang="en-US" sz="2000" dirty="0"/>
          </a:p>
          <a:p>
            <a:pPr marL="0" indent="0" algn="ctr">
              <a:buNone/>
            </a:pPr>
            <a:r>
              <a:rPr lang="en-US" sz="2400" dirty="0"/>
              <a:t>Outsider grounded in political thought and human rights</a:t>
            </a:r>
            <a:r>
              <a:rPr lang="en-US" sz="2400" dirty="0">
                <a:effectLst/>
              </a:rPr>
              <a:t> </a:t>
            </a:r>
            <a:endParaRPr lang="en-US" sz="2400" dirty="0"/>
          </a:p>
        </p:txBody>
      </p:sp>
      <p:pic>
        <p:nvPicPr>
          <p:cNvPr id="6" name="Content Placeholder 5">
            <a:extLst>
              <a:ext uri="{FF2B5EF4-FFF2-40B4-BE49-F238E27FC236}">
                <a16:creationId xmlns:a16="http://schemas.microsoft.com/office/drawing/2014/main" id="{6A478EB6-B581-A74C-9AB9-E6AFC3752208}"/>
              </a:ext>
            </a:extLst>
          </p:cNvPr>
          <p:cNvPicPr>
            <a:picLocks noGrp="1" noChangeAspect="1"/>
          </p:cNvPicPr>
          <p:nvPr>
            <p:ph sz="half" idx="2"/>
          </p:nvPr>
        </p:nvPicPr>
        <p:blipFill>
          <a:blip r:embed="rId2"/>
          <a:stretch>
            <a:fillRect/>
          </a:stretch>
        </p:blipFill>
        <p:spPr>
          <a:xfrm>
            <a:off x="5718048" y="643467"/>
            <a:ext cx="5410199" cy="5410199"/>
          </a:xfrm>
          <a:prstGeom prst="rect">
            <a:avLst/>
          </a:prstGeom>
        </p:spPr>
      </p:pic>
    </p:spTree>
    <p:extLst>
      <p:ext uri="{BB962C8B-B14F-4D97-AF65-F5344CB8AC3E}">
        <p14:creationId xmlns:p14="http://schemas.microsoft.com/office/powerpoint/2010/main" val="3698326135"/>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74B4A0E-5402-4E41-9773-59D173CC8D8C}"/>
              </a:ext>
            </a:extLst>
          </p:cNvPr>
          <p:cNvPicPr>
            <a:picLocks noGrp="1" noChangeAspect="1"/>
          </p:cNvPicPr>
          <p:nvPr>
            <p:ph sz="half" idx="1"/>
          </p:nvPr>
        </p:nvPicPr>
        <p:blipFill rotWithShape="1">
          <a:blip r:embed="rId2">
            <a:alphaModFix/>
          </a:blip>
          <a:srcRect l="9076" r="9574" b="-2"/>
          <a:stretch/>
        </p:blipFill>
        <p:spPr>
          <a:xfrm>
            <a:off x="5797543" y="10"/>
            <a:ext cx="6394152" cy="6857990"/>
          </a:xfrm>
          <a:prstGeom prst="rect">
            <a:avLst/>
          </a:prstGeom>
        </p:spPr>
      </p:pic>
      <p:sp>
        <p:nvSpPr>
          <p:cNvPr id="4" name="Title 3">
            <a:extLst>
              <a:ext uri="{FF2B5EF4-FFF2-40B4-BE49-F238E27FC236}">
                <a16:creationId xmlns:a16="http://schemas.microsoft.com/office/drawing/2014/main" id="{7C567EE9-E4EC-9047-BCFD-5AFE42EBD524}"/>
              </a:ext>
            </a:extLst>
          </p:cNvPr>
          <p:cNvSpPr>
            <a:spLocks noGrp="1"/>
          </p:cNvSpPr>
          <p:nvPr>
            <p:ph type="title"/>
          </p:nvPr>
        </p:nvSpPr>
        <p:spPr>
          <a:xfrm>
            <a:off x="804998" y="798445"/>
            <a:ext cx="4803636" cy="1311664"/>
          </a:xfrm>
        </p:spPr>
        <p:txBody>
          <a:bodyPr vert="horz" lIns="91440" tIns="45720" rIns="91440" bIns="45720" rtlCol="0" anchor="ctr">
            <a:normAutofit/>
          </a:bodyPr>
          <a:lstStyle/>
          <a:p>
            <a:endParaRPr lang="en-US">
              <a:solidFill>
                <a:srgbClr val="000000"/>
              </a:solidFill>
            </a:endParaRPr>
          </a:p>
        </p:txBody>
      </p:sp>
      <p:sp>
        <p:nvSpPr>
          <p:cNvPr id="6" name="Content Placeholder 5">
            <a:extLst>
              <a:ext uri="{FF2B5EF4-FFF2-40B4-BE49-F238E27FC236}">
                <a16:creationId xmlns:a16="http://schemas.microsoft.com/office/drawing/2014/main" id="{9F38C01C-2028-E44E-8461-ACAAFFF6F86A}"/>
              </a:ext>
            </a:extLst>
          </p:cNvPr>
          <p:cNvSpPr>
            <a:spLocks noGrp="1"/>
          </p:cNvSpPr>
          <p:nvPr>
            <p:ph sz="half" idx="2"/>
          </p:nvPr>
        </p:nvSpPr>
        <p:spPr>
          <a:xfrm>
            <a:off x="804997" y="2272143"/>
            <a:ext cx="4706803" cy="3788830"/>
          </a:xfrm>
        </p:spPr>
        <p:txBody>
          <a:bodyPr vert="horz" lIns="91440" tIns="45720" rIns="91440" bIns="45720" rtlCol="0" anchor="ctr">
            <a:normAutofit/>
          </a:bodyPr>
          <a:lstStyle/>
          <a:p>
            <a:pPr marL="0" indent="0" algn="ctr">
              <a:buNone/>
            </a:pPr>
            <a:r>
              <a:rPr lang="en-US" dirty="0">
                <a:solidFill>
                  <a:srgbClr val="000000"/>
                </a:solidFill>
              </a:rPr>
              <a:t>Gabriela Mistral, </a:t>
            </a:r>
          </a:p>
          <a:p>
            <a:pPr marL="0" indent="0" algn="ctr">
              <a:buNone/>
            </a:pPr>
            <a:r>
              <a:rPr lang="en-US" dirty="0">
                <a:solidFill>
                  <a:srgbClr val="000000"/>
                </a:solidFill>
              </a:rPr>
              <a:t>“The whole land is like one favored spot of human life.”</a:t>
            </a:r>
          </a:p>
        </p:txBody>
      </p:sp>
    </p:spTree>
    <p:extLst>
      <p:ext uri="{BB962C8B-B14F-4D97-AF65-F5344CB8AC3E}">
        <p14:creationId xmlns:p14="http://schemas.microsoft.com/office/powerpoint/2010/main" val="3770454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ECF8D6-2465-2C49-A02A-6BB1B4E027A1}"/>
              </a:ext>
            </a:extLst>
          </p:cNvPr>
          <p:cNvSpPr>
            <a:spLocks noGrp="1"/>
          </p:cNvSpPr>
          <p:nvPr>
            <p:ph type="ctrTitle"/>
          </p:nvPr>
        </p:nvSpPr>
        <p:spPr>
          <a:xfrm>
            <a:off x="4380588" y="965199"/>
            <a:ext cx="6766078" cy="4927601"/>
          </a:xfrm>
        </p:spPr>
        <p:txBody>
          <a:bodyPr vert="horz" lIns="91440" tIns="45720" rIns="91440" bIns="45720" rtlCol="0" anchor="ctr">
            <a:normAutofit/>
          </a:bodyPr>
          <a:lstStyle/>
          <a:p>
            <a:pPr algn="l"/>
            <a:br>
              <a:rPr lang="en-US" sz="5400" b="1" kern="1200">
                <a:solidFill>
                  <a:schemeClr val="tx1">
                    <a:lumMod val="85000"/>
                    <a:lumOff val="15000"/>
                  </a:schemeClr>
                </a:solidFill>
                <a:latin typeface="+mj-lt"/>
                <a:ea typeface="+mj-ea"/>
                <a:cs typeface="+mj-cs"/>
              </a:rPr>
            </a:br>
            <a:endParaRPr lang="en-US" sz="5400" kern="1200">
              <a:solidFill>
                <a:schemeClr val="tx1">
                  <a:lumMod val="85000"/>
                  <a:lumOff val="15000"/>
                </a:schemeClr>
              </a:solidFill>
              <a:latin typeface="+mj-lt"/>
              <a:ea typeface="+mj-ea"/>
              <a:cs typeface="+mj-cs"/>
            </a:endParaRPr>
          </a:p>
        </p:txBody>
      </p:sp>
      <p:sp>
        <p:nvSpPr>
          <p:cNvPr id="3" name="Subtitle 2">
            <a:extLst>
              <a:ext uri="{FF2B5EF4-FFF2-40B4-BE49-F238E27FC236}">
                <a16:creationId xmlns:a16="http://schemas.microsoft.com/office/drawing/2014/main" id="{EA42AAA7-2EDC-7547-92F2-DE4AFD2E632F}"/>
              </a:ext>
            </a:extLst>
          </p:cNvPr>
          <p:cNvSpPr>
            <a:spLocks noGrp="1"/>
          </p:cNvSpPr>
          <p:nvPr>
            <p:ph type="subTitle" idx="1"/>
          </p:nvPr>
        </p:nvSpPr>
        <p:spPr>
          <a:xfrm>
            <a:off x="1023257" y="965198"/>
            <a:ext cx="2707937" cy="4927602"/>
          </a:xfrm>
        </p:spPr>
        <p:txBody>
          <a:bodyPr vert="horz" lIns="91440" tIns="45720" rIns="91440" bIns="45720" rtlCol="0" anchor="ctr">
            <a:normAutofit/>
          </a:bodyPr>
          <a:lstStyle/>
          <a:p>
            <a:pPr algn="r"/>
            <a:endParaRPr lang="en-US" sz="2000" dirty="0">
              <a:solidFill>
                <a:schemeClr val="accent1"/>
              </a:solidFill>
            </a:endParaRPr>
          </a:p>
          <a:p>
            <a:r>
              <a:rPr lang="en-US" sz="3200" dirty="0">
                <a:solidFill>
                  <a:schemeClr val="accent1"/>
                </a:solidFill>
              </a:rPr>
              <a:t>Thank you for your attention! </a:t>
            </a:r>
          </a:p>
        </p:txBody>
      </p:sp>
      <p:cxnSp>
        <p:nvCxnSpPr>
          <p:cNvPr id="10" name="Straight Connector 9">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417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F9ADDAB-38AD-244A-AC80-0C184771BDE9}"/>
              </a:ext>
            </a:extLst>
          </p:cNvPr>
          <p:cNvPicPr>
            <a:picLocks noGrp="1" noChangeAspect="1"/>
          </p:cNvPicPr>
          <p:nvPr>
            <p:ph idx="1"/>
          </p:nvPr>
        </p:nvPicPr>
        <p:blipFill rotWithShape="1">
          <a:blip r:embed="rId2"/>
          <a:srcRect t="9066" b="6665"/>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F7C4A2A-8C8C-AC49-8C77-E85E7E296065}"/>
              </a:ext>
            </a:extLst>
          </p:cNvPr>
          <p:cNvSpPr>
            <a:spLocks noGrp="1"/>
          </p:cNvSpPr>
          <p:nvPr>
            <p:ph type="title"/>
          </p:nvPr>
        </p:nvSpPr>
        <p:spPr>
          <a:xfrm>
            <a:off x="8022021" y="3231931"/>
            <a:ext cx="3852041" cy="1383612"/>
          </a:xfrm>
        </p:spPr>
        <p:txBody>
          <a:bodyPr vert="horz" lIns="91440" tIns="45720" rIns="91440" bIns="45720" rtlCol="0" anchor="b">
            <a:normAutofit/>
          </a:bodyPr>
          <a:lstStyle/>
          <a:p>
            <a:pPr algn="ctr"/>
            <a:r>
              <a:rPr lang="en-US" sz="4000" dirty="0"/>
              <a:t>Harvard Square </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06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46DA4F-89E2-0E41-B91E-1DE65830DDA5}"/>
              </a:ext>
            </a:extLst>
          </p:cNvPr>
          <p:cNvSpPr>
            <a:spLocks noGrp="1"/>
          </p:cNvSpPr>
          <p:nvPr>
            <p:ph type="title"/>
          </p:nvPr>
        </p:nvSpPr>
        <p:spPr>
          <a:xfrm>
            <a:off x="1288064" y="1284731"/>
            <a:ext cx="9637776" cy="1430696"/>
          </a:xfrm>
        </p:spPr>
        <p:txBody>
          <a:bodyPr>
            <a:normAutofit/>
          </a:bodyPr>
          <a:lstStyle/>
          <a:p>
            <a:pPr algn="ctr"/>
            <a:r>
              <a:rPr lang="en-US" sz="3200" b="1"/>
              <a:t>1. Political Order is Precious </a:t>
            </a:r>
            <a:endParaRPr lang="en-US" sz="3200" b="1" dirty="0"/>
          </a:p>
        </p:txBody>
      </p:sp>
      <p:sp>
        <p:nvSpPr>
          <p:cNvPr id="3" name="Content Placeholder 2">
            <a:extLst>
              <a:ext uri="{FF2B5EF4-FFF2-40B4-BE49-F238E27FC236}">
                <a16:creationId xmlns:a16="http://schemas.microsoft.com/office/drawing/2014/main" id="{F0BFD802-DF35-FF43-8479-21CE2F9C7AA3}"/>
              </a:ext>
            </a:extLst>
          </p:cNvPr>
          <p:cNvSpPr>
            <a:spLocks noGrp="1"/>
          </p:cNvSpPr>
          <p:nvPr>
            <p:ph idx="1"/>
          </p:nvPr>
        </p:nvSpPr>
        <p:spPr>
          <a:xfrm>
            <a:off x="1288064" y="2853879"/>
            <a:ext cx="9637776" cy="2714771"/>
          </a:xfrm>
        </p:spPr>
        <p:txBody>
          <a:bodyPr>
            <a:normAutofit/>
          </a:bodyPr>
          <a:lstStyle/>
          <a:p>
            <a:pPr marL="0" indent="0" algn="ctr">
              <a:buNone/>
            </a:pPr>
            <a:r>
              <a:rPr lang="en-US" sz="2000"/>
              <a:t>Order can take on numerous forms but is always hard to establish, and easy to lose, especially for larger groups. Genetically humans most comfortably operate in relatively small groups.  </a:t>
            </a:r>
            <a:endParaRPr lang="en-US" sz="2000" dirty="0"/>
          </a:p>
        </p:txBody>
      </p:sp>
    </p:spTree>
    <p:extLst>
      <p:ext uri="{BB962C8B-B14F-4D97-AF65-F5344CB8AC3E}">
        <p14:creationId xmlns:p14="http://schemas.microsoft.com/office/powerpoint/2010/main" val="530079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AFC491-0A08-9C49-80A0-B3EA5EEF6C6D}"/>
              </a:ext>
            </a:extLst>
          </p:cNvPr>
          <p:cNvSpPr>
            <a:spLocks noGrp="1"/>
          </p:cNvSpPr>
          <p:nvPr>
            <p:ph type="title"/>
          </p:nvPr>
        </p:nvSpPr>
        <p:spPr>
          <a:xfrm>
            <a:off x="1288064" y="1284731"/>
            <a:ext cx="9637776" cy="1430696"/>
          </a:xfrm>
        </p:spPr>
        <p:txBody>
          <a:bodyPr>
            <a:normAutofit/>
          </a:bodyPr>
          <a:lstStyle/>
          <a:p>
            <a:pPr algn="ctr"/>
            <a:br>
              <a:rPr lang="en-US" sz="3100" b="1" dirty="0"/>
            </a:br>
            <a:r>
              <a:rPr lang="en-US" sz="3100" b="1" dirty="0"/>
              <a:t>2. It’s </a:t>
            </a:r>
            <a:r>
              <a:rPr lang="en-US" sz="3100" b="1" dirty="0">
                <a:solidFill>
                  <a:srgbClr val="FF0000"/>
                </a:solidFill>
              </a:rPr>
              <a:t>Legitimate</a:t>
            </a:r>
            <a:r>
              <a:rPr lang="en-US" sz="3100" b="1" dirty="0"/>
              <a:t> Order We Care About </a:t>
            </a:r>
            <a:br>
              <a:rPr lang="en-US" sz="3100" dirty="0"/>
            </a:br>
            <a:endParaRPr lang="en-US" sz="3100" dirty="0"/>
          </a:p>
        </p:txBody>
      </p:sp>
      <p:sp>
        <p:nvSpPr>
          <p:cNvPr id="3" name="Content Placeholder 2">
            <a:extLst>
              <a:ext uri="{FF2B5EF4-FFF2-40B4-BE49-F238E27FC236}">
                <a16:creationId xmlns:a16="http://schemas.microsoft.com/office/drawing/2014/main" id="{5C9B0905-42BC-C941-A42B-48925F960A5B}"/>
              </a:ext>
            </a:extLst>
          </p:cNvPr>
          <p:cNvSpPr>
            <a:spLocks noGrp="1"/>
          </p:cNvSpPr>
          <p:nvPr>
            <p:ph idx="1"/>
          </p:nvPr>
        </p:nvSpPr>
        <p:spPr>
          <a:xfrm>
            <a:off x="1288064" y="2853879"/>
            <a:ext cx="9637776" cy="2714771"/>
          </a:xfrm>
        </p:spPr>
        <p:txBody>
          <a:bodyPr>
            <a:normAutofit/>
          </a:bodyPr>
          <a:lstStyle/>
          <a:p>
            <a:pPr marL="0" indent="0" algn="ctr">
              <a:buNone/>
            </a:pPr>
            <a:r>
              <a:rPr lang="en-US" sz="2000" dirty="0"/>
              <a:t>Graveyards are orderly places, as are gulags. We want an order in which coercive state power can in principle be justified to everybody. </a:t>
            </a:r>
          </a:p>
        </p:txBody>
      </p:sp>
    </p:spTree>
    <p:extLst>
      <p:ext uri="{BB962C8B-B14F-4D97-AF65-F5344CB8AC3E}">
        <p14:creationId xmlns:p14="http://schemas.microsoft.com/office/powerpoint/2010/main" val="3476218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2F7770-17E3-9B43-83AA-DF237557FB22}"/>
              </a:ext>
            </a:extLst>
          </p:cNvPr>
          <p:cNvSpPr>
            <a:spLocks noGrp="1"/>
          </p:cNvSpPr>
          <p:nvPr>
            <p:ph type="title"/>
          </p:nvPr>
        </p:nvSpPr>
        <p:spPr>
          <a:xfrm>
            <a:off x="1288064" y="1284731"/>
            <a:ext cx="9637776" cy="1430696"/>
          </a:xfrm>
        </p:spPr>
        <p:txBody>
          <a:bodyPr>
            <a:normAutofit/>
          </a:bodyPr>
          <a:lstStyle/>
          <a:p>
            <a:pPr algn="ctr"/>
            <a:r>
              <a:rPr lang="en-US" sz="3200" b="1" dirty="0"/>
              <a:t>3. Criteria of Legitimate Governance</a:t>
            </a:r>
            <a:endParaRPr lang="en-US" sz="3200" dirty="0"/>
          </a:p>
        </p:txBody>
      </p:sp>
      <p:sp>
        <p:nvSpPr>
          <p:cNvPr id="3" name="Content Placeholder 2">
            <a:extLst>
              <a:ext uri="{FF2B5EF4-FFF2-40B4-BE49-F238E27FC236}">
                <a16:creationId xmlns:a16="http://schemas.microsoft.com/office/drawing/2014/main" id="{49449C3D-CD32-E648-8B12-30CA071856B7}"/>
              </a:ext>
            </a:extLst>
          </p:cNvPr>
          <p:cNvSpPr>
            <a:spLocks noGrp="1"/>
          </p:cNvSpPr>
          <p:nvPr>
            <p:ph idx="1"/>
          </p:nvPr>
        </p:nvSpPr>
        <p:spPr>
          <a:xfrm>
            <a:off x="1288064" y="2853879"/>
            <a:ext cx="9637776" cy="2714771"/>
          </a:xfrm>
        </p:spPr>
        <p:txBody>
          <a:bodyPr>
            <a:normAutofit/>
          </a:bodyPr>
          <a:lstStyle/>
          <a:p>
            <a:pPr marL="0" indent="0" algn="ctr">
              <a:buNone/>
            </a:pPr>
            <a:r>
              <a:rPr lang="en-US" sz="2000" dirty="0"/>
              <a:t>Approval through democratic elections </a:t>
            </a:r>
          </a:p>
          <a:p>
            <a:pPr marL="0" indent="0" algn="ctr">
              <a:buNone/>
            </a:pPr>
            <a:endParaRPr lang="en-US" sz="2000" dirty="0"/>
          </a:p>
          <a:p>
            <a:pPr marL="0" indent="0" algn="ctr">
              <a:buNone/>
            </a:pPr>
            <a:r>
              <a:rPr lang="en-US" sz="2000" dirty="0"/>
              <a:t>Delivery beneficial outcomes for the people collectively</a:t>
            </a:r>
          </a:p>
          <a:p>
            <a:pPr marL="0" indent="0" algn="ctr">
              <a:buNone/>
            </a:pPr>
            <a:endParaRPr lang="en-US" sz="2000" dirty="0"/>
          </a:p>
          <a:p>
            <a:pPr marL="0" indent="0" algn="ctr">
              <a:buNone/>
            </a:pPr>
            <a:r>
              <a:rPr lang="en-US" sz="2000" dirty="0"/>
              <a:t>Responsiveness </a:t>
            </a:r>
            <a:r>
              <a:rPr lang="en-US" sz="2000" i="1" dirty="0"/>
              <a:t>to each citizen</a:t>
            </a:r>
            <a:r>
              <a:rPr lang="en-US" sz="2000" dirty="0"/>
              <a:t> by adopting adequate policies to advance human rights</a:t>
            </a:r>
          </a:p>
        </p:txBody>
      </p:sp>
    </p:spTree>
    <p:extLst>
      <p:ext uri="{BB962C8B-B14F-4D97-AF65-F5344CB8AC3E}">
        <p14:creationId xmlns:p14="http://schemas.microsoft.com/office/powerpoint/2010/main" val="2349244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5AF44-9856-3848-8E52-58DB0BAB83BF}"/>
              </a:ext>
            </a:extLst>
          </p:cNvPr>
          <p:cNvSpPr>
            <a:spLocks noGrp="1"/>
          </p:cNvSpPr>
          <p:nvPr>
            <p:ph type="title"/>
          </p:nvPr>
        </p:nvSpPr>
        <p:spPr>
          <a:xfrm>
            <a:off x="1288064" y="1284731"/>
            <a:ext cx="9637776" cy="1430696"/>
          </a:xfrm>
        </p:spPr>
        <p:txBody>
          <a:bodyPr>
            <a:normAutofit/>
          </a:bodyPr>
          <a:lstStyle/>
          <a:p>
            <a:pPr algn="ctr"/>
            <a:r>
              <a:rPr lang="en-US" sz="3200" b="1" dirty="0"/>
              <a:t>4. Human Rights </a:t>
            </a:r>
          </a:p>
        </p:txBody>
      </p:sp>
      <p:sp>
        <p:nvSpPr>
          <p:cNvPr id="3" name="Content Placeholder 2">
            <a:extLst>
              <a:ext uri="{FF2B5EF4-FFF2-40B4-BE49-F238E27FC236}">
                <a16:creationId xmlns:a16="http://schemas.microsoft.com/office/drawing/2014/main" id="{8450A845-6D3A-144B-8FF4-D38BA7E720DD}"/>
              </a:ext>
            </a:extLst>
          </p:cNvPr>
          <p:cNvSpPr>
            <a:spLocks noGrp="1"/>
          </p:cNvSpPr>
          <p:nvPr>
            <p:ph idx="1"/>
          </p:nvPr>
        </p:nvSpPr>
        <p:spPr>
          <a:xfrm>
            <a:off x="1288064" y="2853879"/>
            <a:ext cx="9637776" cy="2714771"/>
          </a:xfrm>
        </p:spPr>
        <p:txBody>
          <a:bodyPr>
            <a:normAutofit/>
          </a:bodyPr>
          <a:lstStyle/>
          <a:p>
            <a:pPr marL="0" indent="0" algn="ctr">
              <a:buNone/>
            </a:pPr>
            <a:r>
              <a:rPr lang="en-US" sz="2000" dirty="0"/>
              <a:t>Each person matters, in ways that entails certain protections and provisions. Purpose is to do justice to special status of human life often expressed in terms of “human dignity.” </a:t>
            </a:r>
          </a:p>
        </p:txBody>
      </p:sp>
    </p:spTree>
    <p:extLst>
      <p:ext uri="{BB962C8B-B14F-4D97-AF65-F5344CB8AC3E}">
        <p14:creationId xmlns:p14="http://schemas.microsoft.com/office/powerpoint/2010/main" val="3136971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9395A7-8C5D-5E4E-BFA9-F1E6AD5445AB}"/>
              </a:ext>
            </a:extLst>
          </p:cNvPr>
          <p:cNvPicPr>
            <a:picLocks noChangeAspect="1"/>
          </p:cNvPicPr>
          <p:nvPr/>
        </p:nvPicPr>
        <p:blipFill rotWithShape="1">
          <a:blip r:embed="rId2"/>
          <a:srcRect t="7501" b="16228"/>
          <a:stretch/>
        </p:blipFill>
        <p:spPr>
          <a:xfrm>
            <a:off x="20" y="10"/>
            <a:ext cx="12191980" cy="6857990"/>
          </a:xfrm>
          <a:prstGeom prst="rect">
            <a:avLst/>
          </a:prstGeom>
        </p:spPr>
      </p:pic>
    </p:spTree>
    <p:extLst>
      <p:ext uri="{BB962C8B-B14F-4D97-AF65-F5344CB8AC3E}">
        <p14:creationId xmlns:p14="http://schemas.microsoft.com/office/powerpoint/2010/main" val="4217255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1100</Words>
  <Application>Microsoft Macintosh PowerPoint</Application>
  <PresentationFormat>Widescreen</PresentationFormat>
  <Paragraphs>151</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 Human Rights and Social Order: Philosophical, Practical, and Public Policy Dimensions  Some Reflections on the Protests in Chile    </vt:lpstr>
      <vt:lpstr>PowerPoint Presentation</vt:lpstr>
      <vt:lpstr>PowerPoint Presentation</vt:lpstr>
      <vt:lpstr>Harvard Square </vt:lpstr>
      <vt:lpstr>1. Political Order is Precious </vt:lpstr>
      <vt:lpstr> 2. It’s Legitimate Order We Care About  </vt:lpstr>
      <vt:lpstr>3. Criteria of Legitimate Governance</vt:lpstr>
      <vt:lpstr>4. Human Rights </vt:lpstr>
      <vt:lpstr>PowerPoint Presentation</vt:lpstr>
      <vt:lpstr>Chilean human rights superstars </vt:lpstr>
      <vt:lpstr>By coincidence: visiting Harvard on Oct 18, 2019</vt:lpstr>
      <vt:lpstr>5. One more criterion of legitimacy</vt:lpstr>
      <vt:lpstr>6. Unequal Value of Human Rights in Economically Highly Unequal Societies  </vt:lpstr>
      <vt:lpstr>7. Inequality in Chile (Gini of 0.47)  </vt:lpstr>
      <vt:lpstr>8. The Unequal Value of Human Rights in Chile</vt:lpstr>
      <vt:lpstr>9. Why Such Protests now? A question that especially those may ask who see long-term improvements  </vt:lpstr>
      <vt:lpstr>10. Background concern: Capitalism and Inequality </vt:lpstr>
      <vt:lpstr>PowerPoint Presentation</vt:lpstr>
      <vt:lpstr>11. Inequality is nonetheless political – comes about politically and needs to be constrained politically   </vt:lpstr>
      <vt:lpstr>Unless such measures are taken now, inequality will grow worse, and reasonable complaints about unequal value of human rights will grow </vt:lpstr>
      <vt:lpstr>PowerPoint Presentation</vt:lpstr>
      <vt:lpstr>12. Policy- vs. Legitimacy-Based Protest </vt:lpstr>
      <vt:lpstr>PowerPoint Presentation</vt:lpstr>
      <vt:lpstr>13. Legitimacy-Based Protest: Implications </vt:lpstr>
      <vt:lpstr>14. Violent vs. Non-Violent Resistance: Addressing the Protesters</vt:lpstr>
      <vt:lpstr>PowerPoint Presentation</vt:lpstr>
      <vt:lpstr> Point 1:  </vt:lpstr>
      <vt:lpstr>Point 2: </vt:lpstr>
      <vt:lpstr>Point 3: </vt:lpstr>
      <vt:lpstr>Point 4: </vt:lpstr>
      <vt:lpstr>15. Violent vs. Non-Violent Resistance: Addressing the Government </vt:lpstr>
      <vt:lpstr>PowerPoint Presentation</vt:lpstr>
      <vt:lpstr>PowerPoint Presentation</vt:lpstr>
      <vt:lpstr>PowerPoint Presentation</vt:lpstr>
      <vt:lpstr>Ways forward </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Human Rights and Social Order: Philosophical, Practical, and Public Policy Dimensions  Some Reflections on the Protests in Chile    </dc:title>
  <dc:creator>Risse, Mathias</dc:creator>
  <cp:lastModifiedBy>Risse, Mathias</cp:lastModifiedBy>
  <cp:revision>1</cp:revision>
  <dcterms:created xsi:type="dcterms:W3CDTF">2019-12-18T22:04:34Z</dcterms:created>
  <dcterms:modified xsi:type="dcterms:W3CDTF">2019-12-18T22:06:02Z</dcterms:modified>
</cp:coreProperties>
</file>