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65" r:id="rId2"/>
    <p:sldId id="305" r:id="rId3"/>
    <p:sldId id="298" r:id="rId4"/>
    <p:sldId id="319" r:id="rId5"/>
    <p:sldId id="300" r:id="rId6"/>
    <p:sldId id="328" r:id="rId7"/>
    <p:sldId id="297" r:id="rId8"/>
    <p:sldId id="315" r:id="rId9"/>
    <p:sldId id="322" r:id="rId10"/>
    <p:sldId id="332" r:id="rId11"/>
    <p:sldId id="329" r:id="rId12"/>
    <p:sldId id="330" r:id="rId13"/>
    <p:sldId id="307" r:id="rId14"/>
    <p:sldId id="308" r:id="rId15"/>
    <p:sldId id="309" r:id="rId16"/>
    <p:sldId id="325" r:id="rId17"/>
    <p:sldId id="331" r:id="rId18"/>
    <p:sldId id="326" r:id="rId19"/>
    <p:sldId id="323" r:id="rId20"/>
    <p:sldId id="327" r:id="rId21"/>
    <p:sldId id="324" r:id="rId22"/>
    <p:sldId id="316" r:id="rId23"/>
    <p:sldId id="314" r:id="rId24"/>
    <p:sldId id="312" r:id="rId25"/>
    <p:sldId id="317" r:id="rId26"/>
    <p:sldId id="304" r:id="rId27"/>
    <p:sldId id="295" r:id="rId28"/>
  </p:sldIdLst>
  <p:sldSz cx="9144000" cy="6858000" type="screen4x3"/>
  <p:notesSz cx="7077075" cy="93630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555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4362" autoAdjust="0"/>
  </p:normalViewPr>
  <p:slideViewPr>
    <p:cSldViewPr snapToGrid="0">
      <p:cViewPr varScale="1">
        <p:scale>
          <a:sx n="62" d="100"/>
          <a:sy n="62" d="100"/>
        </p:scale>
        <p:origin x="1308" y="56"/>
      </p:cViewPr>
      <p:guideLst>
        <p:guide orient="horz" pos="3555"/>
        <p:guide pos="2882"/>
      </p:guideLst>
    </p:cSldViewPr>
  </p:slideViewPr>
  <p:outlineViewPr>
    <p:cViewPr>
      <p:scale>
        <a:sx n="33" d="100"/>
        <a:sy n="33" d="100"/>
      </p:scale>
      <p:origin x="0" y="-60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1" tIns="93921" rIns="93921" bIns="93921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7839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ctrTitle"/>
          </p:nvPr>
        </p:nvSpPr>
        <p:spPr>
          <a:xfrm>
            <a:off x="1094243" y="2703853"/>
            <a:ext cx="7197430" cy="1184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1094243" y="3900397"/>
            <a:ext cx="7197430" cy="1071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9" name="Google Shape;19;p4" descr="fondo 2727.ai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92958" y="1"/>
            <a:ext cx="4451041" cy="1497500"/>
          </a:xfrm>
          <a:prstGeom prst="rect">
            <a:avLst/>
          </a:prstGeom>
          <a:solidFill>
            <a:srgbClr val="3366FF"/>
          </a:solidFill>
          <a:ln>
            <a:noFill/>
          </a:ln>
        </p:spPr>
      </p:pic>
      <p:sp>
        <p:nvSpPr>
          <p:cNvPr id="20" name="Google Shape;20;p4"/>
          <p:cNvSpPr/>
          <p:nvPr/>
        </p:nvSpPr>
        <p:spPr>
          <a:xfrm rot="10800000" flipH="1">
            <a:off x="-1" y="-5"/>
            <a:ext cx="177417" cy="1497501"/>
          </a:xfrm>
          <a:prstGeom prst="rect">
            <a:avLst/>
          </a:prstGeom>
          <a:solidFill>
            <a:srgbClr val="FFE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"/>
          <p:cNvSpPr/>
          <p:nvPr/>
        </p:nvSpPr>
        <p:spPr>
          <a:xfrm rot="10800000" flipH="1">
            <a:off x="169334" y="6566960"/>
            <a:ext cx="8815911" cy="17731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4"/>
          <p:cNvSpPr/>
          <p:nvPr/>
        </p:nvSpPr>
        <p:spPr>
          <a:xfrm rot="10800000" flipH="1">
            <a:off x="6675669" y="6566949"/>
            <a:ext cx="1656000" cy="18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2413" y="6010652"/>
            <a:ext cx="1302512" cy="733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 descr="Esc. Medicina-09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954" y="134813"/>
            <a:ext cx="3832096" cy="1362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57200" y="19992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11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11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arrollo de tema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57200" y="19992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10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1pPr>
            <a:lvl2pPr marL="914400" lvl="1" indent="-2286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>
  <p:cSld name="Sólo el títul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457200" y="19992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>
            <a:spLocks noGrp="1"/>
          </p:cNvSpPr>
          <p:nvPr>
            <p:ph type="pic" idx="2"/>
          </p:nvPr>
        </p:nvSpPr>
        <p:spPr>
          <a:xfrm>
            <a:off x="457200" y="1618773"/>
            <a:ext cx="8229600" cy="3586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457200" y="5367339"/>
            <a:ext cx="8229600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457200" y="19992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/>
          <p:nvPr/>
        </p:nvSpPr>
        <p:spPr>
          <a:xfrm rot="10800000" flipH="1">
            <a:off x="169334" y="6566960"/>
            <a:ext cx="8815911" cy="17731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3"/>
          <p:cNvSpPr/>
          <p:nvPr/>
        </p:nvSpPr>
        <p:spPr>
          <a:xfrm rot="10800000" flipH="1">
            <a:off x="6675669" y="6566949"/>
            <a:ext cx="1656000" cy="18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3" descr="fondo 2727.ai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742" y="0"/>
            <a:ext cx="8985258" cy="134292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7200" y="19992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10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0" y="199926"/>
            <a:ext cx="158742" cy="1143000"/>
          </a:xfrm>
          <a:prstGeom prst="rect">
            <a:avLst/>
          </a:prstGeom>
          <a:solidFill>
            <a:srgbClr val="FFE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52413" y="6010652"/>
            <a:ext cx="1302512" cy="73361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dbedrega@uc.c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D6464-83AB-DC43-A453-48F6728D9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615" y="1747889"/>
            <a:ext cx="8199989" cy="2242219"/>
          </a:xfrm>
        </p:spPr>
        <p:txBody>
          <a:bodyPr/>
          <a:lstStyle/>
          <a:p>
            <a:pPr algn="ctr"/>
            <a:r>
              <a:rPr lang="es-ES_tradnl" dirty="0"/>
              <a:t>Respuesta sanitaria: lo deseable vs lo factible</a:t>
            </a:r>
            <a:br>
              <a:rPr lang="es-ES_tradnl" dirty="0"/>
            </a:br>
            <a:br>
              <a:rPr lang="es-ES_tradnl" dirty="0"/>
            </a:br>
            <a:r>
              <a:rPr lang="es-ES_tradnl" sz="2800" b="0" dirty="0">
                <a:solidFill>
                  <a:srgbClr val="FF0000"/>
                </a:solidFill>
              </a:rPr>
              <a:t>Claves para entender la epidemia</a:t>
            </a:r>
            <a:br>
              <a:rPr lang="es-ES_tradnl" b="0" dirty="0">
                <a:solidFill>
                  <a:srgbClr val="FF0000"/>
                </a:solidFill>
              </a:rPr>
            </a:br>
            <a:br>
              <a:rPr lang="es-ES_tradnl" dirty="0"/>
            </a:br>
            <a:br>
              <a:rPr lang="es-ES_tradnl" dirty="0"/>
            </a:br>
            <a:br>
              <a:rPr lang="es-ES_tradnl" dirty="0"/>
            </a:b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3926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42819E-D004-4A58-8AAF-DAB0637BE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Contexto Chileno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867F66-6BAA-4A81-9C09-4B7B81659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281" y="1374774"/>
            <a:ext cx="8553236" cy="5406169"/>
          </a:xfrm>
          <a:solidFill>
            <a:schemeClr val="bg1"/>
          </a:solidFill>
        </p:spPr>
        <p:txBody>
          <a:bodyPr/>
          <a:lstStyle/>
          <a:p>
            <a:r>
              <a:rPr lang="es-CL" dirty="0"/>
              <a:t>Sabemos por la última ENS que tenemos </a:t>
            </a:r>
            <a:r>
              <a:rPr lang="es-CL" b="1" dirty="0"/>
              <a:t>11 millones de adultos </a:t>
            </a:r>
            <a:r>
              <a:rPr lang="es-CL" dirty="0"/>
              <a:t>con alguna condición crónica de diversa gravedad.</a:t>
            </a:r>
          </a:p>
          <a:p>
            <a:endParaRPr lang="es-CL" dirty="0"/>
          </a:p>
          <a:p>
            <a:r>
              <a:rPr lang="es-CL" dirty="0"/>
              <a:t>Se estima demanda hospitalaria 15% de la población total de </a:t>
            </a:r>
            <a:r>
              <a:rPr lang="es-CL" b="1" dirty="0"/>
              <a:t>2.850.000</a:t>
            </a:r>
            <a:r>
              <a:rPr lang="es-CL" dirty="0"/>
              <a:t> distribuidas en el </a:t>
            </a:r>
            <a:r>
              <a:rPr lang="es-CL" b="1" dirty="0"/>
              <a:t>tiempo*</a:t>
            </a:r>
          </a:p>
          <a:p>
            <a:endParaRPr lang="es-CL" dirty="0"/>
          </a:p>
          <a:p>
            <a:r>
              <a:rPr lang="es-CL" dirty="0"/>
              <a:t>Se estima que 5% de la población total podría requerir camas críticas </a:t>
            </a:r>
            <a:r>
              <a:rPr lang="es-CL" b="1" dirty="0"/>
              <a:t>950.000</a:t>
            </a:r>
            <a:r>
              <a:rPr lang="es-CL" dirty="0"/>
              <a:t> personas distribuidas en el </a:t>
            </a:r>
            <a:r>
              <a:rPr lang="es-CL" b="1" dirty="0"/>
              <a:t>tiempo.* </a:t>
            </a:r>
          </a:p>
          <a:p>
            <a:endParaRPr lang="es-CL" b="1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BE15DE1-9425-4C2C-97CE-13297FAF5302}"/>
              </a:ext>
            </a:extLst>
          </p:cNvPr>
          <p:cNvSpPr txBox="1"/>
          <p:nvPr/>
        </p:nvSpPr>
        <p:spPr>
          <a:xfrm>
            <a:off x="2455524" y="5948737"/>
            <a:ext cx="6092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*Con base a modelo comportamiento enfermedad en Wuhan, ver diapo: 4</a:t>
            </a:r>
          </a:p>
        </p:txBody>
      </p:sp>
    </p:spTree>
    <p:extLst>
      <p:ext uri="{BB962C8B-B14F-4D97-AF65-F5344CB8AC3E}">
        <p14:creationId xmlns:p14="http://schemas.microsoft.com/office/powerpoint/2010/main" val="1143128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D661D-767B-450C-A307-1A143515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1. Reforzamiento de los Servicios de Salud frente a potencial crisis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DAAABAF-DC64-445C-B71D-5A1759CBB2C9}"/>
              </a:ext>
            </a:extLst>
          </p:cNvPr>
          <p:cNvSpPr txBox="1"/>
          <p:nvPr/>
        </p:nvSpPr>
        <p:spPr>
          <a:xfrm>
            <a:off x="457200" y="1492516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Disponibilidad de Recursos y Población de 65 y más países seleccionados, datos OECD (2018)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01A29E8-5021-451B-A428-8930CC6DA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34" y="2349992"/>
            <a:ext cx="7733156" cy="165777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F197F28-3C08-48B8-9273-02D496512323}"/>
              </a:ext>
            </a:extLst>
          </p:cNvPr>
          <p:cNvSpPr txBox="1"/>
          <p:nvPr/>
        </p:nvSpPr>
        <p:spPr>
          <a:xfrm>
            <a:off x="184935" y="4007770"/>
            <a:ext cx="8959065" cy="27699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800" dirty="0"/>
              <a:t>Laboratorios diagnósticos: Inicio: 1 (ISP); Actuales 39 certificados; ampliación 49 </a:t>
            </a:r>
          </a:p>
          <a:p>
            <a:endParaRPr lang="es-CL" sz="1800" dirty="0"/>
          </a:p>
          <a:p>
            <a:r>
              <a:rPr lang="es-CL" sz="1800" dirty="0"/>
              <a:t>Cama básica: 37.707; cama intermedio: 1.672; cama intensivo: 2.153 Total: 41.532 equivale 2,1 camas por 1000 </a:t>
            </a:r>
            <a:r>
              <a:rPr lang="es-CL" sz="1800" dirty="0" err="1"/>
              <a:t>hab</a:t>
            </a:r>
            <a:r>
              <a:rPr lang="es-CL" sz="1800" dirty="0"/>
              <a:t> </a:t>
            </a:r>
            <a:r>
              <a:rPr lang="es-CL" sz="1800" dirty="0" err="1"/>
              <a:t>aprox</a:t>
            </a:r>
            <a:r>
              <a:rPr lang="es-CL" sz="1800" dirty="0"/>
              <a:t> (incluye Riesco: 1000)</a:t>
            </a:r>
          </a:p>
          <a:p>
            <a:endParaRPr lang="es-CL" sz="1800" dirty="0"/>
          </a:p>
          <a:p>
            <a:r>
              <a:rPr lang="es-CL" sz="1800" dirty="0"/>
              <a:t>Ventiladores mecánicos: Inicio ?  ; VM señalados por Ministro hoy activos: 249; ampliación: 1847???</a:t>
            </a:r>
          </a:p>
          <a:p>
            <a:endParaRPr lang="es-CL" sz="1800" dirty="0"/>
          </a:p>
          <a:p>
            <a:r>
              <a:rPr lang="es-CL" sz="1200" dirty="0"/>
              <a:t>Nota: Población con base a OECD, Data Set. Población Chile 65 y + años. CENSO Chile 2017: 16,2%  de 60 y + años</a:t>
            </a:r>
          </a:p>
          <a:p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3012985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2B23DA-7EA8-48E1-AD32-709F81B77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2800" dirty="0"/>
              <a:t>Reforzar el cuidado a los equipos clínicos en servicios de salud y servicios sociales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338042-37C7-4235-8F67-8495B012D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2926"/>
            <a:ext cx="8229600" cy="4365724"/>
          </a:xfrm>
        </p:spPr>
        <p:txBody>
          <a:bodyPr>
            <a:normAutofit lnSpcReduction="10000"/>
          </a:bodyPr>
          <a:lstStyle/>
          <a:p>
            <a:r>
              <a:rPr lang="es-CL" dirty="0"/>
              <a:t>Mantenerlos sanos: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s-CL" dirty="0"/>
              <a:t>Autocuidado equipos: equipamiento, manejo psicosocial.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s-CL" dirty="0"/>
              <a:t>Normas claras y capacitación: técnicas y manejo personas (sustituciones, rotaciones)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s-CL" dirty="0"/>
              <a:t>Equipos de apoyo (ético, psicológico, técnico)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s-CL" dirty="0"/>
              <a:t>Detección temprana de problemas (COVID, y otros) para sustitución. </a:t>
            </a:r>
          </a:p>
          <a:p>
            <a:endParaRPr lang="es-CL" dirty="0"/>
          </a:p>
          <a:p>
            <a:r>
              <a:rPr lang="es-CL" dirty="0"/>
              <a:t>Cuidar equipos de alta capacidad técnica (uso </a:t>
            </a:r>
            <a:r>
              <a:rPr lang="es-CL" dirty="0" err="1"/>
              <a:t>tec</a:t>
            </a:r>
            <a:r>
              <a:rPr lang="es-CL" dirty="0"/>
              <a:t>)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A4588C-73E6-486B-AD83-23868950886B}"/>
              </a:ext>
            </a:extLst>
          </p:cNvPr>
          <p:cNvSpPr txBox="1"/>
          <p:nvPr/>
        </p:nvSpPr>
        <p:spPr>
          <a:xfrm>
            <a:off x="3760342" y="6099068"/>
            <a:ext cx="2876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Estimaciones con base ENS </a:t>
            </a:r>
          </a:p>
        </p:txBody>
      </p:sp>
    </p:spTree>
    <p:extLst>
      <p:ext uri="{BB962C8B-B14F-4D97-AF65-F5344CB8AC3E}">
        <p14:creationId xmlns:p14="http://schemas.microsoft.com/office/powerpoint/2010/main" val="4152842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CDD5B3-2423-4D7E-9688-87F9F622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s-CL" dirty="0"/>
            </a:br>
            <a:r>
              <a:rPr lang="es-CL" dirty="0"/>
              <a:t>2. Reforzamiento del Sistema de Vigilancia de salud pública (VSP)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BC7AC1-4D34-405B-97C0-A5B52B493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42925"/>
            <a:ext cx="8337480" cy="5396921"/>
          </a:xfrm>
          <a:solidFill>
            <a:schemeClr val="bg1"/>
          </a:solidFill>
        </p:spPr>
        <p:txBody>
          <a:bodyPr/>
          <a:lstStyle/>
          <a:p>
            <a:pPr marL="63500" indent="0">
              <a:buNone/>
            </a:pPr>
            <a:r>
              <a:rPr lang="es-CL" sz="2000" dirty="0"/>
              <a:t>a. Conocer el </a:t>
            </a:r>
            <a:r>
              <a:rPr lang="es-CL" sz="2000" u="sng" dirty="0"/>
              <a:t>comportamiento de la enfermedad </a:t>
            </a:r>
            <a:r>
              <a:rPr lang="es-CL" sz="2000" dirty="0"/>
              <a:t>en nuestra población y </a:t>
            </a:r>
            <a:r>
              <a:rPr lang="es-CL" sz="2000" u="sng" dirty="0"/>
              <a:t>efectos de las medidas de control </a:t>
            </a:r>
            <a:r>
              <a:rPr lang="es-CL" sz="2000" dirty="0"/>
              <a:t>que se establezcan.</a:t>
            </a:r>
          </a:p>
          <a:p>
            <a:endParaRPr lang="es-CL" sz="2000" dirty="0"/>
          </a:p>
          <a:p>
            <a:pPr marL="63500" indent="0">
              <a:buNone/>
            </a:pPr>
            <a:r>
              <a:rPr lang="es-CL" sz="2000" dirty="0"/>
              <a:t>b. </a:t>
            </a:r>
            <a:r>
              <a:rPr lang="es-CL" sz="2000" u="sng" dirty="0"/>
              <a:t>Actitudes de la comunidad </a:t>
            </a:r>
            <a:r>
              <a:rPr lang="es-CL" sz="2000" dirty="0"/>
              <a:t>frente a medidas de control efectuadas y potencial: estrategias conductuales</a:t>
            </a:r>
          </a:p>
          <a:p>
            <a:pPr marL="63500" indent="0">
              <a:buNone/>
            </a:pPr>
            <a:endParaRPr lang="es-CL" sz="2000" dirty="0"/>
          </a:p>
          <a:p>
            <a:r>
              <a:rPr lang="es-CL" sz="2000" dirty="0"/>
              <a:t>Integración mirada clásica epidemiología, salud conductual y la de servicios de salud</a:t>
            </a:r>
          </a:p>
          <a:p>
            <a:endParaRPr lang="es-CL" sz="2000" dirty="0"/>
          </a:p>
          <a:p>
            <a:r>
              <a:rPr lang="es-CL" sz="2000" dirty="0"/>
              <a:t>Grupo de trabajo realizando análisis y proyecciones en tiempo real.</a:t>
            </a:r>
          </a:p>
          <a:p>
            <a:r>
              <a:rPr lang="es-CL" sz="2000" dirty="0"/>
              <a:t>Grupo entrega información transparente/oportuna/clara</a:t>
            </a:r>
          </a:p>
          <a:p>
            <a:pPr lvl="1"/>
            <a:r>
              <a:rPr lang="es-CL" sz="2000" dirty="0"/>
              <a:t>Diversas audiencias. Manejo información en crisis</a:t>
            </a:r>
          </a:p>
          <a:p>
            <a:endParaRPr lang="es-CL" sz="2000" dirty="0"/>
          </a:p>
          <a:p>
            <a:endParaRPr lang="es-CL" sz="2000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68552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F6BC91-5367-40B1-BED1-75A2AF53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No basta el SVSP se apoya en Investigación en tiempo real…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8B1007-437E-4F4F-9D12-9A870C0BD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74" y="1456899"/>
            <a:ext cx="7863454" cy="42517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90295F-208F-4867-8205-146CF1B56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06" y="5969286"/>
            <a:ext cx="5201518" cy="42461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FD3210C-FFEF-431D-9791-C8D6C026F1DA}"/>
              </a:ext>
            </a:extLst>
          </p:cNvPr>
          <p:cNvSpPr/>
          <p:nvPr/>
        </p:nvSpPr>
        <p:spPr>
          <a:xfrm>
            <a:off x="307622" y="6346759"/>
            <a:ext cx="3802644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0000FF"/>
                </a:solidFill>
                <a:latin typeface="Arial" panose="020B0604020202020204" pitchFamily="34" charset="0"/>
              </a:rPr>
              <a:t>https://doi.org/10.1101/2020.02.26.20028217</a:t>
            </a:r>
            <a:r>
              <a:rPr lang="es-CL" dirty="0">
                <a:latin typeface="Arial" panose="020B0604020202020204" pitchFamily="34" charset="0"/>
              </a:rPr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64318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953F48-B907-4B2E-A089-851BBE4B3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3. Medidas para evitar diseminación del virus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7EB666-EF3C-4187-880E-ACE950CD8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742" y="1342925"/>
            <a:ext cx="9041257" cy="5150341"/>
          </a:xfrm>
        </p:spPr>
        <p:txBody>
          <a:bodyPr/>
          <a:lstStyle/>
          <a:p>
            <a:pPr marL="685800" indent="-457200">
              <a:buFont typeface="+mj-lt"/>
              <a:buAutoNum type="alphaUcPeriod"/>
            </a:pPr>
            <a:r>
              <a:rPr lang="es-CL" sz="2400" b="1" dirty="0"/>
              <a:t>Aislamiento: </a:t>
            </a:r>
            <a:r>
              <a:rPr lang="es-CL" sz="2400" b="1" u="sng" dirty="0"/>
              <a:t>enfermos</a:t>
            </a:r>
            <a:r>
              <a:rPr lang="es-CL" sz="2400" b="1" dirty="0"/>
              <a:t> aislados de sanos</a:t>
            </a:r>
          </a:p>
          <a:p>
            <a:pPr marL="1143000" lvl="1" indent="-457200">
              <a:buFont typeface="Wingdings" panose="05000000000000000000" pitchFamily="2" charset="2"/>
              <a:buChar char="v"/>
            </a:pPr>
            <a:r>
              <a:rPr lang="es-CL" sz="2400" b="1" dirty="0">
                <a:solidFill>
                  <a:schemeClr val="accent2">
                    <a:lumMod val="75000"/>
                  </a:schemeClr>
                </a:solidFill>
              </a:rPr>
              <a:t>Requiere detección temprana con pruebas (RT-PCR)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es-CL" sz="2400" b="1" dirty="0"/>
          </a:p>
          <a:p>
            <a:pPr marL="685800" indent="-457200">
              <a:buFont typeface="+mj-lt"/>
              <a:buAutoNum type="alphaUcPeriod"/>
            </a:pPr>
            <a:r>
              <a:rPr lang="es-CL" sz="2400" b="1" dirty="0"/>
              <a:t>Cuarentena individual obligatoria: restringir circulación de expuestos </a:t>
            </a:r>
            <a:r>
              <a:rPr lang="es-CL" sz="2400" b="1" u="sng" dirty="0"/>
              <a:t>NO enfermos</a:t>
            </a:r>
          </a:p>
          <a:p>
            <a:pPr marL="1143000" lvl="1" indent="-457200">
              <a:buFont typeface="Wingdings" panose="05000000000000000000" pitchFamily="2" charset="2"/>
              <a:buChar char="v"/>
            </a:pPr>
            <a:r>
              <a:rPr lang="es-CL" sz="2400" b="1" dirty="0">
                <a:solidFill>
                  <a:schemeClr val="accent2">
                    <a:lumMod val="75000"/>
                  </a:schemeClr>
                </a:solidFill>
              </a:rPr>
              <a:t>Alerta temprana a aparición de síntomas</a:t>
            </a:r>
          </a:p>
          <a:p>
            <a:pPr marL="1143000" lvl="1" indent="-457200">
              <a:buFont typeface="Wingdings" panose="05000000000000000000" pitchFamily="2" charset="2"/>
              <a:buChar char="v"/>
            </a:pPr>
            <a:r>
              <a:rPr lang="es-CL" sz="2400" b="1" dirty="0">
                <a:solidFill>
                  <a:schemeClr val="accent2">
                    <a:lumMod val="75000"/>
                  </a:schemeClr>
                </a:solidFill>
              </a:rPr>
              <a:t>Requiere apoyos psicosociales claros </a:t>
            </a:r>
            <a:endParaRPr lang="es-CL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1600200" lvl="2" indent="-457200">
              <a:buFont typeface="Arial" panose="020B0604020202020204" pitchFamily="34" charset="0"/>
              <a:buChar char="•"/>
            </a:pPr>
            <a:endParaRPr lang="es-CL" dirty="0"/>
          </a:p>
          <a:p>
            <a:pPr marL="685800" indent="-457200">
              <a:buFont typeface="+mj-lt"/>
              <a:buAutoNum type="alphaUcPeriod"/>
            </a:pPr>
            <a:r>
              <a:rPr lang="es-CL" sz="2400" b="1" dirty="0"/>
              <a:t>Medidas contención comunitarias: reducir interacciones y desplazamientos masivo</a:t>
            </a:r>
          </a:p>
          <a:p>
            <a:pPr marL="1143000" lvl="1" indent="-457200">
              <a:buFont typeface="Wingdings" panose="05000000000000000000" pitchFamily="2" charset="2"/>
              <a:buChar char="v"/>
            </a:pPr>
            <a:r>
              <a:rPr lang="es-CL" sz="2400" b="1" dirty="0">
                <a:solidFill>
                  <a:schemeClr val="accent2">
                    <a:lumMod val="75000"/>
                  </a:schemeClr>
                </a:solidFill>
              </a:rPr>
              <a:t>Apoyo de políticas públicas otros sectores </a:t>
            </a:r>
          </a:p>
        </p:txBody>
      </p:sp>
    </p:spTree>
    <p:extLst>
      <p:ext uri="{BB962C8B-B14F-4D97-AF65-F5344CB8AC3E}">
        <p14:creationId xmlns:p14="http://schemas.microsoft.com/office/powerpoint/2010/main" val="2235311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B9428-C82E-4C95-A282-1BA024235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z="2800" dirty="0"/>
              <a:t>A. Aislamiento de casos COVID + (RT-PCR)</a:t>
            </a:r>
            <a:br>
              <a:rPr lang="es-CL" sz="2800" dirty="0"/>
            </a:br>
            <a:r>
              <a:rPr lang="es-CL" sz="2800" dirty="0"/>
              <a:t> Acción: pesquisar en casos sospechosos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D4FCBE-D697-44B3-B3AC-1254EF9DB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42926"/>
            <a:ext cx="8229600" cy="4365724"/>
          </a:xfrm>
        </p:spPr>
        <p:txBody>
          <a:bodyPr/>
          <a:lstStyle/>
          <a:p>
            <a:pPr fontAlgn="ctr"/>
            <a:r>
              <a:rPr lang="es-MX" sz="1600" b="1" dirty="0"/>
              <a:t>Viajero: </a:t>
            </a:r>
          </a:p>
          <a:p>
            <a:pPr lvl="1" fontAlgn="ctr"/>
            <a:r>
              <a:rPr lang="es-MX" sz="1600" dirty="0"/>
              <a:t>Persona </a:t>
            </a:r>
            <a:r>
              <a:rPr lang="es-MX" sz="1600" u="sng" dirty="0"/>
              <a:t>con enfermedad respiratoria aguda </a:t>
            </a:r>
            <a:r>
              <a:rPr lang="es-MX" sz="1600" dirty="0"/>
              <a:t>que presente fiebre o al menos un signo o síntoma de enfermedad respiratoria; y con historia de viaje o residencia de un país/área o territorio que reporta casos de COVID-19 (excepto Chile) durante los 14 días previos al inicio de los síntomas.</a:t>
            </a:r>
            <a:endParaRPr lang="es-CL" sz="1600" dirty="0"/>
          </a:p>
          <a:p>
            <a:pPr fontAlgn="ctr"/>
            <a:r>
              <a:rPr lang="es-MX" sz="1600" b="1" dirty="0"/>
              <a:t>Contactos de enfermos:</a:t>
            </a:r>
            <a:r>
              <a:rPr lang="es-MX" sz="1600" dirty="0"/>
              <a:t> </a:t>
            </a:r>
          </a:p>
          <a:p>
            <a:pPr lvl="1" fontAlgn="ctr"/>
            <a:r>
              <a:rPr lang="es-MX" sz="1600" dirty="0"/>
              <a:t>Persona </a:t>
            </a:r>
            <a:r>
              <a:rPr lang="es-MX" sz="1600" u="sng" dirty="0"/>
              <a:t>con cualquier enfermedad respiratoria aguda </a:t>
            </a:r>
            <a:r>
              <a:rPr lang="es-MX" sz="1600" dirty="0"/>
              <a:t>y con antecedentes de contacto con un caso confirmado o sospechoso de COVID 19 en los 14 días previos al inicio de síntomas.</a:t>
            </a:r>
            <a:endParaRPr lang="es-CL" sz="1600" dirty="0"/>
          </a:p>
          <a:p>
            <a:pPr fontAlgn="ctr"/>
            <a:r>
              <a:rPr lang="es-MX" sz="1600" b="1" dirty="0"/>
              <a:t>Circulación local: </a:t>
            </a:r>
          </a:p>
          <a:p>
            <a:pPr lvl="1" fontAlgn="ctr"/>
            <a:r>
              <a:rPr lang="es-MX" sz="1600" dirty="0"/>
              <a:t>Persona </a:t>
            </a:r>
            <a:r>
              <a:rPr lang="es-MX" sz="1600" u="sng" dirty="0"/>
              <a:t>con infección respiratoria aguda</a:t>
            </a:r>
            <a:r>
              <a:rPr lang="es-MX" sz="1600" dirty="0"/>
              <a:t>, que sea residente o se encuentre de paso en una región con circulación de SARS-CoV-2 y que presente fiebre (37,8ºC) y al menos uno de los siguientes síntomas: odinofagia, tos, mialgias o disnea.</a:t>
            </a:r>
            <a:endParaRPr lang="es-CL" sz="1600" dirty="0"/>
          </a:p>
          <a:p>
            <a:pPr fontAlgn="ctr"/>
            <a:r>
              <a:rPr lang="es-MX" sz="1600" b="1" dirty="0"/>
              <a:t>Vigilancia:</a:t>
            </a:r>
            <a:r>
              <a:rPr lang="es-MX" sz="1600" dirty="0"/>
              <a:t> </a:t>
            </a:r>
          </a:p>
          <a:p>
            <a:pPr lvl="1" fontAlgn="ctr"/>
            <a:r>
              <a:rPr lang="es-MX" sz="1600" dirty="0"/>
              <a:t>Persona con </a:t>
            </a:r>
            <a:r>
              <a:rPr lang="es-MX" sz="1600" u="sng" dirty="0"/>
              <a:t>infección respiratoria aguda grave </a:t>
            </a:r>
            <a:r>
              <a:rPr lang="es-MX" sz="1600" dirty="0"/>
              <a:t>y que requiera hospitalización.</a:t>
            </a:r>
            <a:endParaRPr lang="es-CL" sz="1600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59404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484" y="102943"/>
            <a:ext cx="8996516" cy="1365638"/>
          </a:xfrm>
        </p:spPr>
        <p:txBody>
          <a:bodyPr/>
          <a:lstStyle/>
          <a:p>
            <a:pPr algn="ctr"/>
            <a:r>
              <a:rPr lang="es-CL" sz="2400" dirty="0"/>
              <a:t>Casos nuevos PCR + notificados por día y acumulados COVID-19</a:t>
            </a:r>
            <a:endParaRPr lang="en-US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1004FE-DFD0-4CFA-ADBA-4FFDB3A1E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3665"/>
            <a:ext cx="9144000" cy="548433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1CB29D0-5D67-479E-842A-BECDEEC214B3}"/>
              </a:ext>
            </a:extLst>
          </p:cNvPr>
          <p:cNvSpPr txBox="1"/>
          <p:nvPr/>
        </p:nvSpPr>
        <p:spPr>
          <a:xfrm>
            <a:off x="5332288" y="1787703"/>
            <a:ext cx="216784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/>
              <a:t>Al 31-mar: 3031 totales</a:t>
            </a:r>
          </a:p>
        </p:txBody>
      </p:sp>
    </p:spTree>
    <p:extLst>
      <p:ext uri="{BB962C8B-B14F-4D97-AF65-F5344CB8AC3E}">
        <p14:creationId xmlns:p14="http://schemas.microsoft.com/office/powerpoint/2010/main" val="2088903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42FE0E-94B7-4156-BE19-3C21E16BE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99926"/>
            <a:ext cx="8686801" cy="1143000"/>
          </a:xfrm>
        </p:spPr>
        <p:txBody>
          <a:bodyPr/>
          <a:lstStyle/>
          <a:p>
            <a:pPr algn="ctr"/>
            <a:r>
              <a:rPr lang="es-CL" dirty="0"/>
              <a:t>B. Cuarentena individual</a:t>
            </a:r>
            <a:br>
              <a:rPr lang="es-CL" dirty="0"/>
            </a:br>
            <a:r>
              <a:rPr lang="es-CL" sz="2000" dirty="0"/>
              <a:t>Acción: separar NO enfermos que podrían enfermar al corto plazo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240F0B-D2CA-46DF-A1F3-D35D21EF6D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b="1" dirty="0"/>
              <a:t>Obligatoria: </a:t>
            </a:r>
            <a:r>
              <a:rPr lang="es-CL" dirty="0"/>
              <a:t>Contactos sanos de </a:t>
            </a:r>
            <a:r>
              <a:rPr lang="es-CL" u="sng" dirty="0"/>
              <a:t>casos COVID + o viajero últimos 14 días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s-CL" sz="1800" dirty="0"/>
              <a:t>Alerta a síntomas respiratorios para detección temprana.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s-CL" sz="1800" dirty="0"/>
              <a:t>Sujeto a multas. Hay listado oficial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s-CL" sz="1800" dirty="0"/>
              <a:t>Derecho a Licencia Médica</a:t>
            </a:r>
          </a:p>
          <a:p>
            <a:pPr marL="685800" lvl="1" indent="0"/>
            <a:endParaRPr lang="es-CL" sz="1800" dirty="0"/>
          </a:p>
          <a:p>
            <a:pPr marL="685800" indent="-457200"/>
            <a:r>
              <a:rPr lang="es-CL" b="1" dirty="0"/>
              <a:t>Voluntaria</a:t>
            </a:r>
            <a:r>
              <a:rPr lang="es-CL" dirty="0"/>
              <a:t>: Contactos con </a:t>
            </a:r>
            <a:r>
              <a:rPr lang="es-CL" u="sng" dirty="0"/>
              <a:t>casos sospechosos </a:t>
            </a:r>
            <a:r>
              <a:rPr lang="es-CL" dirty="0"/>
              <a:t>de COVID (aun no se sabe resultados de exámenes).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s-CL" sz="1800" dirty="0"/>
              <a:t>Alerta a síntomas respiratorios para detección temprana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12757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695E17-4A27-44CB-BAF6-D52A1A6D9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C. Contención comunitaria</a:t>
            </a:r>
            <a:br>
              <a:rPr lang="es-CL" dirty="0"/>
            </a:br>
            <a:r>
              <a:rPr lang="es-CL" dirty="0"/>
              <a:t>Acción: distanciamiento social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551E0C-AA1E-45D9-8EB2-4B3F3BEC2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483" y="1342925"/>
            <a:ext cx="8784405" cy="5407195"/>
          </a:xfrm>
          <a:solidFill>
            <a:schemeClr val="bg1"/>
          </a:solidFill>
        </p:spPr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s-CL" sz="1800" dirty="0"/>
              <a:t>Regulación recintos en que grupos de personas viven (cárceles, hogares)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s-CL" sz="1800" dirty="0"/>
              <a:t>Prohibición o regulación conglomerados circunstanciales: eventos (musicales, religiosos, culturales, políticos, sociales </a:t>
            </a:r>
            <a:r>
              <a:rPr lang="es-CL" sz="1800" dirty="0" err="1"/>
              <a:t>etc</a:t>
            </a:r>
            <a:r>
              <a:rPr lang="es-CL" sz="1800" dirty="0"/>
              <a:t>) </a:t>
            </a:r>
          </a:p>
          <a:p>
            <a:pPr marL="1143000" lvl="2" indent="0"/>
            <a:r>
              <a:rPr lang="es-CL" sz="1800" dirty="0"/>
              <a:t>Ej. Arabia Saudita vs Irán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s-CL" sz="1800" dirty="0"/>
              <a:t>Recintos educacionales cerrados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s-CL" sz="1800" dirty="0"/>
              <a:t>Ambientes laborales con DS (teletrabajo, rotaciones, reducción exposición a público y medidas aseo)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s-CL" sz="1800" dirty="0"/>
              <a:t>Reducción uso de transporte y desplazamientos: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s-CL" sz="1800" dirty="0"/>
              <a:t>Reducción demanda de viajes (toque de queda /trabajo)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s-CL" sz="1800" dirty="0"/>
              <a:t>Reducción oferta viaje (horarios restringidos controlados)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s-CL" sz="1800" dirty="0"/>
              <a:t>Cierre de fronteras 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s-CL" sz="1800" b="1" dirty="0">
                <a:solidFill>
                  <a:srgbClr val="FF0000"/>
                </a:solidFill>
              </a:rPr>
              <a:t>Cierre de áreas geográficas / cordones sanitarios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s-CL" sz="1800" b="1" dirty="0">
                <a:solidFill>
                  <a:srgbClr val="FF0000"/>
                </a:solidFill>
              </a:rPr>
              <a:t>Cuarentena comunitaria total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42387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C88C29F-06FF-4CD7-A84B-D1F3B3E0DE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“If a novel influenza is to emerge somewhere in the world, it will reach other countries within 1 or 2 months, and the duration of the infectious period will be 2 to 3 months.”</a:t>
            </a:r>
            <a:endParaRPr lang="es-CL" i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F8BF9B-1F2A-4408-95BA-BB0434613617}"/>
              </a:ext>
            </a:extLst>
          </p:cNvPr>
          <p:cNvSpPr txBox="1"/>
          <p:nvPr/>
        </p:nvSpPr>
        <p:spPr>
          <a:xfrm>
            <a:off x="2219218" y="3780890"/>
            <a:ext cx="6082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Yamamoto T (2013) </a:t>
            </a:r>
            <a:r>
              <a:rPr lang="es-CL" b="1" dirty="0" err="1"/>
              <a:t>Pandemic</a:t>
            </a:r>
            <a:r>
              <a:rPr lang="es-CL" b="1" dirty="0"/>
              <a:t> Control </a:t>
            </a:r>
            <a:r>
              <a:rPr lang="es-CL" b="1" dirty="0" err="1"/>
              <a:t>Measures</a:t>
            </a:r>
            <a:r>
              <a:rPr lang="es-CL" b="1" dirty="0"/>
              <a:t>. </a:t>
            </a:r>
            <a:r>
              <a:rPr lang="es-CL" dirty="0"/>
              <a:t>JMAJ 56(1): 51–54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3C160A3-B8BF-4F37-BA7F-767C16CE6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004" y="4728752"/>
            <a:ext cx="1959796" cy="195979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C284D76-43B0-42A8-8CC4-099350C4F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51" y="4569504"/>
            <a:ext cx="2119044" cy="211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04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A7D747-E555-4F56-9AD7-CECB1E26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Cuarenta comunitaria total </a:t>
            </a:r>
            <a:br>
              <a:rPr lang="es-CL" dirty="0"/>
            </a:br>
            <a:r>
              <a:rPr lang="es-CL" sz="2400" dirty="0"/>
              <a:t>Objetivo: evitar interacciones  y reducir tiempo duplicación de casos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A0816A-5B34-41B4-8D63-083FF9FA3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Se establece por un tiempo determinado</a:t>
            </a:r>
          </a:p>
          <a:p>
            <a:endParaRPr lang="es-CL" dirty="0"/>
          </a:p>
          <a:p>
            <a:r>
              <a:rPr lang="es-CL" dirty="0"/>
              <a:t>Personas del área geográfica deben quedarse en casa.</a:t>
            </a:r>
          </a:p>
          <a:p>
            <a:endParaRPr lang="es-CL" dirty="0"/>
          </a:p>
          <a:p>
            <a:r>
              <a:rPr lang="es-CL" dirty="0"/>
              <a:t>Solo salen con permiso especial (se adecuan) dentro del área geográfica delimitada en cuarentena, salvo excepciones.</a:t>
            </a:r>
          </a:p>
          <a:p>
            <a:pPr marL="6350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75773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93FC0-0A3E-405F-B599-09F3FFB16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La lógica del cierre de áreas geográficas y cuarentena comunitaria total…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2D0000-04D8-401B-B878-839D2A978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97166"/>
          </a:xfrm>
        </p:spPr>
        <p:txBody>
          <a:bodyPr/>
          <a:lstStyle/>
          <a:p>
            <a:r>
              <a:rPr lang="es-CL" dirty="0"/>
              <a:t>Conocimiento sistema de operación de los espacios geográficos (dinámicas de las personas, lugares de abastecimiento elementos esenciales).  </a:t>
            </a:r>
          </a:p>
          <a:p>
            <a:endParaRPr lang="es-CL" dirty="0"/>
          </a:p>
          <a:p>
            <a:r>
              <a:rPr lang="es-CL" dirty="0"/>
              <a:t>Conglomerados ciudades dormitorios…vs microciudades en ciudades.</a:t>
            </a:r>
          </a:p>
          <a:p>
            <a:endParaRPr lang="es-CL" dirty="0"/>
          </a:p>
          <a:p>
            <a:r>
              <a:rPr lang="es-CL" dirty="0"/>
              <a:t>Comportamiento de la población y posibilidad real de control</a:t>
            </a:r>
          </a:p>
        </p:txBody>
      </p:sp>
    </p:spTree>
    <p:extLst>
      <p:ext uri="{BB962C8B-B14F-4D97-AF65-F5344CB8AC3E}">
        <p14:creationId xmlns:p14="http://schemas.microsoft.com/office/powerpoint/2010/main" val="3766283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0F85E-527E-4652-8C8F-F74F8CA8F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9926"/>
            <a:ext cx="8450494" cy="1143000"/>
          </a:xfrm>
        </p:spPr>
        <p:txBody>
          <a:bodyPr/>
          <a:lstStyle/>
          <a:p>
            <a:pPr marL="63500"/>
            <a:r>
              <a:rPr lang="es-CL" sz="2800" dirty="0"/>
              <a:t>4. Cambios conductuales para toda la población para reducir portación y diseminación.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FDBEFF-E813-47A2-9C48-2C0D3A7B7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74775"/>
            <a:ext cx="8907693" cy="4933558"/>
          </a:xfrm>
        </p:spPr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s-CL" sz="2000" dirty="0"/>
              <a:t>Cambio contacto físico entre personas: espacio 1,5 m.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s-CL" sz="2000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s-CL" sz="2000" dirty="0"/>
              <a:t>Lavado de manos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s-CL" sz="2000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s-CL" sz="2000" dirty="0"/>
              <a:t>Uso alcohol / alcohol gel 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s-CL" sz="2000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s-CL" sz="2000" dirty="0"/>
              <a:t>Conductas al toser, estornudar (síntomas respiratorios).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s-CL" sz="2000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s-CL" sz="2000" dirty="0"/>
              <a:t>Uso mascarillas corrientes en casos personas con síntomas respiratorios (COVID o no COVID).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s-CL" sz="2000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s-CL" sz="2000" dirty="0"/>
              <a:t>Responder a cuarentenas y aislamiento domicilio</a:t>
            </a:r>
          </a:p>
        </p:txBody>
      </p:sp>
    </p:spTree>
    <p:extLst>
      <p:ext uri="{BB962C8B-B14F-4D97-AF65-F5344CB8AC3E}">
        <p14:creationId xmlns:p14="http://schemas.microsoft.com/office/powerpoint/2010/main" val="2805525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2FE43B-D785-4D9E-9BE7-AFC232F97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B56134-9DB9-4FF3-8733-F5458A925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50" y="199926"/>
            <a:ext cx="8388850" cy="5754336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BC2D07E7-4130-4790-A48D-F4FA3BE6E7FC}"/>
              </a:ext>
            </a:extLst>
          </p:cNvPr>
          <p:cNvCxnSpPr>
            <a:cxnSpLocks/>
          </p:cNvCxnSpPr>
          <p:nvPr/>
        </p:nvCxnSpPr>
        <p:spPr>
          <a:xfrm>
            <a:off x="1058238" y="2671281"/>
            <a:ext cx="64727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213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A8FF3E-77D6-46DC-9F9D-E72E23B2B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Medidas farmacológicas para control epidemias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F591EE-8A93-456A-AFEC-0B12CD1BB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604607" cy="4108450"/>
          </a:xfrm>
        </p:spPr>
        <p:txBody>
          <a:bodyPr/>
          <a:lstStyle/>
          <a:p>
            <a:pPr marL="577850" indent="-514350">
              <a:buFont typeface="+mj-lt"/>
              <a:buAutoNum type="arabicPeriod"/>
            </a:pPr>
            <a:r>
              <a:rPr lang="es-CL" b="1" dirty="0"/>
              <a:t>Vacuna</a:t>
            </a:r>
            <a:r>
              <a:rPr lang="es-CL" dirty="0"/>
              <a:t>…llegará pero para los nuevos eventos epidémicos del próximo año o segundo semestre. </a:t>
            </a:r>
          </a:p>
          <a:p>
            <a:pPr marL="577850" indent="-514350">
              <a:buFont typeface="+mj-lt"/>
              <a:buAutoNum type="arabicPeriod"/>
            </a:pPr>
            <a:endParaRPr lang="es-CL" dirty="0"/>
          </a:p>
          <a:p>
            <a:pPr marL="577850" indent="-514350">
              <a:buFont typeface="+mj-lt"/>
              <a:buAutoNum type="arabicPeriod"/>
            </a:pPr>
            <a:r>
              <a:rPr lang="es-CL" dirty="0"/>
              <a:t>Antivirales y otros fármacos: Para reducir la gravedad</a:t>
            </a:r>
          </a:p>
          <a:p>
            <a:pPr marL="577850" indent="-514350">
              <a:buFont typeface="+mj-lt"/>
              <a:buAutoNum type="arabicPeriod"/>
            </a:pPr>
            <a:endParaRPr lang="es-CL" dirty="0"/>
          </a:p>
          <a:p>
            <a:pPr marL="577850" indent="-514350">
              <a:buFont typeface="+mj-lt"/>
              <a:buAutoNum type="arabicPeriod"/>
            </a:pPr>
            <a:r>
              <a:rPr lang="es-CL" dirty="0"/>
              <a:t>Prevención y reducción síntomas leves-moderados: vitaminas y oligoelementos…</a:t>
            </a:r>
          </a:p>
          <a:p>
            <a:pPr marL="577850" indent="-514350">
              <a:buFont typeface="Arial" panose="020B0604020202020204" pitchFamily="34" charset="0"/>
              <a:buChar char="•"/>
            </a:pPr>
            <a:endParaRPr lang="es-CL" dirty="0"/>
          </a:p>
          <a:p>
            <a:pPr marL="63500" indent="0">
              <a:buNone/>
            </a:pPr>
            <a:r>
              <a:rPr lang="en-US" sz="1400" dirty="0"/>
              <a:t>Zhang, L., &amp; Liu, Y. (2020). Potential interventions for novel coronavirus in China: A systematic review. </a:t>
            </a:r>
            <a:r>
              <a:rPr lang="en-US" sz="1400" i="1" dirty="0"/>
              <a:t>Journal of medical virology</a:t>
            </a:r>
            <a:r>
              <a:rPr lang="en-US" sz="1400" dirty="0"/>
              <a:t>.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3778816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08AC22-C556-434E-9761-4C5197343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Riesgos de las pandemias…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B7CAAE-B39A-407B-A572-EE8CE9322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42926"/>
            <a:ext cx="8409398" cy="4108450"/>
          </a:xfrm>
        </p:spPr>
        <p:txBody>
          <a:bodyPr/>
          <a:lstStyle/>
          <a:p>
            <a:pPr marL="577850" indent="-514350">
              <a:buFont typeface="+mj-lt"/>
              <a:buAutoNum type="arabicPeriod"/>
            </a:pPr>
            <a:r>
              <a:rPr lang="es-CL" u="sng" dirty="0"/>
              <a:t>Prejuicios</a:t>
            </a:r>
            <a:r>
              <a:rPr lang="es-CL" dirty="0"/>
              <a:t> (estigma) hacia poblaciones específicas.</a:t>
            </a:r>
          </a:p>
          <a:p>
            <a:pPr marL="577850" indent="-514350">
              <a:buFont typeface="+mj-lt"/>
              <a:buAutoNum type="arabicPeriod"/>
            </a:pPr>
            <a:endParaRPr lang="es-CL" dirty="0"/>
          </a:p>
          <a:p>
            <a:pPr marL="577850" indent="-514350">
              <a:buFont typeface="+mj-lt"/>
              <a:buAutoNum type="arabicPeriod"/>
            </a:pPr>
            <a:r>
              <a:rPr lang="es-CL" u="sng" dirty="0"/>
              <a:t>Injusticias económicas </a:t>
            </a:r>
            <a:r>
              <a:rPr lang="es-CL" dirty="0"/>
              <a:t>(pérdidas de empleo, reducción salarial) producto de las “medidas de salud”: resguardo al máximo grupos vulnerables por impacto al largo plazo. Mayor inequidad.</a:t>
            </a:r>
          </a:p>
          <a:p>
            <a:pPr marL="577850" indent="-514350">
              <a:buFont typeface="+mj-lt"/>
              <a:buAutoNum type="arabicPeriod"/>
            </a:pPr>
            <a:endParaRPr lang="es-CL" dirty="0"/>
          </a:p>
          <a:p>
            <a:pPr marL="577850" indent="-514350">
              <a:buFont typeface="+mj-lt"/>
              <a:buAutoNum type="arabicPeriod"/>
            </a:pPr>
            <a:r>
              <a:rPr lang="es-CL" u="sng" dirty="0"/>
              <a:t>Desprotección a los marginados:</a:t>
            </a:r>
            <a:r>
              <a:rPr lang="es-CL" dirty="0"/>
              <a:t> programas sociales, viven con discapacidades, migrantes indocumentados, cárceles </a:t>
            </a:r>
          </a:p>
          <a:p>
            <a:pPr marL="577850" indent="-514350">
              <a:buFont typeface="+mj-lt"/>
              <a:buAutoNum type="arabicPeriod"/>
            </a:pPr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77E43A7-CB78-4BBE-9F74-BBA58ACA3F0A}"/>
              </a:ext>
            </a:extLst>
          </p:cNvPr>
          <p:cNvSpPr/>
          <p:nvPr/>
        </p:nvSpPr>
        <p:spPr>
          <a:xfrm>
            <a:off x="1954108" y="5988513"/>
            <a:ext cx="44569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latin typeface="Shaker2Lancet-Bold"/>
              </a:rPr>
              <a:t>Published online March 23, 2020 https://doi.org/10.1016/S1473-3099(20)30190-0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44691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65EB4-439D-4ABD-AD34-F90AE3C35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199926"/>
            <a:ext cx="8630292" cy="1143000"/>
          </a:xfrm>
        </p:spPr>
        <p:txBody>
          <a:bodyPr/>
          <a:lstStyle/>
          <a:p>
            <a:pPr algn="ctr"/>
            <a:r>
              <a:rPr lang="es-CL" dirty="0"/>
              <a:t>Las consecuencias….a prepararse también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3E793A-CCCB-4F91-9FA9-274D66E7E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854" y="1600200"/>
            <a:ext cx="4238946" cy="4116388"/>
          </a:xfrm>
        </p:spPr>
        <p:txBody>
          <a:bodyPr/>
          <a:lstStyle/>
          <a:p>
            <a:pPr marL="577850" indent="-514350">
              <a:buFont typeface="+mj-lt"/>
              <a:buAutoNum type="arabicPeriod"/>
            </a:pPr>
            <a:r>
              <a:rPr lang="es-CL" sz="1600" dirty="0"/>
              <a:t>Salud física: </a:t>
            </a:r>
          </a:p>
          <a:p>
            <a:pPr marL="1035050" lvl="1" indent="-514350">
              <a:buFont typeface="Arial" panose="020B0604020202020204" pitchFamily="34" charset="0"/>
              <a:buChar char="•"/>
            </a:pPr>
            <a:r>
              <a:rPr lang="es-CL" sz="1600" dirty="0"/>
              <a:t>Muertes (COVID y No </a:t>
            </a:r>
            <a:r>
              <a:rPr lang="es-CL" sz="1600" dirty="0" err="1"/>
              <a:t>Covid</a:t>
            </a:r>
            <a:r>
              <a:rPr lang="es-CL" sz="1600" dirty="0"/>
              <a:t>)</a:t>
            </a:r>
          </a:p>
          <a:p>
            <a:pPr marL="1035050" lvl="1" indent="-514350">
              <a:buFont typeface="Arial" panose="020B0604020202020204" pitchFamily="34" charset="0"/>
              <a:buChar char="•"/>
            </a:pPr>
            <a:r>
              <a:rPr lang="es-CL" sz="1600" dirty="0"/>
              <a:t>COVID se instala como problema de salud pública</a:t>
            </a:r>
          </a:p>
          <a:p>
            <a:pPr marL="1035050" lvl="1" indent="-514350">
              <a:buFont typeface="Arial" panose="020B0604020202020204" pitchFamily="34" charset="0"/>
              <a:buChar char="•"/>
            </a:pPr>
            <a:r>
              <a:rPr lang="es-CL" sz="1600" dirty="0"/>
              <a:t>Descompensaciones de otras enfermedades.</a:t>
            </a:r>
          </a:p>
          <a:p>
            <a:pPr marL="1035050" lvl="1" indent="-514350">
              <a:buFont typeface="Arial" panose="020B0604020202020204" pitchFamily="34" charset="0"/>
              <a:buChar char="•"/>
            </a:pPr>
            <a:r>
              <a:rPr lang="es-CL" sz="1600" dirty="0"/>
              <a:t>Sobre carga del sistema de salud (listas espera, oportunidades GES) </a:t>
            </a:r>
          </a:p>
          <a:p>
            <a:pPr marL="577850" indent="-514350">
              <a:buFont typeface="+mj-lt"/>
              <a:buAutoNum type="arabicPeriod"/>
            </a:pPr>
            <a:endParaRPr lang="es-CL" sz="1600" dirty="0"/>
          </a:p>
          <a:p>
            <a:pPr marL="577850" indent="-514350">
              <a:buFont typeface="+mj-lt"/>
              <a:buAutoNum type="arabicPeriod"/>
            </a:pPr>
            <a:r>
              <a:rPr lang="es-CL" sz="1600" dirty="0"/>
              <a:t>Salud mental:</a:t>
            </a:r>
          </a:p>
          <a:p>
            <a:pPr marL="1035050" lvl="1" indent="-514350">
              <a:buFont typeface="Arial" panose="020B0604020202020204" pitchFamily="34" charset="0"/>
              <a:buChar char="•"/>
            </a:pPr>
            <a:r>
              <a:rPr lang="es-CL" sz="1600" dirty="0"/>
              <a:t>Descompensaciones de </a:t>
            </a:r>
            <a:r>
              <a:rPr lang="es-CL" sz="1600" dirty="0" err="1"/>
              <a:t>enf</a:t>
            </a:r>
            <a:r>
              <a:rPr lang="es-CL" sz="1600" dirty="0"/>
              <a:t>. de base</a:t>
            </a:r>
          </a:p>
          <a:p>
            <a:pPr marL="1035050" lvl="1" indent="-514350">
              <a:buFont typeface="Arial" panose="020B0604020202020204" pitchFamily="34" charset="0"/>
              <a:buChar char="•"/>
            </a:pPr>
            <a:r>
              <a:rPr lang="es-CL" sz="1600" dirty="0"/>
              <a:t>Angustia, ansiedad, violencia (interpersonal y colectiva)</a:t>
            </a:r>
          </a:p>
          <a:p>
            <a:pPr marL="520700" lvl="1" indent="0"/>
            <a:endParaRPr lang="es-CL" sz="1600" dirty="0"/>
          </a:p>
          <a:p>
            <a:pPr marL="1035050" lvl="1" indent="-514350">
              <a:buFont typeface="Arial" panose="020B0604020202020204" pitchFamily="34" charset="0"/>
              <a:buChar char="•"/>
            </a:pPr>
            <a:endParaRPr lang="es-CL" dirty="0"/>
          </a:p>
          <a:p>
            <a:pPr marL="577850" indent="-514350">
              <a:buFont typeface="+mj-lt"/>
              <a:buAutoNum type="arabicPeriod"/>
            </a:pPr>
            <a:endParaRPr lang="es-CL" dirty="0"/>
          </a:p>
          <a:p>
            <a:pPr marL="577850" indent="-514350">
              <a:buFont typeface="+mj-lt"/>
              <a:buAutoNum type="arabicPeriod"/>
            </a:pPr>
            <a:endParaRPr lang="es-CL" dirty="0"/>
          </a:p>
          <a:p>
            <a:pPr marL="577850" indent="-514350">
              <a:buFont typeface="+mj-lt"/>
              <a:buAutoNum type="arabicPeriod"/>
            </a:pPr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BD7E55-7B35-448C-BCD8-6D12AF9A9DE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1600200"/>
            <a:ext cx="4238946" cy="4116387"/>
          </a:xfrm>
        </p:spPr>
        <p:txBody>
          <a:bodyPr/>
          <a:lstStyle/>
          <a:p>
            <a:pPr marL="565150" indent="-514350">
              <a:buAutoNum type="arabicPeriod" startAt="3"/>
            </a:pPr>
            <a:r>
              <a:rPr lang="es-CL" sz="1800" dirty="0"/>
              <a:t>Socioculturales</a:t>
            </a:r>
          </a:p>
          <a:p>
            <a:r>
              <a:rPr lang="es-CL" sz="1800" dirty="0"/>
              <a:t>Nuevos modos de relaciones sociales</a:t>
            </a:r>
          </a:p>
          <a:p>
            <a:r>
              <a:rPr lang="es-CL" sz="1800" dirty="0"/>
              <a:t>Aceleramiento cambios laborales</a:t>
            </a:r>
          </a:p>
          <a:p>
            <a:r>
              <a:rPr lang="es-CL" sz="1800" dirty="0"/>
              <a:t>Expresiones culturales nuevas y modos de comunicación </a:t>
            </a:r>
          </a:p>
          <a:p>
            <a:r>
              <a:rPr lang="es-CL" sz="1800" dirty="0"/>
              <a:t>Nuevas formas de entretenimiento</a:t>
            </a:r>
          </a:p>
          <a:p>
            <a:pPr marL="565150" indent="-514350">
              <a:buAutoNum type="arabicPeriod" startAt="3"/>
            </a:pPr>
            <a:endParaRPr lang="es-CL" sz="1800" dirty="0"/>
          </a:p>
          <a:p>
            <a:pPr marL="50800" indent="0">
              <a:buNone/>
            </a:pPr>
            <a:r>
              <a:rPr lang="es-CL" sz="2400" dirty="0"/>
              <a:t>4. </a:t>
            </a:r>
            <a:r>
              <a:rPr lang="es-CL" sz="1800" dirty="0"/>
              <a:t>Económicas:</a:t>
            </a:r>
          </a:p>
          <a:p>
            <a:r>
              <a:rPr lang="es-CL" sz="1800" dirty="0"/>
              <a:t>Incremento Gasto Público </a:t>
            </a:r>
          </a:p>
          <a:p>
            <a:r>
              <a:rPr lang="es-CL" sz="1800" dirty="0"/>
              <a:t>Incremento Deudas privadas</a:t>
            </a:r>
          </a:p>
          <a:p>
            <a:r>
              <a:rPr lang="es-CL" sz="1800" dirty="0"/>
              <a:t>Recesión…</a:t>
            </a:r>
          </a:p>
          <a:p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2318004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353"/>
            <a:ext cx="4351338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664" t="8200" r="54537" b="59221"/>
          <a:stretch/>
        </p:blipFill>
        <p:spPr>
          <a:xfrm>
            <a:off x="4572000" y="2992583"/>
            <a:ext cx="4267200" cy="131618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78B57EF-7ED1-4D13-9001-53FD900D843B}"/>
              </a:ext>
            </a:extLst>
          </p:cNvPr>
          <p:cNvSpPr txBox="1"/>
          <p:nvPr/>
        </p:nvSpPr>
        <p:spPr>
          <a:xfrm>
            <a:off x="4972692" y="5903893"/>
            <a:ext cx="417130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hlinkClick r:id="rId4"/>
              </a:rPr>
              <a:t>dbedrega@uc.cl</a:t>
            </a:r>
            <a:endParaRPr lang="es-CL" sz="2800" b="1" dirty="0"/>
          </a:p>
          <a:p>
            <a:pPr algn="ctr"/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2562770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E681C4A-012F-4231-AC3B-63B3CF0AE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COVID-19: su particularidad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BCCDFB5-67BF-49AB-BCDF-F1B046006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184" y="1374775"/>
            <a:ext cx="5923052" cy="4861638"/>
          </a:xfrm>
        </p:spPr>
        <p:txBody>
          <a:bodyPr/>
          <a:lstStyle/>
          <a:p>
            <a:r>
              <a:rPr lang="es-CL" sz="2000" b="1" dirty="0"/>
              <a:t>Nuevo</a:t>
            </a:r>
            <a:r>
              <a:rPr lang="es-CL" sz="2000" dirty="0"/>
              <a:t> para humanos</a:t>
            </a:r>
          </a:p>
          <a:p>
            <a:endParaRPr lang="es-CL" sz="2000" b="1" dirty="0"/>
          </a:p>
          <a:p>
            <a:r>
              <a:rPr lang="es-CL" sz="2000" b="1" dirty="0"/>
              <a:t>NO</a:t>
            </a:r>
            <a:r>
              <a:rPr lang="es-CL" sz="2000" dirty="0"/>
              <a:t> tenemos inmunidad.</a:t>
            </a:r>
          </a:p>
          <a:p>
            <a:endParaRPr lang="es-CL" sz="2000" b="1" dirty="0"/>
          </a:p>
          <a:p>
            <a:r>
              <a:rPr lang="es-CL" sz="2000" b="1" dirty="0"/>
              <a:t>TODOS</a:t>
            </a:r>
            <a:r>
              <a:rPr lang="es-CL" sz="2000" dirty="0"/>
              <a:t> podemos enfermar</a:t>
            </a:r>
          </a:p>
          <a:p>
            <a:endParaRPr lang="es-CL" sz="2000" b="1" dirty="0"/>
          </a:p>
          <a:p>
            <a:r>
              <a:rPr lang="es-CL" sz="2000" b="1" dirty="0"/>
              <a:t>Transmisión respiratoria (gotitas)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s-CL" sz="2000" b="1" dirty="0"/>
              <a:t>Difícil</a:t>
            </a:r>
            <a:r>
              <a:rPr lang="es-CL" sz="2000" dirty="0"/>
              <a:t> de controlar.</a:t>
            </a:r>
          </a:p>
          <a:p>
            <a:endParaRPr lang="es-CL" sz="2000" b="1" dirty="0"/>
          </a:p>
          <a:p>
            <a:r>
              <a:rPr lang="es-CL" sz="2000" b="1" dirty="0"/>
              <a:t>Letalidad</a:t>
            </a:r>
            <a:r>
              <a:rPr lang="es-CL" sz="2000" dirty="0"/>
              <a:t> no es muy alta..</a:t>
            </a:r>
          </a:p>
          <a:p>
            <a:endParaRPr lang="es-CL" sz="2000" dirty="0"/>
          </a:p>
          <a:p>
            <a:r>
              <a:rPr lang="es-CL" sz="2000" dirty="0"/>
              <a:t>Pero</a:t>
            </a:r>
            <a:r>
              <a:rPr lang="es-CL" sz="2000" b="1" dirty="0"/>
              <a:t>… Rápido Tiempo duplicación de </a:t>
            </a:r>
            <a:r>
              <a:rPr lang="es-CL" sz="2000" dirty="0"/>
              <a:t>casos</a:t>
            </a:r>
            <a:endParaRPr lang="es-CL" dirty="0"/>
          </a:p>
          <a:p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B60EC54-16D1-4D2C-A8CB-C31EF9109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431" y="1674847"/>
            <a:ext cx="3210675" cy="2630024"/>
          </a:xfrm>
          <a:prstGeom prst="rect">
            <a:avLst/>
          </a:prstGeom>
        </p:spPr>
      </p:pic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69B120C0-D6BA-43B5-883D-2A5247FE30C6}"/>
              </a:ext>
            </a:extLst>
          </p:cNvPr>
          <p:cNvCxnSpPr/>
          <p:nvPr/>
        </p:nvCxnSpPr>
        <p:spPr>
          <a:xfrm flipH="1">
            <a:off x="6390526" y="5671335"/>
            <a:ext cx="168496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137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6D3057-6278-44DF-A113-8EC165591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99926"/>
            <a:ext cx="8481317" cy="1143000"/>
          </a:xfrm>
        </p:spPr>
        <p:txBody>
          <a:bodyPr/>
          <a:lstStyle/>
          <a:p>
            <a:r>
              <a:rPr lang="es-CL" dirty="0"/>
              <a:t>Sabemos que…(datos </a:t>
            </a:r>
            <a:r>
              <a:rPr lang="es-CL" dirty="0" err="1"/>
              <a:t>aprox</a:t>
            </a:r>
            <a:r>
              <a:rPr lang="es-CL" dirty="0"/>
              <a:t>, cambiantes)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E0C92D-E20C-4DEC-B625-D69CB51889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Imagen">
            <a:extLst>
              <a:ext uri="{FF2B5EF4-FFF2-40B4-BE49-F238E27FC236}">
                <a16:creationId xmlns:a16="http://schemas.microsoft.com/office/drawing/2014/main" id="{123B23CE-5613-4EBA-B20D-3918205E7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8" y="1422961"/>
            <a:ext cx="9000162" cy="500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71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26344C-8E13-47A4-9A40-8DB9C75E4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z="2800" dirty="0"/>
              <a:t>Evitar la sobrecarga </a:t>
            </a:r>
            <a:br>
              <a:rPr lang="es-CL" sz="2800" dirty="0"/>
            </a:br>
            <a:r>
              <a:rPr lang="es-CL" sz="2800" dirty="0"/>
              <a:t>de los Servicios de Salud y Muertes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0125A8-004D-45C2-9FE0-1FC79EC3A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342926"/>
            <a:ext cx="8584059" cy="4365724"/>
          </a:xfrm>
        </p:spPr>
        <p:txBody>
          <a:bodyPr/>
          <a:lstStyle/>
          <a:p>
            <a:pPr marL="63500" indent="0">
              <a:buNone/>
            </a:pPr>
            <a:r>
              <a:rPr lang="es-CL" b="1" dirty="0">
                <a:solidFill>
                  <a:srgbClr val="FF0000"/>
                </a:solidFill>
              </a:rPr>
              <a:t>Reducir tiempo duplicación casos</a:t>
            </a:r>
          </a:p>
          <a:p>
            <a:r>
              <a:rPr lang="es-CL" dirty="0"/>
              <a:t>Esto se logra:</a:t>
            </a:r>
          </a:p>
          <a:p>
            <a:pPr marL="1200150" lvl="1" indent="-514350">
              <a:buFont typeface="+mj-lt"/>
              <a:buAutoNum type="arabicPeriod"/>
            </a:pPr>
            <a:r>
              <a:rPr lang="es-CL" i="1" dirty="0"/>
              <a:t>Reducir el contacto de infectados a sanos</a:t>
            </a:r>
          </a:p>
          <a:p>
            <a:pPr marL="1200150" lvl="1" indent="-514350">
              <a:buFont typeface="+mj-lt"/>
              <a:buAutoNum type="arabicPeriod"/>
            </a:pPr>
            <a:endParaRPr lang="es-CL" dirty="0"/>
          </a:p>
          <a:p>
            <a:pPr marL="1200150" lvl="1" indent="-514350">
              <a:buFont typeface="+mj-lt"/>
              <a:buAutoNum type="arabicPeriod"/>
            </a:pPr>
            <a:r>
              <a:rPr lang="es-CL" dirty="0"/>
              <a:t>Reducir el número de personas susceptibles: </a:t>
            </a:r>
          </a:p>
          <a:p>
            <a:pPr marL="1600200" lvl="2" indent="-457200">
              <a:buFont typeface="+mj-lt"/>
              <a:buAutoNum type="arabicPeriod"/>
            </a:pPr>
            <a:r>
              <a:rPr lang="es-CL" dirty="0"/>
              <a:t>Todas ya fueron infectadas (tratadas o no)</a:t>
            </a:r>
          </a:p>
          <a:p>
            <a:pPr marL="1600200" lvl="2" indent="-457200">
              <a:buFont typeface="+mj-lt"/>
              <a:buAutoNum type="arabicPeriod"/>
            </a:pPr>
            <a:r>
              <a:rPr lang="es-CL" dirty="0"/>
              <a:t>Un número importante (80%) tienen anticuerpos gracias a vacuna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56740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23059F-F18E-47AE-A07F-72F5ACA7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Problemas para el control…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B712F9-FFCE-489C-8794-9B7026F1D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261152"/>
            <a:ext cx="8563511" cy="5283486"/>
          </a:xfrm>
          <a:solidFill>
            <a:schemeClr val="bg1"/>
          </a:solidFill>
        </p:spPr>
        <p:txBody>
          <a:bodyPr/>
          <a:lstStyle/>
          <a:p>
            <a:pPr marL="577850" indent="-514350">
              <a:buFont typeface="+mj-lt"/>
              <a:buAutoNum type="arabicPeriod"/>
            </a:pPr>
            <a:r>
              <a:rPr lang="es-CL" b="1" dirty="0"/>
              <a:t>Agrupaciones humanas</a:t>
            </a:r>
            <a:r>
              <a:rPr lang="es-CL" dirty="0"/>
              <a:t>: </a:t>
            </a:r>
            <a:r>
              <a:rPr lang="es-CL" sz="1200" dirty="0"/>
              <a:t>(</a:t>
            </a:r>
            <a:r>
              <a:rPr lang="es-CL" sz="1200" dirty="0" err="1"/>
              <a:t>Stier</a:t>
            </a:r>
            <a:r>
              <a:rPr lang="es-CL" sz="1200" dirty="0"/>
              <a:t> et al, 2020 </a:t>
            </a:r>
            <a:r>
              <a:rPr lang="es-CL" sz="1200" dirty="0" err="1"/>
              <a:t>U.Chicago</a:t>
            </a:r>
            <a:r>
              <a:rPr lang="es-CL" sz="1200" dirty="0"/>
              <a:t>)</a:t>
            </a:r>
          </a:p>
          <a:p>
            <a:pPr marL="1035050" lvl="1" indent="-514350">
              <a:buFont typeface="+mj-lt"/>
              <a:buAutoNum type="arabicPeriod"/>
            </a:pPr>
            <a:r>
              <a:rPr lang="es-CL" sz="2000" dirty="0"/>
              <a:t>Recintos cerrados (</a:t>
            </a:r>
            <a:r>
              <a:rPr lang="es-CL" sz="2000" dirty="0" err="1"/>
              <a:t>ej</a:t>
            </a:r>
            <a:r>
              <a:rPr lang="es-CL" sz="2000" dirty="0"/>
              <a:t>: </a:t>
            </a:r>
            <a:r>
              <a:rPr lang="es-CL" sz="2000" dirty="0" err="1"/>
              <a:t>establ</a:t>
            </a:r>
            <a:r>
              <a:rPr lang="es-CL" sz="2000" dirty="0"/>
              <a:t> educativos, hogares, cárceles) </a:t>
            </a:r>
          </a:p>
          <a:p>
            <a:pPr marL="1035050" lvl="1" indent="-514350">
              <a:buFont typeface="+mj-lt"/>
              <a:buAutoNum type="arabicPeriod"/>
            </a:pPr>
            <a:r>
              <a:rPr lang="es-CL" sz="2000" dirty="0"/>
              <a:t>Agrupaciones puntuales (</a:t>
            </a:r>
            <a:r>
              <a:rPr lang="es-CL" sz="2000" dirty="0" err="1"/>
              <a:t>ej</a:t>
            </a:r>
            <a:r>
              <a:rPr lang="es-CL" sz="2000" dirty="0"/>
              <a:t>: conciertos, celebraciones </a:t>
            </a:r>
            <a:r>
              <a:rPr lang="es-CL" sz="2000" dirty="0" err="1"/>
              <a:t>etc</a:t>
            </a:r>
            <a:r>
              <a:rPr lang="es-CL" sz="2000" dirty="0"/>
              <a:t>).</a:t>
            </a:r>
          </a:p>
          <a:p>
            <a:pPr marL="1035050" lvl="1" indent="-514350">
              <a:buFont typeface="+mj-lt"/>
              <a:buAutoNum type="arabicPeriod"/>
            </a:pPr>
            <a:r>
              <a:rPr lang="es-CL" sz="2000" dirty="0"/>
              <a:t>Ciudades populosas vs ciudad o localidades pequeñas</a:t>
            </a:r>
          </a:p>
          <a:p>
            <a:pPr marL="1492250" lvl="2" indent="-514350">
              <a:buFont typeface="+mj-lt"/>
              <a:buAutoNum type="arabicPeriod"/>
            </a:pPr>
            <a:r>
              <a:rPr lang="es-CL" sz="1800" dirty="0"/>
              <a:t>Densidad de población (</a:t>
            </a:r>
            <a:r>
              <a:rPr lang="es-CL" sz="1800" dirty="0" err="1"/>
              <a:t>n°</a:t>
            </a:r>
            <a:r>
              <a:rPr lang="es-CL" sz="1800" dirty="0"/>
              <a:t> </a:t>
            </a:r>
            <a:r>
              <a:rPr lang="es-CL" sz="1800" dirty="0" err="1"/>
              <a:t>ps</a:t>
            </a:r>
            <a:r>
              <a:rPr lang="es-CL" sz="1800" dirty="0"/>
              <a:t>/m2)</a:t>
            </a:r>
          </a:p>
          <a:p>
            <a:pPr marL="1492250" lvl="2" indent="-514350">
              <a:buFont typeface="+mj-lt"/>
              <a:buAutoNum type="arabicPeriod"/>
            </a:pPr>
            <a:r>
              <a:rPr lang="es-CL" sz="1800" dirty="0"/>
              <a:t>Dinámicas de intercambio socioeconómico (movilidad al interior de la ciudad: transporte, trabajo, educación)</a:t>
            </a:r>
          </a:p>
          <a:p>
            <a:pPr marL="577850" indent="-514350">
              <a:buFont typeface="+mj-lt"/>
              <a:buAutoNum type="arabicPeriod"/>
            </a:pPr>
            <a:r>
              <a:rPr lang="es-CL" b="1" dirty="0"/>
              <a:t>Condiciones medio-ambientales</a:t>
            </a:r>
          </a:p>
          <a:p>
            <a:pPr marL="1035050" lvl="1" indent="-514350">
              <a:buFont typeface="+mj-lt"/>
              <a:buAutoNum type="arabicPeriod"/>
            </a:pPr>
            <a:r>
              <a:rPr lang="es-CL" sz="2000" dirty="0"/>
              <a:t>Contaminación atmosférica (Pm 2,5)</a:t>
            </a:r>
          </a:p>
          <a:p>
            <a:pPr marL="1035050" lvl="1" indent="-514350">
              <a:buFont typeface="+mj-lt"/>
              <a:buAutoNum type="arabicPeriod"/>
            </a:pPr>
            <a:r>
              <a:rPr lang="es-CL" sz="2000" dirty="0"/>
              <a:t>Frío</a:t>
            </a:r>
          </a:p>
          <a:p>
            <a:pPr marL="1035050" lvl="1" indent="-514350">
              <a:buFont typeface="+mj-lt"/>
              <a:buAutoNum type="arabicPeriod"/>
            </a:pPr>
            <a:endParaRPr lang="es-CL" sz="2000" dirty="0"/>
          </a:p>
          <a:p>
            <a:pPr marL="577850" indent="-514350">
              <a:buFont typeface="+mj-lt"/>
              <a:buAutoNum type="arabicPeriod"/>
            </a:pPr>
            <a:r>
              <a:rPr lang="es-CL" sz="2400" b="1" dirty="0"/>
              <a:t>Suficiencia de Recursos del Sistema de Salud</a:t>
            </a:r>
          </a:p>
        </p:txBody>
      </p:sp>
    </p:spTree>
    <p:extLst>
      <p:ext uri="{BB962C8B-B14F-4D97-AF65-F5344CB8AC3E}">
        <p14:creationId xmlns:p14="http://schemas.microsoft.com/office/powerpoint/2010/main" val="65867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859126-18EB-46D1-9286-2BB467AB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Recordar que…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7177DC-1775-4908-8153-1C85186F53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La respuesta sanitaria </a:t>
            </a:r>
            <a:r>
              <a:rPr lang="es-CL" b="1" dirty="0"/>
              <a:t>NO</a:t>
            </a:r>
            <a:r>
              <a:rPr lang="es-CL" dirty="0"/>
              <a:t> es </a:t>
            </a:r>
            <a:r>
              <a:rPr lang="es-CL" u="sng" dirty="0"/>
              <a:t>solo</a:t>
            </a:r>
            <a:r>
              <a:rPr lang="es-CL" dirty="0"/>
              <a:t> del sistema de </a:t>
            </a:r>
            <a:r>
              <a:rPr lang="es-CL" u="sng" dirty="0"/>
              <a:t>servicios de salud</a:t>
            </a:r>
            <a:r>
              <a:rPr lang="es-CL" dirty="0"/>
              <a:t>.</a:t>
            </a:r>
          </a:p>
          <a:p>
            <a:endParaRPr lang="es-CL" dirty="0"/>
          </a:p>
          <a:p>
            <a:r>
              <a:rPr lang="es-CL" dirty="0"/>
              <a:t>La respuesta sanitaria tiene que ver con todos aquellos espacios en que las personas se desempeñan, sus </a:t>
            </a:r>
            <a:r>
              <a:rPr lang="es-CL" u="sng" dirty="0"/>
              <a:t>modos de relacionarse</a:t>
            </a:r>
            <a:r>
              <a:rPr lang="es-CL" dirty="0"/>
              <a:t>. </a:t>
            </a:r>
          </a:p>
          <a:p>
            <a:endParaRPr lang="es-CL" dirty="0"/>
          </a:p>
          <a:p>
            <a:pPr marL="685800" lvl="1" indent="0" algn="ctr"/>
            <a:r>
              <a:rPr lang="es-CL" dirty="0"/>
              <a:t>Es una respuesta de </a:t>
            </a:r>
          </a:p>
          <a:p>
            <a:pPr marL="685800" lvl="1" indent="0" algn="ctr"/>
            <a:r>
              <a:rPr lang="es-CL" b="1" dirty="0">
                <a:solidFill>
                  <a:srgbClr val="FF0000"/>
                </a:solidFill>
              </a:rPr>
              <a:t>Salud en Todas las Políticas.</a:t>
            </a:r>
          </a:p>
        </p:txBody>
      </p:sp>
    </p:spTree>
    <p:extLst>
      <p:ext uri="{BB962C8B-B14F-4D97-AF65-F5344CB8AC3E}">
        <p14:creationId xmlns:p14="http://schemas.microsoft.com/office/powerpoint/2010/main" val="2271254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176F2F-677B-4773-8A71-4EBFBED1A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Fases y respuesta a realizar (WHO, 2018)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FF9FF52-9AC1-4AF6-A28F-1401898D5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9" y="1705509"/>
            <a:ext cx="8732641" cy="3174715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D887EC8-6C9A-43EF-A6B4-36FD79EF5F61}"/>
              </a:ext>
            </a:extLst>
          </p:cNvPr>
          <p:cNvCxnSpPr/>
          <p:nvPr/>
        </p:nvCxnSpPr>
        <p:spPr>
          <a:xfrm flipV="1">
            <a:off x="2393879" y="4880224"/>
            <a:ext cx="0" cy="7602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6C4418E3-271D-4B55-A55D-DD7027A10FAB}"/>
              </a:ext>
            </a:extLst>
          </p:cNvPr>
          <p:cNvSpPr txBox="1"/>
          <p:nvPr/>
        </p:nvSpPr>
        <p:spPr>
          <a:xfrm>
            <a:off x="1767155" y="5815173"/>
            <a:ext cx="1407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Preparación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5CDF9B-13CD-4982-83C7-B52FE4A73351}"/>
              </a:ext>
            </a:extLst>
          </p:cNvPr>
          <p:cNvSpPr txBox="1"/>
          <p:nvPr/>
        </p:nvSpPr>
        <p:spPr>
          <a:xfrm>
            <a:off x="3318552" y="5815173"/>
            <a:ext cx="18185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Contención (casos trazables hoy: Chile: 56%)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BD8ED25-4694-4A9C-98D7-F2A8D26BA3F1}"/>
              </a:ext>
            </a:extLst>
          </p:cNvPr>
          <p:cNvSpPr txBox="1"/>
          <p:nvPr/>
        </p:nvSpPr>
        <p:spPr>
          <a:xfrm>
            <a:off x="5322013" y="5815173"/>
            <a:ext cx="1376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Control y mitigación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5A5B6533-2911-4C22-8749-C707B23CD97C}"/>
              </a:ext>
            </a:extLst>
          </p:cNvPr>
          <p:cNvCxnSpPr/>
          <p:nvPr/>
        </p:nvCxnSpPr>
        <p:spPr>
          <a:xfrm flipV="1">
            <a:off x="4294598" y="4756935"/>
            <a:ext cx="0" cy="8835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693E8FD8-BEE3-40A7-8EB2-9CDA931DFE2A}"/>
              </a:ext>
            </a:extLst>
          </p:cNvPr>
          <p:cNvCxnSpPr/>
          <p:nvPr/>
        </p:nvCxnSpPr>
        <p:spPr>
          <a:xfrm flipV="1">
            <a:off x="5916203" y="4756935"/>
            <a:ext cx="0" cy="8835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08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2FE5A2-CB1D-4DF4-BDD8-FBEA95A77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Cuatro medidas básicas de </a:t>
            </a:r>
            <a:br>
              <a:rPr lang="es-CL" dirty="0"/>
            </a:br>
            <a:r>
              <a:rPr lang="es-CL" dirty="0"/>
              <a:t>Salud en Todas las Políticas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115CAB-F242-4AFF-9403-31B12A917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08450"/>
          </a:xfrm>
        </p:spPr>
        <p:txBody>
          <a:bodyPr/>
          <a:lstStyle/>
          <a:p>
            <a:pPr marL="577850" indent="-514350">
              <a:buFont typeface="+mj-lt"/>
              <a:buAutoNum type="arabicPeriod"/>
            </a:pPr>
            <a:r>
              <a:rPr lang="es-CL" b="1" dirty="0"/>
              <a:t>Reforzamiento de los Servicios de Salud</a:t>
            </a:r>
          </a:p>
          <a:p>
            <a:pPr marL="577850" indent="-514350">
              <a:buFont typeface="+mj-lt"/>
              <a:buAutoNum type="arabicPeriod"/>
            </a:pPr>
            <a:endParaRPr lang="es-CL" b="1" dirty="0"/>
          </a:p>
          <a:p>
            <a:pPr marL="577850" indent="-514350">
              <a:buFont typeface="+mj-lt"/>
              <a:buAutoNum type="arabicPeriod"/>
            </a:pPr>
            <a:r>
              <a:rPr lang="es-CL" b="1" dirty="0"/>
              <a:t>Reforzamiento del Sistema de Vigilancia en Salud Pública (VSP)</a:t>
            </a:r>
          </a:p>
          <a:p>
            <a:pPr marL="577850" indent="-514350">
              <a:buFont typeface="+mj-lt"/>
              <a:buAutoNum type="arabicPeriod"/>
            </a:pPr>
            <a:endParaRPr lang="es-CL" b="1" dirty="0"/>
          </a:p>
          <a:p>
            <a:pPr marL="577850" indent="-514350">
              <a:buFont typeface="+mj-lt"/>
              <a:buAutoNum type="arabicPeriod"/>
            </a:pPr>
            <a:r>
              <a:rPr lang="es-CL" b="1" dirty="0"/>
              <a:t>Medidas de Distanciamiento Social</a:t>
            </a:r>
          </a:p>
          <a:p>
            <a:pPr marL="577850" indent="-514350">
              <a:buFont typeface="+mj-lt"/>
              <a:buAutoNum type="arabicPeriod"/>
            </a:pPr>
            <a:endParaRPr lang="es-CL" dirty="0"/>
          </a:p>
          <a:p>
            <a:pPr marL="577850" indent="-514350">
              <a:buFont typeface="+mj-lt"/>
              <a:buAutoNum type="arabicPeriod"/>
            </a:pPr>
            <a:r>
              <a:rPr lang="es-CL" b="1" dirty="0"/>
              <a:t>Cambios conductuales de la población para reducir portación y transmisión. </a:t>
            </a:r>
          </a:p>
          <a:p>
            <a:pPr marL="577850" indent="-514350">
              <a:buFont typeface="+mj-lt"/>
              <a:buAutoNum type="arabicPeriod"/>
            </a:pPr>
            <a:endParaRPr lang="es-CL" dirty="0"/>
          </a:p>
          <a:p>
            <a:pPr marL="577850" indent="-514350">
              <a:buFont typeface="+mj-lt"/>
              <a:buAutoNum type="arabicPeriod"/>
            </a:pPr>
            <a:endParaRPr lang="es-CL" dirty="0"/>
          </a:p>
          <a:p>
            <a:pPr marL="577850" indent="-514350">
              <a:buFont typeface="+mj-lt"/>
              <a:buAutoNum type="arabicPeriod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43666243"/>
      </p:ext>
    </p:extLst>
  </p:cSld>
  <p:clrMapOvr>
    <a:masterClrMapping/>
  </p:clrMapOvr>
</p:sld>
</file>

<file path=ppt/theme/theme1.xml><?xml version="1.0" encoding="utf-8"?>
<a:theme xmlns:a="http://schemas.openxmlformats.org/drawingml/2006/main" name="PPT 90A-EME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</TotalTime>
  <Words>1577</Words>
  <Application>Microsoft Office PowerPoint</Application>
  <PresentationFormat>Presentación en pantalla (4:3)</PresentationFormat>
  <Paragraphs>204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Calibri</vt:lpstr>
      <vt:lpstr>Shaker2Lancet-Bold</vt:lpstr>
      <vt:lpstr>Wingdings</vt:lpstr>
      <vt:lpstr>PPT 90A-EMED</vt:lpstr>
      <vt:lpstr>Respuesta sanitaria: lo deseable vs lo factible  Claves para entender la epidemia    </vt:lpstr>
      <vt:lpstr>Presentación de PowerPoint</vt:lpstr>
      <vt:lpstr>COVID-19: su particularidad</vt:lpstr>
      <vt:lpstr>Sabemos que…(datos aprox, cambiantes)</vt:lpstr>
      <vt:lpstr>Evitar la sobrecarga  de los Servicios de Salud y Muertes</vt:lpstr>
      <vt:lpstr>Problemas para el control…</vt:lpstr>
      <vt:lpstr>Recordar que…</vt:lpstr>
      <vt:lpstr>Fases y respuesta a realizar (WHO, 2018)</vt:lpstr>
      <vt:lpstr>Cuatro medidas básicas de  Salud en Todas las Políticas</vt:lpstr>
      <vt:lpstr>Contexto Chileno</vt:lpstr>
      <vt:lpstr>1. Reforzamiento de los Servicios de Salud frente a potencial crisis</vt:lpstr>
      <vt:lpstr>Reforzar el cuidado a los equipos clínicos en servicios de salud y servicios sociales</vt:lpstr>
      <vt:lpstr> 2. Reforzamiento del Sistema de Vigilancia de salud pública (VSP) </vt:lpstr>
      <vt:lpstr>No basta el SVSP se apoya en Investigación en tiempo real…</vt:lpstr>
      <vt:lpstr>3. Medidas para evitar diseminación del virus</vt:lpstr>
      <vt:lpstr>A. Aislamiento de casos COVID + (RT-PCR)  Acción: pesquisar en casos sospechosos</vt:lpstr>
      <vt:lpstr>Casos nuevos PCR + notificados por día y acumulados COVID-19</vt:lpstr>
      <vt:lpstr>B. Cuarentena individual Acción: separar NO enfermos que podrían enfermar al corto plazo</vt:lpstr>
      <vt:lpstr>C. Contención comunitaria Acción: distanciamiento social</vt:lpstr>
      <vt:lpstr>Cuarenta comunitaria total  Objetivo: evitar interacciones  y reducir tiempo duplicación de casos</vt:lpstr>
      <vt:lpstr>La lógica del cierre de áreas geográficas y cuarentena comunitaria total…</vt:lpstr>
      <vt:lpstr>4. Cambios conductuales para toda la población para reducir portación y diseminación. </vt:lpstr>
      <vt:lpstr>Presentación de PowerPoint</vt:lpstr>
      <vt:lpstr>Medidas farmacológicas para control epidemias</vt:lpstr>
      <vt:lpstr>Riesgos de las pandemias…</vt:lpstr>
      <vt:lpstr>Las consecuencias….a prepararse también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marcelo</dc:creator>
  <cp:lastModifiedBy>PAULA BEDREGAL</cp:lastModifiedBy>
  <cp:revision>159</cp:revision>
  <cp:lastPrinted>2020-03-31T20:30:43Z</cp:lastPrinted>
  <dcterms:modified xsi:type="dcterms:W3CDTF">2020-04-01T22:04:41Z</dcterms:modified>
</cp:coreProperties>
</file>