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60_B55EF1BC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364" r:id="rId4"/>
    <p:sldId id="349" r:id="rId5"/>
    <p:sldId id="352" r:id="rId6"/>
    <p:sldId id="357" r:id="rId7"/>
    <p:sldId id="354" r:id="rId8"/>
    <p:sldId id="355" r:id="rId9"/>
    <p:sldId id="369" r:id="rId10"/>
    <p:sldId id="358" r:id="rId11"/>
    <p:sldId id="368" r:id="rId12"/>
    <p:sldId id="362" r:id="rId13"/>
    <p:sldId id="359" r:id="rId14"/>
    <p:sldId id="361" r:id="rId15"/>
    <p:sldId id="367" r:id="rId16"/>
    <p:sldId id="360" r:id="rId17"/>
    <p:sldId id="370" r:id="rId18"/>
    <p:sldId id="356" r:id="rId19"/>
    <p:sldId id="372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6327D8-F0FB-1A55-A19F-566E291DADDC}" name="maximiliano vega" initials="mv" userId="d7ea983063fee14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DE2"/>
    <a:srgbClr val="7F7F7F"/>
    <a:srgbClr val="217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6122" autoAdjust="0"/>
  </p:normalViewPr>
  <p:slideViewPr>
    <p:cSldViewPr snapToGrid="0">
      <p:cViewPr varScale="1">
        <p:scale>
          <a:sx n="58" d="100"/>
          <a:sy n="58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Dropbox\Ciudad%20con%20Todos\Deficit%200\Bibliograf&#237;a\PH%20Comparada\SU%20Pagados%201990%20a%20Diciembre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suario\Documents\D&#233;ficit%20Cero\Datos\Caracterizaci&#243;n.xl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Sheet1!$T$5</c:f>
              <c:strCache>
                <c:ptCount val="1"/>
                <c:pt idx="0">
                  <c:v>Unidades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17D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D68-5A42-88F5-3A5A2F9A16EB}"/>
              </c:ext>
            </c:extLst>
          </c:dPt>
          <c:dPt>
            <c:idx val="1"/>
            <c:invertIfNegative val="0"/>
            <c:bubble3D val="0"/>
            <c:spPr>
              <a:solidFill>
                <a:srgbClr val="217D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68-5A42-88F5-3A5A2F9A16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Sheet1!$U$4:$V$4</c:f>
              <c:strCache>
                <c:ptCount val="2"/>
                <c:pt idx="0">
                  <c:v>Déficit 2020</c:v>
                </c:pt>
                <c:pt idx="1">
                  <c:v>Subsidios 2020</c:v>
                </c:pt>
              </c:strCache>
            </c:strRef>
          </c:cat>
          <c:val>
            <c:numRef>
              <c:f>Sheet1!$U$5:$V$5</c:f>
              <c:numCache>
                <c:formatCode>#,##0</c:formatCode>
                <c:ptCount val="2"/>
                <c:pt idx="0" formatCode="_(* #,##0_);_(* \(#,##0\);_(* &quot;-&quot;_);_(@_)">
                  <c:v>641421</c:v>
                </c:pt>
                <c:pt idx="1">
                  <c:v>55186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0-4A49-9AAD-44A61B117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5297503"/>
        <c:axId val="2045300831"/>
      </c:barChart>
      <c:catAx>
        <c:axId val="2045297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5300831"/>
        <c:crosses val="autoZero"/>
        <c:auto val="1"/>
        <c:lblAlgn val="ctr"/>
        <c:lblOffset val="100"/>
        <c:noMultiLvlLbl val="0"/>
      </c:catAx>
      <c:valAx>
        <c:axId val="204530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5297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L" dirty="0"/>
              <a:t>Porcentaje de jefaturas de hogar femeninas por región para hogares con déficit habitacional*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17DE2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E3-4837-B921-745E26D108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'1'!$D$23:$D$39</c:f>
              <c:strCache>
                <c:ptCount val="17"/>
                <c:pt idx="0">
                  <c:v>Magallanes</c:v>
                </c:pt>
                <c:pt idx="1">
                  <c:v>Aysén</c:v>
                </c:pt>
                <c:pt idx="2">
                  <c:v>Los Lagos</c:v>
                </c:pt>
                <c:pt idx="3">
                  <c:v>Los Ríos</c:v>
                </c:pt>
                <c:pt idx="4">
                  <c:v>Araucanía</c:v>
                </c:pt>
                <c:pt idx="5">
                  <c:v>Bio Bio</c:v>
                </c:pt>
                <c:pt idx="6">
                  <c:v>Ñuble</c:v>
                </c:pt>
                <c:pt idx="7">
                  <c:v>Maule</c:v>
                </c:pt>
                <c:pt idx="8">
                  <c:v>O´Higgins</c:v>
                </c:pt>
                <c:pt idx="9">
                  <c:v>Metropolitana</c:v>
                </c:pt>
                <c:pt idx="10">
                  <c:v>Valparaíso</c:v>
                </c:pt>
                <c:pt idx="11">
                  <c:v>Coquimbo</c:v>
                </c:pt>
                <c:pt idx="12">
                  <c:v>Atacama</c:v>
                </c:pt>
                <c:pt idx="13">
                  <c:v>Antofagasta</c:v>
                </c:pt>
                <c:pt idx="14">
                  <c:v>Tarapacá</c:v>
                </c:pt>
                <c:pt idx="15">
                  <c:v>Arica y Parinacota</c:v>
                </c:pt>
                <c:pt idx="16">
                  <c:v>Nacional</c:v>
                </c:pt>
              </c:strCache>
            </c:strRef>
          </c:cat>
          <c:val>
            <c:numRef>
              <c:f>'1'!$E$23:$E$39</c:f>
              <c:numCache>
                <c:formatCode>0.0%</c:formatCode>
                <c:ptCount val="17"/>
                <c:pt idx="0">
                  <c:v>0.68899999999999995</c:v>
                </c:pt>
                <c:pt idx="1">
                  <c:v>0.64900000000000002</c:v>
                </c:pt>
                <c:pt idx="2">
                  <c:v>0.50900000000000001</c:v>
                </c:pt>
                <c:pt idx="3">
                  <c:v>0.63200000000000001</c:v>
                </c:pt>
                <c:pt idx="4">
                  <c:v>0.52900000000000003</c:v>
                </c:pt>
                <c:pt idx="5">
                  <c:v>0.57599999999999996</c:v>
                </c:pt>
                <c:pt idx="6">
                  <c:v>0.58699999999999997</c:v>
                </c:pt>
                <c:pt idx="7">
                  <c:v>0.56599999999999995</c:v>
                </c:pt>
                <c:pt idx="8">
                  <c:v>0.54700000000000004</c:v>
                </c:pt>
                <c:pt idx="9">
                  <c:v>0.52</c:v>
                </c:pt>
                <c:pt idx="10">
                  <c:v>0.56399999999999995</c:v>
                </c:pt>
                <c:pt idx="11">
                  <c:v>0.626</c:v>
                </c:pt>
                <c:pt idx="12">
                  <c:v>0.66900000000000004</c:v>
                </c:pt>
                <c:pt idx="13">
                  <c:v>0.60399999999999998</c:v>
                </c:pt>
                <c:pt idx="14">
                  <c:v>0.55000000000000004</c:v>
                </c:pt>
                <c:pt idx="15">
                  <c:v>0.55300000000000005</c:v>
                </c:pt>
                <c:pt idx="16">
                  <c:v>0.54500000000000004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E3-4837-B921-745E26D10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993803824"/>
        <c:axId val="1993805072"/>
      </c:barChart>
      <c:catAx>
        <c:axId val="1993803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993805072"/>
        <c:crosses val="autoZero"/>
        <c:auto val="1"/>
        <c:lblAlgn val="ctr"/>
        <c:lblOffset val="100"/>
        <c:noMultiLvlLbl val="0"/>
      </c:catAx>
      <c:valAx>
        <c:axId val="1993805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99380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L"/>
              <a:t>Porcentaje</a:t>
            </a:r>
            <a:r>
              <a:rPr lang="en-US"/>
              <a:t> </a:t>
            </a:r>
            <a:r>
              <a:rPr lang="es-CL"/>
              <a:t>hogares en déficit con origen migrante según región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17DE2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FE-4A39-A8B9-436DB77BEE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'1'!$D$56:$D$72</c:f>
              <c:strCache>
                <c:ptCount val="17"/>
                <c:pt idx="0">
                  <c:v>Magallanes</c:v>
                </c:pt>
                <c:pt idx="1">
                  <c:v>Aysén</c:v>
                </c:pt>
                <c:pt idx="2">
                  <c:v>Los Lagos</c:v>
                </c:pt>
                <c:pt idx="3">
                  <c:v>Los Ríos</c:v>
                </c:pt>
                <c:pt idx="4">
                  <c:v>Araucanía</c:v>
                </c:pt>
                <c:pt idx="5">
                  <c:v>Bio Bio</c:v>
                </c:pt>
                <c:pt idx="6">
                  <c:v>Ñuble</c:v>
                </c:pt>
                <c:pt idx="7">
                  <c:v>Maule</c:v>
                </c:pt>
                <c:pt idx="8">
                  <c:v>O´Higgins</c:v>
                </c:pt>
                <c:pt idx="9">
                  <c:v>Metropolitana</c:v>
                </c:pt>
                <c:pt idx="10">
                  <c:v>Valparaíso</c:v>
                </c:pt>
                <c:pt idx="11">
                  <c:v>Coquimbo</c:v>
                </c:pt>
                <c:pt idx="12">
                  <c:v>Atacama</c:v>
                </c:pt>
                <c:pt idx="13">
                  <c:v>Antofagasta</c:v>
                </c:pt>
                <c:pt idx="14">
                  <c:v>Tarapacá</c:v>
                </c:pt>
                <c:pt idx="15">
                  <c:v>Arica y Parinacota</c:v>
                </c:pt>
                <c:pt idx="16">
                  <c:v>Nacional</c:v>
                </c:pt>
              </c:strCache>
            </c:strRef>
          </c:cat>
          <c:val>
            <c:numRef>
              <c:f>'1'!$E$56:$E$72</c:f>
              <c:numCache>
                <c:formatCode>0.0%</c:formatCode>
                <c:ptCount val="17"/>
                <c:pt idx="0">
                  <c:v>0.11700000000000001</c:v>
                </c:pt>
                <c:pt idx="1">
                  <c:v>3.5000000000000003E-2</c:v>
                </c:pt>
                <c:pt idx="2">
                  <c:v>6.7000000000000004E-2</c:v>
                </c:pt>
                <c:pt idx="3">
                  <c:v>6.4000000000000001E-2</c:v>
                </c:pt>
                <c:pt idx="4">
                  <c:v>0.02</c:v>
                </c:pt>
                <c:pt idx="5">
                  <c:v>6.3E-2</c:v>
                </c:pt>
                <c:pt idx="6">
                  <c:v>0.11</c:v>
                </c:pt>
                <c:pt idx="7">
                  <c:v>5.0999999999999997E-2</c:v>
                </c:pt>
                <c:pt idx="8">
                  <c:v>0.13</c:v>
                </c:pt>
                <c:pt idx="9">
                  <c:v>0.29199999999999998</c:v>
                </c:pt>
                <c:pt idx="10">
                  <c:v>0.113</c:v>
                </c:pt>
                <c:pt idx="11">
                  <c:v>0.1</c:v>
                </c:pt>
                <c:pt idx="12">
                  <c:v>0.189</c:v>
                </c:pt>
                <c:pt idx="13">
                  <c:v>0.42799999999999999</c:v>
                </c:pt>
                <c:pt idx="14">
                  <c:v>0.46300000000000002</c:v>
                </c:pt>
                <c:pt idx="15">
                  <c:v>0.32300000000000001</c:v>
                </c:pt>
                <c:pt idx="16">
                  <c:v>0.22800000000000001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FE-4A39-A8B9-436DB77BE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993803824"/>
        <c:axId val="1993805072"/>
      </c:barChart>
      <c:catAx>
        <c:axId val="1993803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993805072"/>
        <c:crosses val="autoZero"/>
        <c:auto val="1"/>
        <c:lblAlgn val="ctr"/>
        <c:lblOffset val="100"/>
        <c:noMultiLvlLbl val="0"/>
      </c:catAx>
      <c:valAx>
        <c:axId val="1993805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99380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60_B55EF1B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0D996E0-3A83-4C23-8294-65D6C37556EE}" authorId="{A46327D8-F0FB-1A55-A19F-566E291DADDC}" created="2022-06-08T21:05:32.36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42898364" sldId="352"/>
      <ac:spMk id="7" creationId="{ED1DE2AE-AA84-CD44-97E8-26163D6AE3EF}"/>
      <ac:txMk cp="0" len="11">
        <ac:context len="179" hash="1369185465"/>
      </ac:txMk>
    </ac:txMkLst>
    <p188:pos x="1865800" y="282197"/>
    <p188:txBody>
      <a:bodyPr/>
      <a:lstStyle/>
      <a:p>
        <a:r>
          <a:rPr lang="es-CL"/>
          <a:t>Buscar un ícono para estas preguntas guía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ED613-4E63-4570-99F4-C30CF9BE40E7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D25-6F61-41A7-B060-80C3FCCCF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498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088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CD25-6F61-41A7-B060-80C3FCCCF0E8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387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867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Generar algún mapa o figura que hable de la concentración del déficit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CD25-6F61-41A7-B060-80C3FCCCF0E8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0078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V –VIII agregar imágenes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CD25-6F61-41A7-B060-80C3FCCCF0E8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3593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El problema es acceso a la vivienda: es un problema más grande % relevante que podría entrar a déficit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CD25-6F61-41A7-B060-80C3FCCCF0E8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0695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0122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Casos internacionales para responder al requerimiento de vivienda donde la planificación local fue fundamental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CD25-6F61-41A7-B060-80C3FCCCF0E8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9048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34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2FCB2-2712-4ED3-B6ED-0E0567CA2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391CC0-0ED8-4BED-84C3-ED02B2351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0A5D01-40FB-4471-85A3-55E82F6F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6B3-339B-4F26-A801-AD8C5118CA89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EF1A8D-B83E-4C44-9439-2C9530EB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E0E535-8EC8-4EFA-90F8-3E5226D9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DA03-902D-43A8-8816-3D78CBF6D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961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CC36A-B109-4E47-A3CD-ADCB86F2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EAC8EE-900F-4219-B8BA-556888AA1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2D267B-FF6D-4BC2-8123-7AA17BFF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6B3-339B-4F26-A801-AD8C5118CA89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EDAED-B326-4E21-9522-5B09B9C8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C4A51-02D6-40E7-9E6B-B5112F42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DA03-902D-43A8-8816-3D78CBF6D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884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C4E106-0788-491C-A41A-01184A8F3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8DC474-0687-4372-B883-604F30877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F78530-77F5-4AFA-B80B-9379B255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6B3-339B-4F26-A801-AD8C5118CA89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22F9D9-C5DC-47F7-B576-75D9E87E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370EE-7CD0-4F78-8FED-9E935C7D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DA03-902D-43A8-8816-3D78CBF6D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709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FC5A4-8C90-41E8-AABE-B8A31298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BAD743-FDC9-422D-B995-E0D7813DC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C2E724-F6F9-4906-8B5E-47E7AD9E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6B3-339B-4F26-A801-AD8C5118CA89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294A2F-FE3B-44FB-894A-1A701C64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AEA7B-B70A-47F3-81A7-84C677BF4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DA03-902D-43A8-8816-3D78CBF6D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989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C0BC9-371B-4DFC-97A0-0841F987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2BC657-4A2F-4D46-85D3-581CB6E8A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6D0F1D-3D66-47BA-9F9B-CB809513E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6B3-339B-4F26-A801-AD8C5118CA89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7D79BA-852C-4BAB-B2F6-74E5AA52B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3B41A3-3D65-4B49-9A85-3E09F711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DA03-902D-43A8-8816-3D78CBF6D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147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E20BD-2C03-411B-B623-9F4767440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75F2F-3F5C-4CBA-BDFE-7DDBF5ECF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BCF617-801C-40E8-A61A-083EDF03A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AA55FA-9B3D-47E5-9604-89D63EA8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6B3-339B-4F26-A801-AD8C5118CA89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8C62B9-F697-4823-B2BF-173E2516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388BE9-4B90-4D35-962F-01DAB894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DA03-902D-43A8-8816-3D78CBF6D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526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7A95E-B70D-4BF3-B8B3-2B97289F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06019E-0289-4947-A095-E03929B9A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74C11D-4B85-477F-B9DB-DB1B0E06E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1834F1-B4FD-4222-A2B6-382AE4F20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FF98B9-2CF1-4C14-B066-DEFD8E537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B9FADB0-9B77-411D-8667-F98F57A3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6B3-339B-4F26-A801-AD8C5118CA89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5F46C1C-F8E2-4469-ABA8-3C10AE9C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83BCD0-EE5B-486D-B09F-A4606ED2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DA03-902D-43A8-8816-3D78CBF6D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626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81822-64BB-44B5-B542-542EAD97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79869C-C99E-4274-9C5F-901B7024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6B3-339B-4F26-A801-AD8C5118CA89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9A9C7F-904A-4EF3-9678-31A9A7EF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CAE6D2-4625-479B-9BAB-8C306853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DA03-902D-43A8-8816-3D78CBF6D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093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56BFE0-D6D7-4174-BAD6-5F52A7ADF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6B3-339B-4F26-A801-AD8C5118CA89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4005FB-9D2A-4383-B2BA-39A1A06D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59D563-0B7B-499F-B095-5DC62815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DA03-902D-43A8-8816-3D78CBF6D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966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13B2B-29DE-462B-A8ED-6F5EB1FF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7F4A9D-8697-4746-8591-B3E427119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4ACFDE-54B4-4667-A6BA-FC79155BD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4FD445-BD82-477D-9CA2-0AA0F0AA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6B3-339B-4F26-A801-AD8C5118CA89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3EDBFA-44D7-44FB-96BC-3E7094EB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45CAB5-84CF-4979-9A5E-152643CE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DA03-902D-43A8-8816-3D78CBF6D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671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392E7-6280-463C-B107-C231311F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9BC889-7BE2-4E02-97AE-2B17EAC41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4FA109-B433-4468-96C4-67F4A4E75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6035C6-63B1-4B86-A9F8-2E94304B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6B3-339B-4F26-A801-AD8C5118CA89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15875B-FB5F-4CC5-9126-05B7EFFB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51E896-4FA9-4D9C-8FF4-F62E9FBB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DA03-902D-43A8-8816-3D78CBF6D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623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AB9863-7F17-4555-8381-C38668B7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BD0EBC-3457-4E8B-BFEC-AD152A977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9B9D9B-85E1-48CA-9748-0A46BFDF4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96B3-339B-4F26-A801-AD8C5118CA89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18BE90-A4CB-4EA7-8C48-4A67F2158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9BBF66-E2ED-4A9F-943F-DF05787D8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8DA03-902D-43A8-8816-3D78CBF6D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570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18/10/relationships/comments" Target="../comments/modernComment_160_B55EF1BC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1CBDB81-1C46-5E48-8CDA-6365DB671823}"/>
              </a:ext>
            </a:extLst>
          </p:cNvPr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>
            <a:solidFill>
              <a:srgbClr val="217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46D1E34-94DD-274A-A0FC-CB8C22CE3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012" y="645013"/>
            <a:ext cx="2929091" cy="108753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211FAA00-36BA-A34F-8A95-4564D0259B1C}"/>
              </a:ext>
            </a:extLst>
          </p:cNvPr>
          <p:cNvSpPr/>
          <p:nvPr/>
        </p:nvSpPr>
        <p:spPr>
          <a:xfrm>
            <a:off x="106696" y="-51334"/>
            <a:ext cx="12085304" cy="344905"/>
          </a:xfrm>
          <a:prstGeom prst="rect">
            <a:avLst/>
          </a:prstGeom>
          <a:solidFill>
            <a:srgbClr val="217DE2"/>
          </a:solidFill>
          <a:ln>
            <a:solidFill>
              <a:srgbClr val="217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10EC1B3-0DAD-3649-98B8-6CD1CE135C34}"/>
              </a:ext>
            </a:extLst>
          </p:cNvPr>
          <p:cNvSpPr/>
          <p:nvPr/>
        </p:nvSpPr>
        <p:spPr>
          <a:xfrm rot="16200000">
            <a:off x="-3276200" y="3224863"/>
            <a:ext cx="6909337" cy="356937"/>
          </a:xfrm>
          <a:prstGeom prst="rect">
            <a:avLst/>
          </a:prstGeom>
          <a:solidFill>
            <a:srgbClr val="217DE2"/>
          </a:solidFill>
          <a:ln>
            <a:solidFill>
              <a:srgbClr val="217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B512326-DB0E-7E4A-88A2-C6DCF9644F28}"/>
              </a:ext>
            </a:extLst>
          </p:cNvPr>
          <p:cNvSpPr/>
          <p:nvPr/>
        </p:nvSpPr>
        <p:spPr>
          <a:xfrm rot="16200000">
            <a:off x="8564881" y="3230880"/>
            <a:ext cx="6909335" cy="344906"/>
          </a:xfrm>
          <a:prstGeom prst="rect">
            <a:avLst/>
          </a:prstGeom>
          <a:solidFill>
            <a:srgbClr val="217DE2"/>
          </a:solidFill>
          <a:ln>
            <a:solidFill>
              <a:srgbClr val="217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F4B45BCE-538F-5D41-A52E-F4B08ACDDB08}"/>
              </a:ext>
            </a:extLst>
          </p:cNvPr>
          <p:cNvSpPr txBox="1">
            <a:spLocks/>
          </p:cNvSpPr>
          <p:nvPr/>
        </p:nvSpPr>
        <p:spPr>
          <a:xfrm>
            <a:off x="1404400" y="2383081"/>
            <a:ext cx="8606499" cy="117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sz="4000" b="1" dirty="0">
                <a:solidFill>
                  <a:srgbClr val="217D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Déficit Habitacional en Chile: cifras de una crisis urgente</a:t>
            </a:r>
            <a:endParaRPr lang="es-CL" sz="4000" b="1" dirty="0">
              <a:solidFill>
                <a:srgbClr val="217D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s-CL" sz="4000" b="1" dirty="0">
              <a:solidFill>
                <a:srgbClr val="217DE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E6AB812E-A18F-FE46-A516-23EC628CC639}"/>
              </a:ext>
            </a:extLst>
          </p:cNvPr>
          <p:cNvSpPr txBox="1">
            <a:spLocks/>
          </p:cNvSpPr>
          <p:nvPr/>
        </p:nvSpPr>
        <p:spPr>
          <a:xfrm>
            <a:off x="1382029" y="4116477"/>
            <a:ext cx="4691599" cy="95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sz="2000" b="1" dirty="0">
                <a:solidFill>
                  <a:srgbClr val="217D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de junio de 2022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5A73F92-B11C-1447-B686-BC0D1C0B18DA}"/>
              </a:ext>
            </a:extLst>
          </p:cNvPr>
          <p:cNvCxnSpPr>
            <a:cxnSpLocks/>
          </p:cNvCxnSpPr>
          <p:nvPr/>
        </p:nvCxnSpPr>
        <p:spPr>
          <a:xfrm>
            <a:off x="1479440" y="4015412"/>
            <a:ext cx="1857677" cy="0"/>
          </a:xfrm>
          <a:prstGeom prst="line">
            <a:avLst/>
          </a:prstGeom>
          <a:ln>
            <a:solidFill>
              <a:srgbClr val="217D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A8ABD27-49A7-5F2F-1FA1-F1E742F00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17" y="4821049"/>
            <a:ext cx="1102059" cy="13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7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D91FBC5-D107-014D-A098-54485F35DC6D}"/>
              </a:ext>
            </a:extLst>
          </p:cNvPr>
          <p:cNvSpPr/>
          <p:nvPr/>
        </p:nvSpPr>
        <p:spPr>
          <a:xfrm>
            <a:off x="397738" y="-242"/>
            <a:ext cx="2791797" cy="1920240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9E7E34-C366-7340-ACB5-BFAEF06E3761}"/>
              </a:ext>
            </a:extLst>
          </p:cNvPr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E8643FE-CBA5-5828-C028-DDE7D257B3AF}"/>
              </a:ext>
            </a:extLst>
          </p:cNvPr>
          <p:cNvSpPr txBox="1">
            <a:spLocks/>
          </p:cNvSpPr>
          <p:nvPr/>
        </p:nvSpPr>
        <p:spPr>
          <a:xfrm>
            <a:off x="656208" y="481057"/>
            <a:ext cx="2274856" cy="95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Fuerte concentración del déficit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E9E3DAF-0426-6D42-931A-104BF7142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4" y="5442167"/>
            <a:ext cx="2274856" cy="844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DA8843-C551-CA49-85CE-DF11F4293B69}"/>
              </a:ext>
            </a:extLst>
          </p:cNvPr>
          <p:cNvSpPr txBox="1"/>
          <p:nvPr/>
        </p:nvSpPr>
        <p:spPr>
          <a:xfrm>
            <a:off x="5430405" y="5382328"/>
            <a:ext cx="4224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>
                <a:solidFill>
                  <a:srgbClr val="7F7F7F"/>
                </a:solidFill>
                <a:latin typeface="Franklin Gothic Book" panose="020B0503020102020204" pitchFamily="34" charset="0"/>
              </a:rPr>
              <a:t>Elaboración propia con datos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23D4FF-C822-4BF2-A0EB-B1BA6A52E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7" y="1990365"/>
            <a:ext cx="10773366" cy="3638184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76F5DE64-8F02-4804-BE92-BD69D4CAC0C9}"/>
              </a:ext>
            </a:extLst>
          </p:cNvPr>
          <p:cNvSpPr txBox="1"/>
          <p:nvPr/>
        </p:nvSpPr>
        <p:spPr>
          <a:xfrm>
            <a:off x="4524384" y="1078019"/>
            <a:ext cx="5049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10 comunas del país se concentra el 22% del déficit cuantitativo. Estas comunas se localizan en la RM o corresponden a capitales regionales.</a:t>
            </a:r>
            <a:endParaRPr lang="es-CL" sz="24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1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D91FBC5-D107-014D-A098-54485F35DC6D}"/>
              </a:ext>
            </a:extLst>
          </p:cNvPr>
          <p:cNvSpPr/>
          <p:nvPr/>
        </p:nvSpPr>
        <p:spPr>
          <a:xfrm>
            <a:off x="397738" y="-242"/>
            <a:ext cx="2791797" cy="1920240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9E7E34-C366-7340-ACB5-BFAEF06E3761}"/>
              </a:ext>
            </a:extLst>
          </p:cNvPr>
          <p:cNvSpPr/>
          <p:nvPr/>
        </p:nvSpPr>
        <p:spPr>
          <a:xfrm>
            <a:off x="-193501" y="6376943"/>
            <a:ext cx="12192000" cy="344905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E8643FE-CBA5-5828-C028-DDE7D257B3AF}"/>
              </a:ext>
            </a:extLst>
          </p:cNvPr>
          <p:cNvSpPr txBox="1">
            <a:spLocks/>
          </p:cNvSpPr>
          <p:nvPr/>
        </p:nvSpPr>
        <p:spPr>
          <a:xfrm>
            <a:off x="656208" y="481057"/>
            <a:ext cx="2274856" cy="95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Fuerte concentración del déficit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FE3943-F52D-34F0-1C2F-76D05335106C}"/>
              </a:ext>
            </a:extLst>
          </p:cNvPr>
          <p:cNvSpPr txBox="1"/>
          <p:nvPr/>
        </p:nvSpPr>
        <p:spPr>
          <a:xfrm>
            <a:off x="5902499" y="688711"/>
            <a:ext cx="5042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grandes ciudades se observa que el déficit se concentra </a:t>
            </a:r>
            <a:r>
              <a:rPr lang="es-CL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especialmente en las zonas periféricas del área urbana consolidada. </a:t>
            </a:r>
          </a:p>
          <a:p>
            <a:endParaRPr lang="es-CL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ECA287-B3D7-458F-B423-251F6D34D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5" y="2593524"/>
            <a:ext cx="5122843" cy="36216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63B6722-8896-4096-9D7C-A458B03D3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68" y="2523935"/>
            <a:ext cx="5221277" cy="36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5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D91FBC5-D107-014D-A098-54485F35DC6D}"/>
              </a:ext>
            </a:extLst>
          </p:cNvPr>
          <p:cNvSpPr/>
          <p:nvPr/>
        </p:nvSpPr>
        <p:spPr>
          <a:xfrm>
            <a:off x="397738" y="-242"/>
            <a:ext cx="2791797" cy="1920240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9E7E34-C366-7340-ACB5-BFAEF06E3761}"/>
              </a:ext>
            </a:extLst>
          </p:cNvPr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70AAB1-355C-0340-BF3A-509CEBD5A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4" y="5442167"/>
            <a:ext cx="2274856" cy="844625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6E8643FE-CBA5-5828-C028-DDE7D257B3AF}"/>
              </a:ext>
            </a:extLst>
          </p:cNvPr>
          <p:cNvSpPr txBox="1">
            <a:spLocks/>
          </p:cNvSpPr>
          <p:nvPr/>
        </p:nvSpPr>
        <p:spPr>
          <a:xfrm>
            <a:off x="656208" y="481057"/>
            <a:ext cx="2274856" cy="95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Fuerte concentración del déficit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DF2E26-9DDC-B4EE-F66E-8B6D0AFC2BBD}"/>
              </a:ext>
            </a:extLst>
          </p:cNvPr>
          <p:cNvSpPr txBox="1"/>
          <p:nvPr/>
        </p:nvSpPr>
        <p:spPr>
          <a:xfrm>
            <a:off x="509982" y="2187692"/>
            <a:ext cx="29500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distribución de campamentos muestra patrones comunes a lo largo de Chile: Se suelen concentrar en el </a:t>
            </a:r>
            <a:r>
              <a:rPr lang="es-CL" sz="16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periurbano</a:t>
            </a:r>
            <a:r>
              <a:rPr lang="es-CL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s-CL" sz="16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ciudades más importantes.</a:t>
            </a:r>
          </a:p>
          <a:p>
            <a:endParaRPr lang="es-CL" sz="16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región de Valparaíso concentra casi el 30% de las familias en campamentos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64B8A-F1CF-E6D7-1EBE-4E7534C2F74C}"/>
              </a:ext>
            </a:extLst>
          </p:cNvPr>
          <p:cNvSpPr txBox="1"/>
          <p:nvPr/>
        </p:nvSpPr>
        <p:spPr>
          <a:xfrm>
            <a:off x="3633066" y="5933357"/>
            <a:ext cx="6108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>
                <a:solidFill>
                  <a:srgbClr val="7F7F7F"/>
                </a:solidFill>
                <a:latin typeface="Franklin Gothic Book" panose="020B0503020102020204" pitchFamily="34" charset="0"/>
              </a:rPr>
              <a:t>Elaboración propia con datos Catastro Nacional de Campamentos, TECHO y Fundación Vivienda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6CA69-B721-5497-8DB1-1539313C9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987" y="481057"/>
            <a:ext cx="3756289" cy="53669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3607B8-2549-35A2-852F-225593B42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159" y="481057"/>
            <a:ext cx="4053080" cy="53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D91FBC5-D107-014D-A098-54485F35DC6D}"/>
              </a:ext>
            </a:extLst>
          </p:cNvPr>
          <p:cNvSpPr/>
          <p:nvPr/>
        </p:nvSpPr>
        <p:spPr>
          <a:xfrm>
            <a:off x="397738" y="-242"/>
            <a:ext cx="2791797" cy="1920240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9E7E34-C366-7340-ACB5-BFAEF06E3761}"/>
              </a:ext>
            </a:extLst>
          </p:cNvPr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70AAB1-355C-0340-BF3A-509CEBD5A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4" y="5442167"/>
            <a:ext cx="2274856" cy="844625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6E8643FE-CBA5-5828-C028-DDE7D257B3AF}"/>
              </a:ext>
            </a:extLst>
          </p:cNvPr>
          <p:cNvSpPr txBox="1">
            <a:spLocks/>
          </p:cNvSpPr>
          <p:nvPr/>
        </p:nvSpPr>
        <p:spPr>
          <a:xfrm>
            <a:off x="656208" y="268038"/>
            <a:ext cx="2274856" cy="95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sz="2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Diferencia en la composición urbano-rural del déficit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DF2E26-9DDC-B4EE-F66E-8B6D0AFC2BBD}"/>
              </a:ext>
            </a:extLst>
          </p:cNvPr>
          <p:cNvSpPr txBox="1"/>
          <p:nvPr/>
        </p:nvSpPr>
        <p:spPr>
          <a:xfrm>
            <a:off x="656208" y="2243830"/>
            <a:ext cx="27917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composición del déficit difiere fuertemente entre zonas urbanas y rurales</a:t>
            </a:r>
          </a:p>
          <a:p>
            <a:endParaRPr lang="es-CL" sz="16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L" sz="16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Allegamiento  y Hacinamiento </a:t>
            </a:r>
            <a:r>
              <a:rPr lang="es-CL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vuelven problemas </a:t>
            </a:r>
            <a:r>
              <a:rPr lang="es-CL" sz="16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urbanos</a:t>
            </a:r>
            <a:r>
              <a:rPr lang="es-CL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mientras que las </a:t>
            </a:r>
            <a:r>
              <a:rPr lang="es-CL" sz="16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Irrecuperables</a:t>
            </a:r>
            <a:r>
              <a:rPr lang="es-CL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más comunes en las zonas </a:t>
            </a:r>
            <a:r>
              <a:rPr lang="es-CL" sz="16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13715D-D0DF-EF44-A927-0514AF406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961" y="688300"/>
            <a:ext cx="7225370" cy="5040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564B8A-F1CF-E6D7-1EBE-4E7534C2F74C}"/>
              </a:ext>
            </a:extLst>
          </p:cNvPr>
          <p:cNvSpPr txBox="1"/>
          <p:nvPr/>
        </p:nvSpPr>
        <p:spPr>
          <a:xfrm>
            <a:off x="4426001" y="5746193"/>
            <a:ext cx="4224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>
                <a:solidFill>
                  <a:srgbClr val="7F7F7F"/>
                </a:solidFill>
                <a:latin typeface="Franklin Gothic Book" panose="020B0503020102020204" pitchFamily="34" charset="0"/>
              </a:rPr>
              <a:t>Elaboración propia con datos Censo 2017</a:t>
            </a:r>
          </a:p>
        </p:txBody>
      </p:sp>
    </p:spTree>
    <p:extLst>
      <p:ext uri="{BB962C8B-B14F-4D97-AF65-F5344CB8AC3E}">
        <p14:creationId xmlns:p14="http://schemas.microsoft.com/office/powerpoint/2010/main" val="3390746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D91FBC5-D107-014D-A098-54485F35DC6D}"/>
              </a:ext>
            </a:extLst>
          </p:cNvPr>
          <p:cNvSpPr/>
          <p:nvPr/>
        </p:nvSpPr>
        <p:spPr>
          <a:xfrm>
            <a:off x="397738" y="-242"/>
            <a:ext cx="2791797" cy="1920240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9E7E34-C366-7340-ACB5-BFAEF06E3761}"/>
              </a:ext>
            </a:extLst>
          </p:cNvPr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70AAB1-355C-0340-BF3A-509CEBD5A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4" y="5442167"/>
            <a:ext cx="2274856" cy="844625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6E8643FE-CBA5-5828-C028-DDE7D257B3AF}"/>
              </a:ext>
            </a:extLst>
          </p:cNvPr>
          <p:cNvSpPr txBox="1">
            <a:spLocks/>
          </p:cNvSpPr>
          <p:nvPr/>
        </p:nvSpPr>
        <p:spPr>
          <a:xfrm>
            <a:off x="656208" y="481057"/>
            <a:ext cx="2274856" cy="95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Déficit habitacional y género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364ACE-2553-8B72-AD90-7FACA5DE8765}"/>
              </a:ext>
            </a:extLst>
          </p:cNvPr>
          <p:cNvSpPr txBox="1"/>
          <p:nvPr/>
        </p:nvSpPr>
        <p:spPr>
          <a:xfrm>
            <a:off x="656208" y="2252262"/>
            <a:ext cx="227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déficit habitacional afecta en mayor medida a hogares con jefatura femenina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646A45-421D-655F-9435-C996A3EF4086}"/>
              </a:ext>
            </a:extLst>
          </p:cNvPr>
          <p:cNvSpPr txBox="1"/>
          <p:nvPr/>
        </p:nvSpPr>
        <p:spPr>
          <a:xfrm>
            <a:off x="3804952" y="5568716"/>
            <a:ext cx="4224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>
                <a:solidFill>
                  <a:srgbClr val="7F7F7F"/>
                </a:solidFill>
                <a:latin typeface="Franklin Gothic Book" panose="020B0503020102020204" pitchFamily="34" charset="0"/>
              </a:rPr>
              <a:t>Elaboración propia con datos CASEN 2020</a:t>
            </a:r>
          </a:p>
          <a:p>
            <a:endParaRPr lang="es-CL" sz="1000" dirty="0">
              <a:solidFill>
                <a:srgbClr val="7F7F7F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2" name="Chart 8">
            <a:extLst>
              <a:ext uri="{FF2B5EF4-FFF2-40B4-BE49-F238E27FC236}">
                <a16:creationId xmlns:a16="http://schemas.microsoft.com/office/drawing/2014/main" id="{90340DC2-A593-DB42-FCF7-B22BC1172A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068407"/>
              </p:ext>
            </p:extLst>
          </p:nvPr>
        </p:nvGraphicFramePr>
        <p:xfrm>
          <a:off x="3736775" y="919105"/>
          <a:ext cx="8057487" cy="464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0">
            <a:extLst>
              <a:ext uri="{FF2B5EF4-FFF2-40B4-BE49-F238E27FC236}">
                <a16:creationId xmlns:a16="http://schemas.microsoft.com/office/drawing/2014/main" id="{D6ACABE3-7014-4919-9D7A-6E49B137AD19}"/>
              </a:ext>
            </a:extLst>
          </p:cNvPr>
          <p:cNvSpPr txBox="1"/>
          <p:nvPr/>
        </p:nvSpPr>
        <p:spPr>
          <a:xfrm>
            <a:off x="3809927" y="5762440"/>
            <a:ext cx="480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>
                <a:solidFill>
                  <a:srgbClr val="7F7F7F"/>
                </a:solidFill>
                <a:latin typeface="Franklin Gothic Book" panose="020B0503020102020204" pitchFamily="34" charset="0"/>
              </a:rPr>
              <a:t>*No se consideran familias en campamentos y hogares en situación de calle</a:t>
            </a:r>
          </a:p>
          <a:p>
            <a:endParaRPr lang="es-CL" sz="1000" dirty="0">
              <a:solidFill>
                <a:srgbClr val="7F7F7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72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D91FBC5-D107-014D-A098-54485F35DC6D}"/>
              </a:ext>
            </a:extLst>
          </p:cNvPr>
          <p:cNvSpPr/>
          <p:nvPr/>
        </p:nvSpPr>
        <p:spPr>
          <a:xfrm>
            <a:off x="397738" y="-242"/>
            <a:ext cx="2791797" cy="1920240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9E7E34-C366-7340-ACB5-BFAEF06E3761}"/>
              </a:ext>
            </a:extLst>
          </p:cNvPr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70AAB1-355C-0340-BF3A-509CEBD5A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4" y="5442167"/>
            <a:ext cx="2274856" cy="844625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6E8643FE-CBA5-5828-C028-DDE7D257B3AF}"/>
              </a:ext>
            </a:extLst>
          </p:cNvPr>
          <p:cNvSpPr txBox="1">
            <a:spLocks/>
          </p:cNvSpPr>
          <p:nvPr/>
        </p:nvSpPr>
        <p:spPr>
          <a:xfrm>
            <a:off x="656208" y="481057"/>
            <a:ext cx="2274856" cy="95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Déficit habitacional y migración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364ACE-2553-8B72-AD90-7FACA5DE8765}"/>
              </a:ext>
            </a:extLst>
          </p:cNvPr>
          <p:cNvSpPr txBox="1"/>
          <p:nvPr/>
        </p:nvSpPr>
        <p:spPr>
          <a:xfrm>
            <a:off x="517932" y="2280699"/>
            <a:ext cx="28836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regiones del extremo norte del país poseen la mayor proporción de hogares en déficit habitacional que tienen un origen migrante. </a:t>
            </a:r>
          </a:p>
          <a:p>
            <a:endParaRPr lang="es-CL" sz="16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Adicionalmente, estas regiones presentan una mayor proporción de hogares en déficit según el total de viviendas existentes en la región.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646A45-421D-655F-9435-C996A3EF4086}"/>
              </a:ext>
            </a:extLst>
          </p:cNvPr>
          <p:cNvSpPr txBox="1"/>
          <p:nvPr/>
        </p:nvSpPr>
        <p:spPr>
          <a:xfrm>
            <a:off x="4476251" y="5662857"/>
            <a:ext cx="4224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>
                <a:solidFill>
                  <a:srgbClr val="7F7F7F"/>
                </a:solidFill>
                <a:latin typeface="Franklin Gothic Book" panose="020B0503020102020204" pitchFamily="34" charset="0"/>
              </a:rPr>
              <a:t>Elaboración propia con datos CASEN 2020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874E467-5041-4F02-BE80-4D0016726C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049724"/>
              </p:ext>
            </p:extLst>
          </p:nvPr>
        </p:nvGraphicFramePr>
        <p:xfrm>
          <a:off x="3749353" y="959878"/>
          <a:ext cx="7401279" cy="464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6615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D91FBC5-D107-014D-A098-54485F35DC6D}"/>
              </a:ext>
            </a:extLst>
          </p:cNvPr>
          <p:cNvSpPr/>
          <p:nvPr/>
        </p:nvSpPr>
        <p:spPr>
          <a:xfrm>
            <a:off x="397738" y="-242"/>
            <a:ext cx="2791797" cy="1920240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9E7E34-C366-7340-ACB5-BFAEF06E3761}"/>
              </a:ext>
            </a:extLst>
          </p:cNvPr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70AAB1-355C-0340-BF3A-509CEBD5A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4" y="5442167"/>
            <a:ext cx="2274856" cy="844625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6E8643FE-CBA5-5828-C028-DDE7D257B3AF}"/>
              </a:ext>
            </a:extLst>
          </p:cNvPr>
          <p:cNvSpPr txBox="1">
            <a:spLocks/>
          </p:cNvSpPr>
          <p:nvPr/>
        </p:nvSpPr>
        <p:spPr>
          <a:xfrm>
            <a:off x="558672" y="517789"/>
            <a:ext cx="2791796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sz="1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sólo los hogares más pobres tienen riesgo de caer en déficit habitacional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196456-7D87-F756-459B-1811C931AEA2}"/>
              </a:ext>
            </a:extLst>
          </p:cNvPr>
          <p:cNvSpPr txBox="1"/>
          <p:nvPr/>
        </p:nvSpPr>
        <p:spPr>
          <a:xfrm>
            <a:off x="590264" y="2321902"/>
            <a:ext cx="26765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Casen 2017 más de 400 mil hogares pagan más del 30% de sus ingresos en arriendo.</a:t>
            </a:r>
          </a:p>
          <a:p>
            <a:r>
              <a:rPr lang="es-CL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 homogénea entre el primer y noveno decil de ingresos. </a:t>
            </a:r>
          </a:p>
          <a:p>
            <a:endParaRPr lang="es-CL" sz="20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672A414-05B0-48D4-884F-1AE74BD906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33" t="27996" r="26161" b="36000"/>
          <a:stretch/>
        </p:blipFill>
        <p:spPr>
          <a:xfrm>
            <a:off x="4094152" y="1722929"/>
            <a:ext cx="7392871" cy="360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58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2;p1">
            <a:extLst>
              <a:ext uri="{FF2B5EF4-FFF2-40B4-BE49-F238E27FC236}">
                <a16:creationId xmlns:a16="http://schemas.microsoft.com/office/drawing/2014/main" id="{25ECB6D6-3868-F94C-88B4-6CB8FDCE32B6}"/>
              </a:ext>
            </a:extLst>
          </p:cNvPr>
          <p:cNvSpPr/>
          <p:nvPr/>
        </p:nvSpPr>
        <p:spPr>
          <a:xfrm rot="-5400000">
            <a:off x="2995439" y="-2338559"/>
            <a:ext cx="6219526" cy="1148378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217D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404401" y="2383081"/>
            <a:ext cx="6301426" cy="117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4000" b="1" i="0" u="none" strike="noStrike" cap="none" dirty="0">
                <a:solidFill>
                  <a:srgbClr val="217DE2"/>
                </a:solidFill>
                <a:latin typeface="Arial"/>
                <a:ea typeface="Arial"/>
                <a:cs typeface="Arial"/>
                <a:sym typeface="Arial"/>
              </a:rPr>
              <a:t>Titulo de presentación, titulo de presentación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endParaRPr sz="4000" b="1" i="0" u="none" strike="noStrike" cap="none" dirty="0">
              <a:solidFill>
                <a:srgbClr val="217D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1"/>
          <p:cNvCxnSpPr/>
          <p:nvPr/>
        </p:nvCxnSpPr>
        <p:spPr>
          <a:xfrm>
            <a:off x="1479440" y="4015412"/>
            <a:ext cx="1857677" cy="0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FD4CB2A-35CB-6F48-91CA-DBFF399C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014" y="944503"/>
            <a:ext cx="2716414" cy="496429"/>
          </a:xfrm>
          <a:prstGeom prst="rect">
            <a:avLst/>
          </a:prstGeom>
        </p:spPr>
      </p:pic>
      <p:sp>
        <p:nvSpPr>
          <p:cNvPr id="13" name="Google Shape;93;p1">
            <a:extLst>
              <a:ext uri="{FF2B5EF4-FFF2-40B4-BE49-F238E27FC236}">
                <a16:creationId xmlns:a16="http://schemas.microsoft.com/office/drawing/2014/main" id="{59F2D88C-040A-5044-860D-9B7889E50BCC}"/>
              </a:ext>
            </a:extLst>
          </p:cNvPr>
          <p:cNvSpPr txBox="1"/>
          <p:nvPr/>
        </p:nvSpPr>
        <p:spPr>
          <a:xfrm>
            <a:off x="1556801" y="2535481"/>
            <a:ext cx="6301426" cy="117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Desafíos futuros</a:t>
            </a:r>
          </a:p>
        </p:txBody>
      </p:sp>
      <p:cxnSp>
        <p:nvCxnSpPr>
          <p:cNvPr id="14" name="Google Shape;95;p1">
            <a:extLst>
              <a:ext uri="{FF2B5EF4-FFF2-40B4-BE49-F238E27FC236}">
                <a16:creationId xmlns:a16="http://schemas.microsoft.com/office/drawing/2014/main" id="{52C83364-8D13-0948-9A58-C585C30968B4}"/>
              </a:ext>
            </a:extLst>
          </p:cNvPr>
          <p:cNvCxnSpPr/>
          <p:nvPr/>
        </p:nvCxnSpPr>
        <p:spPr>
          <a:xfrm>
            <a:off x="1631840" y="4167812"/>
            <a:ext cx="1857677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81273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D9E7E34-C366-7340-ACB5-BFAEF06E3761}"/>
              </a:ext>
            </a:extLst>
          </p:cNvPr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D8F95806-3D2C-4049-BBB7-C2EB512ADC0B}"/>
              </a:ext>
            </a:extLst>
          </p:cNvPr>
          <p:cNvSpPr txBox="1">
            <a:spLocks/>
          </p:cNvSpPr>
          <p:nvPr/>
        </p:nvSpPr>
        <p:spPr>
          <a:xfrm>
            <a:off x="590264" y="630266"/>
            <a:ext cx="2274856" cy="138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b="1" dirty="0">
                <a:solidFill>
                  <a:srgbClr val="217D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Desafíos futuros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A6E9EC9-38C7-9D48-9158-D1AD7806C80D}"/>
              </a:ext>
            </a:extLst>
          </p:cNvPr>
          <p:cNvCxnSpPr/>
          <p:nvPr/>
        </p:nvCxnSpPr>
        <p:spPr>
          <a:xfrm>
            <a:off x="3189542" y="0"/>
            <a:ext cx="0" cy="1920240"/>
          </a:xfrm>
          <a:prstGeom prst="line">
            <a:avLst/>
          </a:prstGeom>
          <a:ln>
            <a:solidFill>
              <a:srgbClr val="217D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32E182A-FDE1-2846-8457-A762E87E9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4" y="5442167"/>
            <a:ext cx="2274856" cy="844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86C65D-3705-A562-C0A1-2DEC9A518B44}"/>
              </a:ext>
            </a:extLst>
          </p:cNvPr>
          <p:cNvSpPr txBox="1"/>
          <p:nvPr/>
        </p:nvSpPr>
        <p:spPr>
          <a:xfrm>
            <a:off x="3820007" y="862584"/>
            <a:ext cx="61164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Avanzar en la implementación de mejoras metodológicas para estimar de mejor manera el déficit habitacional. </a:t>
            </a:r>
          </a:p>
          <a:p>
            <a:endParaRPr lang="es-CL" sz="20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Comprender el problema como multidimensional y complejo, no es la misma respuesta para todos los hogares y territorios. </a:t>
            </a:r>
          </a:p>
          <a:p>
            <a:endParaRPr lang="es-CL" sz="20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 de que la respuesta al déficit tenga una mirada de planificación local. Experiencias internacionales demuestran que es clave la participación activa de las instituciones locales para otorgar respuestas pertinentes. </a:t>
            </a:r>
          </a:p>
        </p:txBody>
      </p:sp>
    </p:spTree>
    <p:extLst>
      <p:ext uri="{BB962C8B-B14F-4D97-AF65-F5344CB8AC3E}">
        <p14:creationId xmlns:p14="http://schemas.microsoft.com/office/powerpoint/2010/main" val="106426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2;p1">
            <a:extLst>
              <a:ext uri="{FF2B5EF4-FFF2-40B4-BE49-F238E27FC236}">
                <a16:creationId xmlns:a16="http://schemas.microsoft.com/office/drawing/2014/main" id="{25ECB6D6-3868-F94C-88B4-6CB8FDCE32B6}"/>
              </a:ext>
            </a:extLst>
          </p:cNvPr>
          <p:cNvSpPr/>
          <p:nvPr/>
        </p:nvSpPr>
        <p:spPr>
          <a:xfrm rot="-5400000">
            <a:off x="2709673" y="-2709674"/>
            <a:ext cx="6858001" cy="12277346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217D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FD4CB2A-35CB-6F48-91CA-DBFF399C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82" y="5681472"/>
            <a:ext cx="2547567" cy="465572"/>
          </a:xfrm>
          <a:prstGeom prst="rect">
            <a:avLst/>
          </a:prstGeom>
        </p:spPr>
      </p:pic>
      <p:sp>
        <p:nvSpPr>
          <p:cNvPr id="8" name="Título 2">
            <a:extLst>
              <a:ext uri="{FF2B5EF4-FFF2-40B4-BE49-F238E27FC236}">
                <a16:creationId xmlns:a16="http://schemas.microsoft.com/office/drawing/2014/main" id="{A41A87AF-2C96-9F4D-8318-32F2D5FB7CCA}"/>
              </a:ext>
            </a:extLst>
          </p:cNvPr>
          <p:cNvSpPr txBox="1">
            <a:spLocks/>
          </p:cNvSpPr>
          <p:nvPr/>
        </p:nvSpPr>
        <p:spPr>
          <a:xfrm>
            <a:off x="933121" y="263035"/>
            <a:ext cx="2948144" cy="117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Déficit Habitacional en Chile: cifras de una crisis urgente</a:t>
            </a:r>
            <a:endParaRPr lang="es-C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s-CL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A6E8664A-B1F8-E148-AEDF-FFBDE60C181A}"/>
              </a:ext>
            </a:extLst>
          </p:cNvPr>
          <p:cNvSpPr txBox="1">
            <a:spLocks/>
          </p:cNvSpPr>
          <p:nvPr/>
        </p:nvSpPr>
        <p:spPr>
          <a:xfrm>
            <a:off x="967501" y="2080413"/>
            <a:ext cx="4691599" cy="63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sz="12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de junio de 2022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E249DD9-2D2C-7E4E-B07C-294BDA59AF87}"/>
              </a:ext>
            </a:extLst>
          </p:cNvPr>
          <p:cNvCxnSpPr>
            <a:cxnSpLocks/>
          </p:cNvCxnSpPr>
          <p:nvPr/>
        </p:nvCxnSpPr>
        <p:spPr>
          <a:xfrm>
            <a:off x="1479440" y="4015412"/>
            <a:ext cx="1857677" cy="0"/>
          </a:xfrm>
          <a:prstGeom prst="line">
            <a:avLst/>
          </a:prstGeom>
          <a:ln>
            <a:solidFill>
              <a:srgbClr val="217D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7DB7576-89D7-D342-ABEB-684C4742DF54}"/>
              </a:ext>
            </a:extLst>
          </p:cNvPr>
          <p:cNvCxnSpPr/>
          <p:nvPr/>
        </p:nvCxnSpPr>
        <p:spPr>
          <a:xfrm>
            <a:off x="967501" y="2080413"/>
            <a:ext cx="29705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28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2;p1">
            <a:extLst>
              <a:ext uri="{FF2B5EF4-FFF2-40B4-BE49-F238E27FC236}">
                <a16:creationId xmlns:a16="http://schemas.microsoft.com/office/drawing/2014/main" id="{25ECB6D6-3868-F94C-88B4-6CB8FDCE32B6}"/>
              </a:ext>
            </a:extLst>
          </p:cNvPr>
          <p:cNvSpPr/>
          <p:nvPr/>
        </p:nvSpPr>
        <p:spPr>
          <a:xfrm rot="-5400000">
            <a:off x="2995439" y="-2338559"/>
            <a:ext cx="6219526" cy="1148378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217D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404401" y="2383081"/>
            <a:ext cx="6301426" cy="117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4000" b="1" i="0" u="none" strike="noStrike" cap="none">
                <a:solidFill>
                  <a:srgbClr val="217DE2"/>
                </a:solidFill>
                <a:latin typeface="Arial"/>
                <a:ea typeface="Arial"/>
                <a:cs typeface="Arial"/>
                <a:sym typeface="Arial"/>
              </a:rPr>
              <a:t>Titulo de presentación, titulo de presentación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endParaRPr sz="4000" b="1" i="0" u="none" strike="noStrike" cap="none">
              <a:solidFill>
                <a:srgbClr val="217D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1"/>
          <p:cNvCxnSpPr/>
          <p:nvPr/>
        </p:nvCxnSpPr>
        <p:spPr>
          <a:xfrm>
            <a:off x="1479440" y="4015412"/>
            <a:ext cx="1857677" cy="0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FD4CB2A-35CB-6F48-91CA-DBFF399C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014" y="944503"/>
            <a:ext cx="2716414" cy="496429"/>
          </a:xfrm>
          <a:prstGeom prst="rect">
            <a:avLst/>
          </a:prstGeom>
        </p:spPr>
      </p:pic>
      <p:sp>
        <p:nvSpPr>
          <p:cNvPr id="13" name="Google Shape;93;p1">
            <a:extLst>
              <a:ext uri="{FF2B5EF4-FFF2-40B4-BE49-F238E27FC236}">
                <a16:creationId xmlns:a16="http://schemas.microsoft.com/office/drawing/2014/main" id="{59F2D88C-040A-5044-860D-9B7889E50BCC}"/>
              </a:ext>
            </a:extLst>
          </p:cNvPr>
          <p:cNvSpPr txBox="1"/>
          <p:nvPr/>
        </p:nvSpPr>
        <p:spPr>
          <a:xfrm>
            <a:off x="1556801" y="2535481"/>
            <a:ext cx="6301426" cy="117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Estimando el déficit habitacional</a:t>
            </a:r>
          </a:p>
        </p:txBody>
      </p:sp>
      <p:cxnSp>
        <p:nvCxnSpPr>
          <p:cNvPr id="14" name="Google Shape;95;p1">
            <a:extLst>
              <a:ext uri="{FF2B5EF4-FFF2-40B4-BE49-F238E27FC236}">
                <a16:creationId xmlns:a16="http://schemas.microsoft.com/office/drawing/2014/main" id="{52C83364-8D13-0948-9A58-C585C30968B4}"/>
              </a:ext>
            </a:extLst>
          </p:cNvPr>
          <p:cNvCxnSpPr/>
          <p:nvPr/>
        </p:nvCxnSpPr>
        <p:spPr>
          <a:xfrm>
            <a:off x="1631840" y="4167812"/>
            <a:ext cx="1857677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3254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D9E7E34-C366-7340-ACB5-BFAEF06E3761}"/>
              </a:ext>
            </a:extLst>
          </p:cNvPr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D8F95806-3D2C-4049-BBB7-C2EB512ADC0B}"/>
              </a:ext>
            </a:extLst>
          </p:cNvPr>
          <p:cNvSpPr txBox="1">
            <a:spLocks/>
          </p:cNvSpPr>
          <p:nvPr/>
        </p:nvSpPr>
        <p:spPr>
          <a:xfrm>
            <a:off x="590264" y="630266"/>
            <a:ext cx="2274856" cy="239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sz="2000" b="1" dirty="0">
                <a:solidFill>
                  <a:srgbClr val="217D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Necesidad de actualizar la metodología de estimación del déficit habitacional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A6E9EC9-38C7-9D48-9158-D1AD7806C80D}"/>
              </a:ext>
            </a:extLst>
          </p:cNvPr>
          <p:cNvCxnSpPr/>
          <p:nvPr/>
        </p:nvCxnSpPr>
        <p:spPr>
          <a:xfrm>
            <a:off x="3189542" y="0"/>
            <a:ext cx="0" cy="1920240"/>
          </a:xfrm>
          <a:prstGeom prst="line">
            <a:avLst/>
          </a:prstGeom>
          <a:ln>
            <a:solidFill>
              <a:srgbClr val="217D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32E182A-FDE1-2846-8457-A762E87E9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4" y="5442167"/>
            <a:ext cx="2274856" cy="844625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85ADC7E1-D417-C9A4-A1C9-5B27378ADC25}"/>
              </a:ext>
            </a:extLst>
          </p:cNvPr>
          <p:cNvSpPr txBox="1"/>
          <p:nvPr/>
        </p:nvSpPr>
        <p:spPr>
          <a:xfrm>
            <a:off x="3742977" y="366615"/>
            <a:ext cx="61792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lang="es-ES" sz="2000" b="1" u="sng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del precio de las viviendas, que ha presionado al alza el mercado de arriendo</a:t>
            </a:r>
          </a:p>
          <a:p>
            <a:pPr marL="285750" indent="-285750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Preferencia de las familias por residir en zonas centrales de la ciudad</a:t>
            </a:r>
          </a:p>
          <a:p>
            <a:pPr marL="285750" indent="-285750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demográficos que aumentan la proporción de hogares con jefatura femenina y la edad de sus integrantes</a:t>
            </a:r>
          </a:p>
          <a:p>
            <a:pPr marL="285750" indent="-285750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Disminución del tamaño promedio de los hogares</a:t>
            </a:r>
          </a:p>
          <a:p>
            <a:pPr marL="285750" indent="-285750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importante del flujo migratorio externo</a:t>
            </a:r>
          </a:p>
          <a:p>
            <a:pPr marL="285750" indent="-285750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económica post estallido y pandemia </a:t>
            </a:r>
          </a:p>
        </p:txBody>
      </p:sp>
      <p:sp>
        <p:nvSpPr>
          <p:cNvPr id="3" name="Cerrar llave 2">
            <a:extLst>
              <a:ext uri="{FF2B5EF4-FFF2-40B4-BE49-F238E27FC236}">
                <a16:creationId xmlns:a16="http://schemas.microsoft.com/office/drawing/2014/main" id="{7E03B21E-6B2F-4831-B8CB-CBE2CCDB3B86}"/>
              </a:ext>
            </a:extLst>
          </p:cNvPr>
          <p:cNvSpPr/>
          <p:nvPr/>
        </p:nvSpPr>
        <p:spPr>
          <a:xfrm>
            <a:off x="9922247" y="686488"/>
            <a:ext cx="533405" cy="3885511"/>
          </a:xfrm>
          <a:prstGeom prst="rightBrace">
            <a:avLst>
              <a:gd name="adj1" fmla="val 83332"/>
              <a:gd name="adj2" fmla="val 477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44D1947-1609-46FE-A95E-7A46637F6712}"/>
              </a:ext>
            </a:extLst>
          </p:cNvPr>
          <p:cNvSpPr txBox="1"/>
          <p:nvPr/>
        </p:nvSpPr>
        <p:spPr>
          <a:xfrm>
            <a:off x="10552897" y="2413329"/>
            <a:ext cx="1614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i="1" dirty="0"/>
              <a:t>Un nuevo contexto</a:t>
            </a:r>
          </a:p>
        </p:txBody>
      </p:sp>
    </p:spTree>
    <p:extLst>
      <p:ext uri="{BB962C8B-B14F-4D97-AF65-F5344CB8AC3E}">
        <p14:creationId xmlns:p14="http://schemas.microsoft.com/office/powerpoint/2010/main" val="98244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D9E7E34-C366-7340-ACB5-BFAEF06E3761}"/>
              </a:ext>
            </a:extLst>
          </p:cNvPr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1DE2AE-AA84-CD44-97E8-26163D6AE3EF}"/>
              </a:ext>
            </a:extLst>
          </p:cNvPr>
          <p:cNvSpPr txBox="1"/>
          <p:nvPr/>
        </p:nvSpPr>
        <p:spPr>
          <a:xfrm>
            <a:off x="3700025" y="759713"/>
            <a:ext cx="562713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Desafío de los datos y metodologías disponibles</a:t>
            </a:r>
          </a:p>
          <a:p>
            <a:pPr fontAlgn="base"/>
            <a:endParaRPr lang="es-C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existía una metodología unificada para la estimación del Déficit Habitacional, era necesario recoger las fórmulas existentes y construir a partir de ellas una mirada capaz de refleje la realidad habitacional del país</a:t>
            </a:r>
          </a:p>
          <a:p>
            <a:pPr marL="28575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Metodologías existentes no consideraban del todo expresiones de alta vulnerabilidad habitacional: campamentos y hogares en situación de calle</a:t>
            </a:r>
          </a:p>
          <a:p>
            <a:pPr marL="28575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Censo 2002 fue el último en realizarse completamente y el 2017 solo se realizó de manera abreviada.</a:t>
            </a:r>
          </a:p>
          <a:p>
            <a:pPr marL="28575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pandemia del Coronavirus obligó a realizar sacrificios importantes en información para poder aplicar la encuesta CASEN 2020</a:t>
            </a:r>
          </a:p>
          <a:p>
            <a:pPr marL="285750" indent="-285750" fontAlgn="base">
              <a:buFontTx/>
              <a:buChar char="-"/>
            </a:pPr>
            <a:endParaRPr lang="es-CL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s-CL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A6E9EC9-38C7-9D48-9158-D1AD7806C80D}"/>
              </a:ext>
            </a:extLst>
          </p:cNvPr>
          <p:cNvCxnSpPr/>
          <p:nvPr/>
        </p:nvCxnSpPr>
        <p:spPr>
          <a:xfrm>
            <a:off x="3189542" y="0"/>
            <a:ext cx="0" cy="1920240"/>
          </a:xfrm>
          <a:prstGeom prst="line">
            <a:avLst/>
          </a:prstGeom>
          <a:ln>
            <a:solidFill>
              <a:srgbClr val="217D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32E182A-FDE1-2846-8457-A762E87E9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4" y="5442167"/>
            <a:ext cx="2274856" cy="844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0823B1-2AE9-5CED-3A97-6838BC893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62" y="1746145"/>
            <a:ext cx="1287838" cy="686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915678-28F3-5AC9-58F7-E62F148FB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931" r="6253" b="20124"/>
          <a:stretch/>
        </p:blipFill>
        <p:spPr>
          <a:xfrm>
            <a:off x="10069942" y="2723146"/>
            <a:ext cx="1379278" cy="403123"/>
          </a:xfrm>
          <a:prstGeom prst="rect">
            <a:avLst/>
          </a:prstGeom>
        </p:spPr>
      </p:pic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14A0A362-896A-9446-A5DE-50ED5541E9F2}"/>
              </a:ext>
            </a:extLst>
          </p:cNvPr>
          <p:cNvSpPr/>
          <p:nvPr/>
        </p:nvSpPr>
        <p:spPr>
          <a:xfrm>
            <a:off x="9582912" y="3440436"/>
            <a:ext cx="2201418" cy="2551832"/>
          </a:xfrm>
          <a:prstGeom prst="roundRect">
            <a:avLst>
              <a:gd name="adj" fmla="val 7844"/>
            </a:avLst>
          </a:prstGeom>
          <a:solidFill>
            <a:srgbClr val="217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6">
            <a:extLst>
              <a:ext uri="{FF2B5EF4-FFF2-40B4-BE49-F238E27FC236}">
                <a16:creationId xmlns:a16="http://schemas.microsoft.com/office/drawing/2014/main" id="{D193161B-54B5-980A-DC83-CA570F962AC0}"/>
              </a:ext>
            </a:extLst>
          </p:cNvPr>
          <p:cNvSpPr txBox="1"/>
          <p:nvPr/>
        </p:nvSpPr>
        <p:spPr>
          <a:xfrm>
            <a:off x="9701786" y="3683054"/>
            <a:ext cx="19852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CL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hace necesario buscar una forma de aprovechar al máximo la información disponible para alimentar la toma de decisiones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A662B12C-1E76-C74D-9CA0-8C02AB8D570C}"/>
              </a:ext>
            </a:extLst>
          </p:cNvPr>
          <p:cNvSpPr txBox="1">
            <a:spLocks/>
          </p:cNvSpPr>
          <p:nvPr/>
        </p:nvSpPr>
        <p:spPr>
          <a:xfrm>
            <a:off x="590264" y="630266"/>
            <a:ext cx="2274856" cy="239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sz="2000" b="1" dirty="0">
                <a:solidFill>
                  <a:srgbClr val="217D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Necesidad de actualizar la metodología de estimación del déficit habitacional</a:t>
            </a:r>
          </a:p>
        </p:txBody>
      </p:sp>
    </p:spTree>
    <p:extLst>
      <p:ext uri="{BB962C8B-B14F-4D97-AF65-F5344CB8AC3E}">
        <p14:creationId xmlns:p14="http://schemas.microsoft.com/office/powerpoint/2010/main" val="259609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D91FBC5-D107-014D-A098-54485F35DC6D}"/>
              </a:ext>
            </a:extLst>
          </p:cNvPr>
          <p:cNvSpPr/>
          <p:nvPr/>
        </p:nvSpPr>
        <p:spPr>
          <a:xfrm>
            <a:off x="397738" y="-242"/>
            <a:ext cx="2791797" cy="1920240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9E7E34-C366-7340-ACB5-BFAEF06E3761}"/>
              </a:ext>
            </a:extLst>
          </p:cNvPr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70AAB1-355C-0340-BF3A-509CEBD5A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4" y="5442167"/>
            <a:ext cx="2274856" cy="8446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D1DE2AE-AA84-CD44-97E8-26163D6AE3EF}"/>
              </a:ext>
            </a:extLst>
          </p:cNvPr>
          <p:cNvSpPr txBox="1"/>
          <p:nvPr/>
        </p:nvSpPr>
        <p:spPr>
          <a:xfrm>
            <a:off x="3903410" y="712602"/>
            <a:ext cx="39624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CL" sz="2000" b="1" dirty="0">
                <a:solidFill>
                  <a:srgbClr val="217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Identificar:</a:t>
            </a:r>
          </a:p>
          <a:p>
            <a:pPr fontAlgn="base"/>
            <a:r>
              <a:rPr lang="es-C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/>
            <a:endParaRPr lang="es-CL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D8F95806-3D2C-4049-BBB7-C2EB512ADC0B}"/>
              </a:ext>
            </a:extLst>
          </p:cNvPr>
          <p:cNvSpPr txBox="1">
            <a:spLocks/>
          </p:cNvSpPr>
          <p:nvPr/>
        </p:nvSpPr>
        <p:spPr>
          <a:xfrm>
            <a:off x="590264" y="630267"/>
            <a:ext cx="2274856" cy="95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1D7996F-3040-DA4C-B7C4-C3B27EB74C28}"/>
              </a:ext>
            </a:extLst>
          </p:cNvPr>
          <p:cNvSpPr/>
          <p:nvPr/>
        </p:nvSpPr>
        <p:spPr>
          <a:xfrm>
            <a:off x="3903410" y="3418841"/>
            <a:ext cx="2381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¿Cuántas familias están en condición de déficit habitacional?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86FF89F-025E-5743-9F28-4A83811D7CAA}"/>
              </a:ext>
            </a:extLst>
          </p:cNvPr>
          <p:cNvSpPr/>
          <p:nvPr/>
        </p:nvSpPr>
        <p:spPr>
          <a:xfrm>
            <a:off x="6728610" y="3410989"/>
            <a:ext cx="25984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¿Dónde están las familias que están en condición de déficit habitacional?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3D007FF-90E5-FE4E-BA9C-7C622E0C1566}"/>
              </a:ext>
            </a:extLst>
          </p:cNvPr>
          <p:cNvSpPr/>
          <p:nvPr/>
        </p:nvSpPr>
        <p:spPr>
          <a:xfrm>
            <a:off x="9327029" y="3376795"/>
            <a:ext cx="25984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características tienen las familias que están en condición de déficit habitacional?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0140BE8-D62E-2342-B4B3-3D9878038D3E}"/>
              </a:ext>
            </a:extLst>
          </p:cNvPr>
          <p:cNvSpPr/>
          <p:nvPr/>
        </p:nvSpPr>
        <p:spPr>
          <a:xfrm>
            <a:off x="3903410" y="4981808"/>
            <a:ext cx="7698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sz="2000" dirty="0">
                <a:solidFill>
                  <a:srgbClr val="217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…utilizando todas las fuentes de </a:t>
            </a:r>
            <a:r>
              <a:rPr lang="es-CL" sz="2000" b="1" dirty="0">
                <a:solidFill>
                  <a:srgbClr val="217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disponibles</a:t>
            </a:r>
            <a:r>
              <a:rPr lang="es-CL" sz="2000" dirty="0">
                <a:solidFill>
                  <a:srgbClr val="217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incorporando </a:t>
            </a:r>
            <a:r>
              <a:rPr lang="es-CL" sz="2000" b="1" dirty="0">
                <a:solidFill>
                  <a:srgbClr val="217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adecuaciones metodológicas pertinentes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09FAD54-8D1B-8F4E-B098-1B226682F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138" y="2009787"/>
            <a:ext cx="1104556" cy="110455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13C9693-AB0F-8941-AB18-858B8F30E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16" y="1993716"/>
            <a:ext cx="1104556" cy="110455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5F48DCD-7293-4240-BD72-A72C736F05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76" y="1985514"/>
            <a:ext cx="1058594" cy="105859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ED8DA05-B95D-F343-A027-DCF5480C1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82" y="2674756"/>
            <a:ext cx="417022" cy="41702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40A0C84-A5E7-1942-A5EC-0F2AE7E3B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52" y="1995075"/>
            <a:ext cx="443300" cy="4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98364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6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CFBD649E-F777-F042-8B1B-E2B40EBFA3B2}"/>
              </a:ext>
            </a:extLst>
          </p:cNvPr>
          <p:cNvSpPr/>
          <p:nvPr/>
        </p:nvSpPr>
        <p:spPr>
          <a:xfrm>
            <a:off x="397738" y="-242"/>
            <a:ext cx="2791797" cy="1920240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9E7E34-C366-7340-ACB5-BFAEF06E3761}"/>
              </a:ext>
            </a:extLst>
          </p:cNvPr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D8F95806-3D2C-4049-BBB7-C2EB512ADC0B}"/>
              </a:ext>
            </a:extLst>
          </p:cNvPr>
          <p:cNvSpPr txBox="1">
            <a:spLocks/>
          </p:cNvSpPr>
          <p:nvPr/>
        </p:nvSpPr>
        <p:spPr>
          <a:xfrm>
            <a:off x="590264" y="630266"/>
            <a:ext cx="2274856" cy="138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Componentes del Déficit Habitacional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32E182A-FDE1-2846-8457-A762E87E9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4" y="5442167"/>
            <a:ext cx="2274856" cy="8446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B8268C0-4958-9343-82E6-E959BA7DA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685" y="2206940"/>
            <a:ext cx="1897544" cy="11354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42F376-AE77-84A9-B1D0-FA048B3B5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628" y="2153996"/>
            <a:ext cx="1607959" cy="12116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3771AC1-2B92-72E7-4155-BFEC9378F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33" y="2266672"/>
            <a:ext cx="1089754" cy="103641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6394A9B-A9B4-4B68-A664-58E6EB493C91}"/>
              </a:ext>
            </a:extLst>
          </p:cNvPr>
          <p:cNvSpPr txBox="1"/>
          <p:nvPr/>
        </p:nvSpPr>
        <p:spPr>
          <a:xfrm>
            <a:off x="3798803" y="3365681"/>
            <a:ext cx="210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217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Déficit Cuantitativo</a:t>
            </a:r>
          </a:p>
          <a:p>
            <a:endParaRPr lang="es-CL" b="1" dirty="0">
              <a:solidFill>
                <a:srgbClr val="217D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970072-BB4C-7111-1695-A1DD40F8AC1E}"/>
              </a:ext>
            </a:extLst>
          </p:cNvPr>
          <p:cNvSpPr txBox="1"/>
          <p:nvPr/>
        </p:nvSpPr>
        <p:spPr>
          <a:xfrm>
            <a:off x="6462674" y="3310066"/>
            <a:ext cx="2776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217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Familias en Campamentos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1E5BAF-F62F-D950-95EA-BA3BD9A259F6}"/>
              </a:ext>
            </a:extLst>
          </p:cNvPr>
          <p:cNvSpPr txBox="1"/>
          <p:nvPr/>
        </p:nvSpPr>
        <p:spPr>
          <a:xfrm>
            <a:off x="9105068" y="3317131"/>
            <a:ext cx="224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217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Hogares en Situación de Calle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6987F6-709C-B0A6-18E9-EBCB6287F3EF}"/>
              </a:ext>
            </a:extLst>
          </p:cNvPr>
          <p:cNvSpPr txBox="1"/>
          <p:nvPr/>
        </p:nvSpPr>
        <p:spPr>
          <a:xfrm>
            <a:off x="3590013" y="912030"/>
            <a:ext cx="7624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estimar de forma más precisa el déficit de vivienda en Chile proponemos utilizar tres componentes según las fuentes de información disponible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B4B9C88-67F6-4CC9-A12A-7089032AE63D}"/>
              </a:ext>
            </a:extLst>
          </p:cNvPr>
          <p:cNvSpPr txBox="1"/>
          <p:nvPr/>
        </p:nvSpPr>
        <p:spPr>
          <a:xfrm>
            <a:off x="3919949" y="5031118"/>
            <a:ext cx="184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rgbClr val="217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Casen 2020 y Censo 2017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03F2288-96B6-4604-B3FF-C01F9143A096}"/>
              </a:ext>
            </a:extLst>
          </p:cNvPr>
          <p:cNvSpPr txBox="1"/>
          <p:nvPr/>
        </p:nvSpPr>
        <p:spPr>
          <a:xfrm>
            <a:off x="6462674" y="4981288"/>
            <a:ext cx="237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rgbClr val="217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Catastro de campamentos Techo y Fundación Vivienda 2020-2021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7AEB990-8E31-4826-9EC6-21BE1E0E332D}"/>
              </a:ext>
            </a:extLst>
          </p:cNvPr>
          <p:cNvSpPr txBox="1"/>
          <p:nvPr/>
        </p:nvSpPr>
        <p:spPr>
          <a:xfrm>
            <a:off x="9122963" y="4994788"/>
            <a:ext cx="184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rgbClr val="217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Social Calle, marzo y julio 2021. MDSF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422241A-BB5A-E648-9F34-6D271B4B4817}"/>
              </a:ext>
            </a:extLst>
          </p:cNvPr>
          <p:cNvSpPr/>
          <p:nvPr/>
        </p:nvSpPr>
        <p:spPr>
          <a:xfrm>
            <a:off x="3801348" y="4153615"/>
            <a:ext cx="2628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Irrecuperables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Hogares allegados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hacinadas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F6690CF8-29E4-714A-98A1-770611D65AD3}"/>
              </a:ext>
            </a:extLst>
          </p:cNvPr>
          <p:cNvCxnSpPr>
            <a:cxnSpLocks/>
          </p:cNvCxnSpPr>
          <p:nvPr/>
        </p:nvCxnSpPr>
        <p:spPr>
          <a:xfrm flipV="1">
            <a:off x="6326507" y="2340632"/>
            <a:ext cx="0" cy="3300487"/>
          </a:xfrm>
          <a:prstGeom prst="line">
            <a:avLst/>
          </a:prstGeom>
          <a:ln>
            <a:solidFill>
              <a:srgbClr val="217D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893E42E-23DB-874C-91B9-2C4DBD8AFC50}"/>
              </a:ext>
            </a:extLst>
          </p:cNvPr>
          <p:cNvCxnSpPr>
            <a:cxnSpLocks/>
          </p:cNvCxnSpPr>
          <p:nvPr/>
        </p:nvCxnSpPr>
        <p:spPr>
          <a:xfrm flipV="1">
            <a:off x="8943907" y="2340632"/>
            <a:ext cx="0" cy="3300487"/>
          </a:xfrm>
          <a:prstGeom prst="line">
            <a:avLst/>
          </a:prstGeom>
          <a:ln>
            <a:solidFill>
              <a:srgbClr val="217D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68489C50-711C-A04C-B965-2C75CB404E31}"/>
              </a:ext>
            </a:extLst>
          </p:cNvPr>
          <p:cNvCxnSpPr>
            <a:cxnSpLocks/>
          </p:cNvCxnSpPr>
          <p:nvPr/>
        </p:nvCxnSpPr>
        <p:spPr>
          <a:xfrm flipV="1">
            <a:off x="3610209" y="2340632"/>
            <a:ext cx="0" cy="3300487"/>
          </a:xfrm>
          <a:prstGeom prst="line">
            <a:avLst/>
          </a:prstGeom>
          <a:ln>
            <a:solidFill>
              <a:srgbClr val="217D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78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D91FBC5-D107-014D-A098-54485F35DC6D}"/>
              </a:ext>
            </a:extLst>
          </p:cNvPr>
          <p:cNvSpPr/>
          <p:nvPr/>
        </p:nvSpPr>
        <p:spPr>
          <a:xfrm>
            <a:off x="397738" y="-242"/>
            <a:ext cx="2791797" cy="1920240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9E7E34-C366-7340-ACB5-BFAEF06E3761}"/>
              </a:ext>
            </a:extLst>
          </p:cNvPr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70AAB1-355C-0340-BF3A-509CEBD5A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4" y="5442167"/>
            <a:ext cx="2274856" cy="844625"/>
          </a:xfrm>
          <a:prstGeom prst="rect">
            <a:avLst/>
          </a:prstGeom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D8F95806-3D2C-4049-BBB7-C2EB512ADC0B}"/>
              </a:ext>
            </a:extLst>
          </p:cNvPr>
          <p:cNvSpPr txBox="1">
            <a:spLocks/>
          </p:cNvSpPr>
          <p:nvPr/>
        </p:nvSpPr>
        <p:spPr>
          <a:xfrm>
            <a:off x="590264" y="630267"/>
            <a:ext cx="2274856" cy="95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Resultados Generales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0C940F8-DF80-AC41-A58D-532A0A121A04}"/>
              </a:ext>
            </a:extLst>
          </p:cNvPr>
          <p:cNvGrpSpPr/>
          <p:nvPr/>
        </p:nvGrpSpPr>
        <p:grpSpPr>
          <a:xfrm>
            <a:off x="3952480" y="811664"/>
            <a:ext cx="6860300" cy="5234672"/>
            <a:chOff x="3712450" y="250731"/>
            <a:chExt cx="7357100" cy="5613748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8687E662-9E89-7248-ACB5-A1131EBA237B}"/>
                </a:ext>
              </a:extLst>
            </p:cNvPr>
            <p:cNvSpPr/>
            <p:nvPr/>
          </p:nvSpPr>
          <p:spPr>
            <a:xfrm>
              <a:off x="6251744" y="3484499"/>
              <a:ext cx="2379980" cy="2379980"/>
            </a:xfrm>
            <a:custGeom>
              <a:avLst/>
              <a:gdLst>
                <a:gd name="connsiteX0" fmla="*/ 0 w 2379980"/>
                <a:gd name="connsiteY0" fmla="*/ 1189990 h 2379980"/>
                <a:gd name="connsiteX1" fmla="*/ 1189990 w 2379980"/>
                <a:gd name="connsiteY1" fmla="*/ 0 h 2379980"/>
                <a:gd name="connsiteX2" fmla="*/ 2379980 w 2379980"/>
                <a:gd name="connsiteY2" fmla="*/ 1189990 h 2379980"/>
                <a:gd name="connsiteX3" fmla="*/ 1189990 w 2379980"/>
                <a:gd name="connsiteY3" fmla="*/ 2379980 h 2379980"/>
                <a:gd name="connsiteX4" fmla="*/ 0 w 2379980"/>
                <a:gd name="connsiteY4" fmla="*/ 1189990 h 237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980" h="2379980">
                  <a:moveTo>
                    <a:pt x="0" y="1189990"/>
                  </a:moveTo>
                  <a:cubicBezTo>
                    <a:pt x="0" y="532777"/>
                    <a:pt x="532777" y="0"/>
                    <a:pt x="1189990" y="0"/>
                  </a:cubicBezTo>
                  <a:cubicBezTo>
                    <a:pt x="1847203" y="0"/>
                    <a:pt x="2379980" y="532777"/>
                    <a:pt x="2379980" y="1189990"/>
                  </a:cubicBezTo>
                  <a:cubicBezTo>
                    <a:pt x="2379980" y="1847203"/>
                    <a:pt x="1847203" y="2379980"/>
                    <a:pt x="1189990" y="2379980"/>
                  </a:cubicBezTo>
                  <a:cubicBezTo>
                    <a:pt x="532777" y="2379980"/>
                    <a:pt x="0" y="1847203"/>
                    <a:pt x="0" y="1189990"/>
                  </a:cubicBezTo>
                  <a:close/>
                </a:path>
              </a:pathLst>
            </a:custGeom>
            <a:solidFill>
              <a:srgbClr val="217DE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860" tIns="368860" rIns="368860" bIns="36886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2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641.421</a:t>
              </a:r>
              <a:br>
                <a:rPr lang="es-CL" sz="2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CL" sz="14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Déficit Habitacional </a:t>
              </a:r>
              <a:endParaRPr lang="es-CL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lecha izquierda 8">
              <a:extLst>
                <a:ext uri="{FF2B5EF4-FFF2-40B4-BE49-F238E27FC236}">
                  <a16:creationId xmlns:a16="http://schemas.microsoft.com/office/drawing/2014/main" id="{24FCD87A-6243-F147-9C4E-87D374B4E97B}"/>
                </a:ext>
              </a:extLst>
            </p:cNvPr>
            <p:cNvSpPr/>
            <p:nvPr/>
          </p:nvSpPr>
          <p:spPr>
            <a:xfrm rot="12900000">
              <a:off x="4539667" y="3008175"/>
              <a:ext cx="2013351" cy="67829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87EFD836-79D1-3449-8497-B0F7939BE9C0}"/>
                </a:ext>
              </a:extLst>
            </p:cNvPr>
            <p:cNvSpPr/>
            <p:nvPr/>
          </p:nvSpPr>
          <p:spPr>
            <a:xfrm>
              <a:off x="3712450" y="1865525"/>
              <a:ext cx="1951287" cy="1791124"/>
            </a:xfrm>
            <a:custGeom>
              <a:avLst/>
              <a:gdLst>
                <a:gd name="connsiteX0" fmla="*/ 0 w 2252411"/>
                <a:gd name="connsiteY0" fmla="*/ 129587 h 1295867"/>
                <a:gd name="connsiteX1" fmla="*/ 129587 w 2252411"/>
                <a:gd name="connsiteY1" fmla="*/ 0 h 1295867"/>
                <a:gd name="connsiteX2" fmla="*/ 2122824 w 2252411"/>
                <a:gd name="connsiteY2" fmla="*/ 0 h 1295867"/>
                <a:gd name="connsiteX3" fmla="*/ 2252411 w 2252411"/>
                <a:gd name="connsiteY3" fmla="*/ 129587 h 1295867"/>
                <a:gd name="connsiteX4" fmla="*/ 2252411 w 2252411"/>
                <a:gd name="connsiteY4" fmla="*/ 1166280 h 1295867"/>
                <a:gd name="connsiteX5" fmla="*/ 2122824 w 2252411"/>
                <a:gd name="connsiteY5" fmla="*/ 1295867 h 1295867"/>
                <a:gd name="connsiteX6" fmla="*/ 129587 w 2252411"/>
                <a:gd name="connsiteY6" fmla="*/ 1295867 h 1295867"/>
                <a:gd name="connsiteX7" fmla="*/ 0 w 2252411"/>
                <a:gd name="connsiteY7" fmla="*/ 1166280 h 1295867"/>
                <a:gd name="connsiteX8" fmla="*/ 0 w 2252411"/>
                <a:gd name="connsiteY8" fmla="*/ 129587 h 12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2411" h="1295867">
                  <a:moveTo>
                    <a:pt x="0" y="129587"/>
                  </a:moveTo>
                  <a:cubicBezTo>
                    <a:pt x="0" y="58018"/>
                    <a:pt x="58018" y="0"/>
                    <a:pt x="129587" y="0"/>
                  </a:cubicBezTo>
                  <a:lnTo>
                    <a:pt x="2122824" y="0"/>
                  </a:lnTo>
                  <a:cubicBezTo>
                    <a:pt x="2194393" y="0"/>
                    <a:pt x="2252411" y="58018"/>
                    <a:pt x="2252411" y="129587"/>
                  </a:cubicBezTo>
                  <a:lnTo>
                    <a:pt x="2252411" y="1166280"/>
                  </a:lnTo>
                  <a:cubicBezTo>
                    <a:pt x="2252411" y="1237849"/>
                    <a:pt x="2194393" y="1295867"/>
                    <a:pt x="2122824" y="1295867"/>
                  </a:cubicBezTo>
                  <a:lnTo>
                    <a:pt x="129587" y="1295867"/>
                  </a:lnTo>
                  <a:cubicBezTo>
                    <a:pt x="58018" y="1295867"/>
                    <a:pt x="0" y="1237849"/>
                    <a:pt x="0" y="1166280"/>
                  </a:cubicBezTo>
                  <a:lnTo>
                    <a:pt x="0" y="129587"/>
                  </a:lnTo>
                  <a:close/>
                </a:path>
              </a:pathLst>
            </a:custGeom>
            <a:solidFill>
              <a:srgbClr val="217DE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105" tIns="95105" rIns="95105" bIns="95105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2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541.295</a:t>
              </a:r>
            </a:p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1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(84,4%)</a:t>
              </a:r>
              <a:br>
                <a:rPr lang="es-CL" sz="2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CL" sz="14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Déficit Cuantitativo</a:t>
              </a:r>
              <a:endParaRPr lang="es-CL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lecha izquierda 10">
              <a:extLst>
                <a:ext uri="{FF2B5EF4-FFF2-40B4-BE49-F238E27FC236}">
                  <a16:creationId xmlns:a16="http://schemas.microsoft.com/office/drawing/2014/main" id="{6EA3867A-B430-AB41-B135-024C627F8E10}"/>
                </a:ext>
              </a:extLst>
            </p:cNvPr>
            <p:cNvSpPr/>
            <p:nvPr/>
          </p:nvSpPr>
          <p:spPr>
            <a:xfrm rot="16200000">
              <a:off x="6435058" y="2021497"/>
              <a:ext cx="2013351" cy="67829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76218277-D37E-C141-8F1B-BC3E5AA20209}"/>
                </a:ext>
              </a:extLst>
            </p:cNvPr>
            <p:cNvSpPr/>
            <p:nvPr/>
          </p:nvSpPr>
          <p:spPr>
            <a:xfrm>
              <a:off x="6379356" y="250731"/>
              <a:ext cx="2038295" cy="1710438"/>
            </a:xfrm>
            <a:custGeom>
              <a:avLst/>
              <a:gdLst>
                <a:gd name="connsiteX0" fmla="*/ 0 w 2124756"/>
                <a:gd name="connsiteY0" fmla="*/ 121440 h 1214400"/>
                <a:gd name="connsiteX1" fmla="*/ 121440 w 2124756"/>
                <a:gd name="connsiteY1" fmla="*/ 0 h 1214400"/>
                <a:gd name="connsiteX2" fmla="*/ 2003316 w 2124756"/>
                <a:gd name="connsiteY2" fmla="*/ 0 h 1214400"/>
                <a:gd name="connsiteX3" fmla="*/ 2124756 w 2124756"/>
                <a:gd name="connsiteY3" fmla="*/ 121440 h 1214400"/>
                <a:gd name="connsiteX4" fmla="*/ 2124756 w 2124756"/>
                <a:gd name="connsiteY4" fmla="*/ 1092960 h 1214400"/>
                <a:gd name="connsiteX5" fmla="*/ 2003316 w 2124756"/>
                <a:gd name="connsiteY5" fmla="*/ 1214400 h 1214400"/>
                <a:gd name="connsiteX6" fmla="*/ 121440 w 2124756"/>
                <a:gd name="connsiteY6" fmla="*/ 1214400 h 1214400"/>
                <a:gd name="connsiteX7" fmla="*/ 0 w 2124756"/>
                <a:gd name="connsiteY7" fmla="*/ 1092960 h 1214400"/>
                <a:gd name="connsiteX8" fmla="*/ 0 w 2124756"/>
                <a:gd name="connsiteY8" fmla="*/ 121440 h 12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4756" h="1214400">
                  <a:moveTo>
                    <a:pt x="0" y="121440"/>
                  </a:moveTo>
                  <a:cubicBezTo>
                    <a:pt x="0" y="54371"/>
                    <a:pt x="54371" y="0"/>
                    <a:pt x="121440" y="0"/>
                  </a:cubicBezTo>
                  <a:lnTo>
                    <a:pt x="2003316" y="0"/>
                  </a:lnTo>
                  <a:cubicBezTo>
                    <a:pt x="2070385" y="0"/>
                    <a:pt x="2124756" y="54371"/>
                    <a:pt x="2124756" y="121440"/>
                  </a:cubicBezTo>
                  <a:lnTo>
                    <a:pt x="2124756" y="1092960"/>
                  </a:lnTo>
                  <a:cubicBezTo>
                    <a:pt x="2124756" y="1160029"/>
                    <a:pt x="2070385" y="1214400"/>
                    <a:pt x="2003316" y="1214400"/>
                  </a:cubicBezTo>
                  <a:lnTo>
                    <a:pt x="121440" y="1214400"/>
                  </a:lnTo>
                  <a:cubicBezTo>
                    <a:pt x="54371" y="1214400"/>
                    <a:pt x="0" y="1160029"/>
                    <a:pt x="0" y="1092960"/>
                  </a:cubicBezTo>
                  <a:lnTo>
                    <a:pt x="0" y="121440"/>
                  </a:lnTo>
                  <a:close/>
                </a:path>
              </a:pathLst>
            </a:custGeom>
            <a:solidFill>
              <a:srgbClr val="217DE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719" tIns="92719" rIns="92719" bIns="92719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2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81.643</a:t>
              </a:r>
            </a:p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1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(12,7%)</a:t>
              </a:r>
              <a:br>
                <a:rPr lang="es-CL" sz="2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CL" sz="14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Familias en Campamentos</a:t>
              </a:r>
              <a:endParaRPr lang="es-CL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lecha izquierda 12">
              <a:extLst>
                <a:ext uri="{FF2B5EF4-FFF2-40B4-BE49-F238E27FC236}">
                  <a16:creationId xmlns:a16="http://schemas.microsoft.com/office/drawing/2014/main" id="{A5B658D7-F842-3140-8E26-4BDD1184143C}"/>
                </a:ext>
              </a:extLst>
            </p:cNvPr>
            <p:cNvSpPr/>
            <p:nvPr/>
          </p:nvSpPr>
          <p:spPr>
            <a:xfrm rot="19500000">
              <a:off x="8330449" y="3008175"/>
              <a:ext cx="2013351" cy="67829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A1C54D60-0CA9-374C-9E30-D5F8505D9B25}"/>
                </a:ext>
              </a:extLst>
            </p:cNvPr>
            <p:cNvSpPr/>
            <p:nvPr/>
          </p:nvSpPr>
          <p:spPr>
            <a:xfrm>
              <a:off x="9031255" y="1865525"/>
              <a:ext cx="2038295" cy="1808784"/>
            </a:xfrm>
            <a:custGeom>
              <a:avLst/>
              <a:gdLst>
                <a:gd name="connsiteX0" fmla="*/ 0 w 2260981"/>
                <a:gd name="connsiteY0" fmla="*/ 180878 h 1808784"/>
                <a:gd name="connsiteX1" fmla="*/ 180878 w 2260981"/>
                <a:gd name="connsiteY1" fmla="*/ 0 h 1808784"/>
                <a:gd name="connsiteX2" fmla="*/ 2080103 w 2260981"/>
                <a:gd name="connsiteY2" fmla="*/ 0 h 1808784"/>
                <a:gd name="connsiteX3" fmla="*/ 2260981 w 2260981"/>
                <a:gd name="connsiteY3" fmla="*/ 180878 h 1808784"/>
                <a:gd name="connsiteX4" fmla="*/ 2260981 w 2260981"/>
                <a:gd name="connsiteY4" fmla="*/ 1627906 h 1808784"/>
                <a:gd name="connsiteX5" fmla="*/ 2080103 w 2260981"/>
                <a:gd name="connsiteY5" fmla="*/ 1808784 h 1808784"/>
                <a:gd name="connsiteX6" fmla="*/ 180878 w 2260981"/>
                <a:gd name="connsiteY6" fmla="*/ 1808784 h 1808784"/>
                <a:gd name="connsiteX7" fmla="*/ 0 w 2260981"/>
                <a:gd name="connsiteY7" fmla="*/ 1627906 h 1808784"/>
                <a:gd name="connsiteX8" fmla="*/ 0 w 2260981"/>
                <a:gd name="connsiteY8" fmla="*/ 180878 h 180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981" h="1808784">
                  <a:moveTo>
                    <a:pt x="0" y="180878"/>
                  </a:moveTo>
                  <a:cubicBezTo>
                    <a:pt x="0" y="80982"/>
                    <a:pt x="80982" y="0"/>
                    <a:pt x="180878" y="0"/>
                  </a:cubicBezTo>
                  <a:lnTo>
                    <a:pt x="2080103" y="0"/>
                  </a:lnTo>
                  <a:cubicBezTo>
                    <a:pt x="2179999" y="0"/>
                    <a:pt x="2260981" y="80982"/>
                    <a:pt x="2260981" y="180878"/>
                  </a:cubicBezTo>
                  <a:lnTo>
                    <a:pt x="2260981" y="1627906"/>
                  </a:lnTo>
                  <a:cubicBezTo>
                    <a:pt x="2260981" y="1727802"/>
                    <a:pt x="2179999" y="1808784"/>
                    <a:pt x="2080103" y="1808784"/>
                  </a:cubicBezTo>
                  <a:lnTo>
                    <a:pt x="180878" y="1808784"/>
                  </a:lnTo>
                  <a:cubicBezTo>
                    <a:pt x="80982" y="1808784"/>
                    <a:pt x="0" y="1727802"/>
                    <a:pt x="0" y="1627906"/>
                  </a:cubicBezTo>
                  <a:lnTo>
                    <a:pt x="0" y="180878"/>
                  </a:lnTo>
                  <a:close/>
                </a:path>
              </a:pathLst>
            </a:custGeom>
            <a:solidFill>
              <a:srgbClr val="217DE2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127" tIns="110127" rIns="110127" bIns="110127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280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18.483</a:t>
              </a:r>
            </a:p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140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(2,9%)</a:t>
              </a:r>
              <a:br>
                <a:rPr lang="es-CL" sz="280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CL" sz="1400" b="0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Hogares en Situación de Calle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131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D91FBC5-D107-014D-A098-54485F35DC6D}"/>
              </a:ext>
            </a:extLst>
          </p:cNvPr>
          <p:cNvSpPr/>
          <p:nvPr/>
        </p:nvSpPr>
        <p:spPr>
          <a:xfrm>
            <a:off x="397738" y="-242"/>
            <a:ext cx="2791797" cy="1920240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9E7E34-C366-7340-ACB5-BFAEF06E3761}"/>
              </a:ext>
            </a:extLst>
          </p:cNvPr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>
            <a:solidFill>
              <a:srgbClr val="407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70AAB1-355C-0340-BF3A-509CEBD5A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4" y="5442167"/>
            <a:ext cx="2274856" cy="844625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6E8643FE-CBA5-5828-C028-DDE7D257B3AF}"/>
              </a:ext>
            </a:extLst>
          </p:cNvPr>
          <p:cNvSpPr txBox="1">
            <a:spLocks/>
          </p:cNvSpPr>
          <p:nvPr/>
        </p:nvSpPr>
        <p:spPr>
          <a:xfrm>
            <a:off x="656208" y="481057"/>
            <a:ext cx="2274856" cy="95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Resultados Generales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690948F-D627-2A2C-3125-E6E2001B6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334606"/>
              </p:ext>
            </p:extLst>
          </p:nvPr>
        </p:nvGraphicFramePr>
        <p:xfrm>
          <a:off x="4224529" y="1063070"/>
          <a:ext cx="7033404" cy="4075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64EADFC-1448-FEF2-1452-63F39AEE0C40}"/>
              </a:ext>
            </a:extLst>
          </p:cNvPr>
          <p:cNvSpPr txBox="1"/>
          <p:nvPr/>
        </p:nvSpPr>
        <p:spPr>
          <a:xfrm>
            <a:off x="505174" y="2723820"/>
            <a:ext cx="2912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2020 el número de subsidios entregados para la compra o construcción de una vivienda solo representó el 9% del déficit </a:t>
            </a:r>
          </a:p>
          <a:p>
            <a:endParaRPr lang="es-CL" dirty="0">
              <a:solidFill>
                <a:srgbClr val="7F7F7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A94D52-B0B1-1E62-661F-5618BC877A75}"/>
              </a:ext>
            </a:extLst>
          </p:cNvPr>
          <p:cNvSpPr txBox="1"/>
          <p:nvPr/>
        </p:nvSpPr>
        <p:spPr>
          <a:xfrm>
            <a:off x="7967472" y="5139051"/>
            <a:ext cx="4224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>
                <a:solidFill>
                  <a:srgbClr val="7F7F7F"/>
                </a:solidFill>
                <a:latin typeface="Franklin Gothic Book" panose="020B0503020102020204" pitchFamily="34" charset="0"/>
              </a:rPr>
              <a:t>Elaboración propia con datos CASEN 2020 y Observatorio Urbano</a:t>
            </a:r>
          </a:p>
        </p:txBody>
      </p:sp>
    </p:spTree>
    <p:extLst>
      <p:ext uri="{BB962C8B-B14F-4D97-AF65-F5344CB8AC3E}">
        <p14:creationId xmlns:p14="http://schemas.microsoft.com/office/powerpoint/2010/main" val="133048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2;p1">
            <a:extLst>
              <a:ext uri="{FF2B5EF4-FFF2-40B4-BE49-F238E27FC236}">
                <a16:creationId xmlns:a16="http://schemas.microsoft.com/office/drawing/2014/main" id="{25ECB6D6-3868-F94C-88B4-6CB8FDCE32B6}"/>
              </a:ext>
            </a:extLst>
          </p:cNvPr>
          <p:cNvSpPr/>
          <p:nvPr/>
        </p:nvSpPr>
        <p:spPr>
          <a:xfrm rot="-5400000">
            <a:off x="2995439" y="-2338559"/>
            <a:ext cx="6219526" cy="1148378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217D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404401" y="2383081"/>
            <a:ext cx="6301426" cy="117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4000" b="1" i="0" u="none" strike="noStrike" cap="none">
                <a:solidFill>
                  <a:srgbClr val="217DE2"/>
                </a:solidFill>
                <a:latin typeface="Arial"/>
                <a:ea typeface="Arial"/>
                <a:cs typeface="Arial"/>
                <a:sym typeface="Arial"/>
              </a:rPr>
              <a:t>Titulo de presentación, titulo de presentación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endParaRPr sz="4000" b="1" i="0" u="none" strike="noStrike" cap="none">
              <a:solidFill>
                <a:srgbClr val="217D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1"/>
          <p:cNvCxnSpPr/>
          <p:nvPr/>
        </p:nvCxnSpPr>
        <p:spPr>
          <a:xfrm>
            <a:off x="1479440" y="4015412"/>
            <a:ext cx="1857677" cy="0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FD4CB2A-35CB-6F48-91CA-DBFF399C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014" y="944503"/>
            <a:ext cx="2716414" cy="496429"/>
          </a:xfrm>
          <a:prstGeom prst="rect">
            <a:avLst/>
          </a:prstGeom>
        </p:spPr>
      </p:pic>
      <p:sp>
        <p:nvSpPr>
          <p:cNvPr id="13" name="Google Shape;93;p1">
            <a:extLst>
              <a:ext uri="{FF2B5EF4-FFF2-40B4-BE49-F238E27FC236}">
                <a16:creationId xmlns:a16="http://schemas.microsoft.com/office/drawing/2014/main" id="{59F2D88C-040A-5044-860D-9B7889E50BCC}"/>
              </a:ext>
            </a:extLst>
          </p:cNvPr>
          <p:cNvSpPr txBox="1"/>
          <p:nvPr/>
        </p:nvSpPr>
        <p:spPr>
          <a:xfrm>
            <a:off x="1556801" y="2535481"/>
            <a:ext cx="6301426" cy="117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Caracterizando el déficit habitacional</a:t>
            </a:r>
          </a:p>
        </p:txBody>
      </p:sp>
      <p:cxnSp>
        <p:nvCxnSpPr>
          <p:cNvPr id="14" name="Google Shape;95;p1">
            <a:extLst>
              <a:ext uri="{FF2B5EF4-FFF2-40B4-BE49-F238E27FC236}">
                <a16:creationId xmlns:a16="http://schemas.microsoft.com/office/drawing/2014/main" id="{52C83364-8D13-0948-9A58-C585C30968B4}"/>
              </a:ext>
            </a:extLst>
          </p:cNvPr>
          <p:cNvCxnSpPr/>
          <p:nvPr/>
        </p:nvCxnSpPr>
        <p:spPr>
          <a:xfrm>
            <a:off x="1631840" y="4167812"/>
            <a:ext cx="1857677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15219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893</Words>
  <Application>Microsoft Office PowerPoint</Application>
  <PresentationFormat>Panorámica</PresentationFormat>
  <Paragraphs>103</Paragraphs>
  <Slides>19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Franklin Gothic Book</vt:lpstr>
      <vt:lpstr>Nunito Sans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Vergara</dc:creator>
  <cp:lastModifiedBy>Usuario</cp:lastModifiedBy>
  <cp:revision>72</cp:revision>
  <dcterms:created xsi:type="dcterms:W3CDTF">2022-03-04T14:55:13Z</dcterms:created>
  <dcterms:modified xsi:type="dcterms:W3CDTF">2022-06-17T14:29:23Z</dcterms:modified>
</cp:coreProperties>
</file>