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92" r:id="rId4"/>
    <p:sldId id="297" r:id="rId5"/>
    <p:sldId id="263" r:id="rId6"/>
    <p:sldId id="295" r:id="rId7"/>
    <p:sldId id="264" r:id="rId8"/>
    <p:sldId id="294" r:id="rId9"/>
    <p:sldId id="296" r:id="rId10"/>
    <p:sldId id="298" r:id="rId11"/>
  </p:sldIdLst>
  <p:sldSz cx="18288000" cy="10287000"/>
  <p:notesSz cx="6858000" cy="9144000"/>
  <p:embeddedFontLst>
    <p:embeddedFont>
      <p:font typeface="Open Sauce" panose="020B0604020202020204" charset="0"/>
      <p:regular r:id="rId12"/>
    </p:embeddedFont>
    <p:embeddedFont>
      <p:font typeface="Roca One Ultra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044" y="10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05246" y="427375"/>
            <a:ext cx="3293717" cy="1900852"/>
          </a:xfrm>
          <a:custGeom>
            <a:avLst/>
            <a:gdLst/>
            <a:ahLst/>
            <a:cxnLst/>
            <a:rect l="l" t="t" r="r" b="b"/>
            <a:pathLst>
              <a:path w="3293717" h="1900852">
                <a:moveTo>
                  <a:pt x="0" y="0"/>
                </a:moveTo>
                <a:lnTo>
                  <a:pt x="3293717" y="0"/>
                </a:lnTo>
                <a:lnTo>
                  <a:pt x="3293717" y="1900851"/>
                </a:lnTo>
                <a:lnTo>
                  <a:pt x="0" y="19008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TextBox 5"/>
          <p:cNvSpPr txBox="1"/>
          <p:nvPr/>
        </p:nvSpPr>
        <p:spPr>
          <a:xfrm>
            <a:off x="990600" y="3238500"/>
            <a:ext cx="11051877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7200" dirty="0" err="1">
                <a:solidFill>
                  <a:srgbClr val="0176DE"/>
                </a:solidFill>
                <a:latin typeface="Roca One Ultra-Bold"/>
              </a:rPr>
              <a:t>Curso</a:t>
            </a:r>
            <a:r>
              <a:rPr lang="en-US" sz="7200" dirty="0">
                <a:solidFill>
                  <a:srgbClr val="0176DE"/>
                </a:solidFill>
                <a:latin typeface="Roca One Ultra-Bold"/>
              </a:rPr>
              <a:t> OFG</a:t>
            </a:r>
          </a:p>
          <a:p>
            <a:pPr marL="0" lvl="0" indent="0">
              <a:spcBef>
                <a:spcPct val="0"/>
              </a:spcBef>
            </a:pPr>
            <a:r>
              <a:rPr lang="en-US" sz="7200" dirty="0">
                <a:solidFill>
                  <a:srgbClr val="0176DE"/>
                </a:solidFill>
                <a:latin typeface="Roca One Ultra-Bold"/>
              </a:rPr>
              <a:t>“</a:t>
            </a:r>
            <a:r>
              <a:rPr lang="en-US" sz="7200" dirty="0" err="1">
                <a:solidFill>
                  <a:srgbClr val="0176DE"/>
                </a:solidFill>
                <a:latin typeface="Roca One Ultra-Bold"/>
              </a:rPr>
              <a:t>Cerrando</a:t>
            </a:r>
            <a:r>
              <a:rPr lang="en-US" sz="7200" dirty="0">
                <a:solidFill>
                  <a:srgbClr val="0176DE"/>
                </a:solidFill>
                <a:latin typeface="Roca One Ultra-Bold"/>
              </a:rPr>
              <a:t> </a:t>
            </a:r>
            <a:r>
              <a:rPr lang="en-US" sz="7200" dirty="0" err="1">
                <a:solidFill>
                  <a:srgbClr val="0176DE"/>
                </a:solidFill>
                <a:latin typeface="Roca One Ultra-Bold"/>
              </a:rPr>
              <a:t>Brechas</a:t>
            </a:r>
            <a:r>
              <a:rPr lang="en-US" sz="7200" dirty="0">
                <a:solidFill>
                  <a:srgbClr val="0176DE"/>
                </a:solidFill>
                <a:latin typeface="Roca One Ultra-Bold"/>
              </a:rPr>
              <a:t> </a:t>
            </a:r>
            <a:r>
              <a:rPr lang="en-US" sz="7200" dirty="0" err="1">
                <a:solidFill>
                  <a:srgbClr val="0176DE"/>
                </a:solidFill>
                <a:latin typeface="Roca One Ultra-Bold"/>
              </a:rPr>
              <a:t>Educativas</a:t>
            </a:r>
            <a:endParaRPr lang="en-US" sz="7200" dirty="0">
              <a:solidFill>
                <a:srgbClr val="0176DE"/>
              </a:solidFill>
              <a:latin typeface="Roca One Ultra-Bold"/>
            </a:endParaRPr>
          </a:p>
          <a:p>
            <a:pPr marL="0" lvl="0" indent="0">
              <a:spcBef>
                <a:spcPct val="0"/>
              </a:spcBef>
            </a:pPr>
            <a:r>
              <a:rPr lang="en-US" sz="7200" dirty="0">
                <a:solidFill>
                  <a:srgbClr val="0176DE"/>
                </a:solidFill>
                <a:latin typeface="Roca One Ultra-Bold"/>
              </a:rPr>
              <a:t>EDU222b</a:t>
            </a:r>
          </a:p>
          <a:p>
            <a:pPr marL="0" lvl="0" indent="0">
              <a:spcBef>
                <a:spcPct val="0"/>
              </a:spcBef>
            </a:pPr>
            <a:r>
              <a:rPr lang="en-US" sz="7200" dirty="0">
                <a:solidFill>
                  <a:srgbClr val="0176DE"/>
                </a:solidFill>
                <a:latin typeface="Roca One Ultra-Bold"/>
              </a:rPr>
              <a:t>2023-2024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63D77D-CB5C-3FC5-B496-5756B731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76" y="390707"/>
            <a:ext cx="5931922" cy="9461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05246" y="427375"/>
            <a:ext cx="3293717" cy="1900852"/>
          </a:xfrm>
          <a:custGeom>
            <a:avLst/>
            <a:gdLst/>
            <a:ahLst/>
            <a:cxnLst/>
            <a:rect l="l" t="t" r="r" b="b"/>
            <a:pathLst>
              <a:path w="3293717" h="1900852">
                <a:moveTo>
                  <a:pt x="0" y="0"/>
                </a:moveTo>
                <a:lnTo>
                  <a:pt x="3293717" y="0"/>
                </a:lnTo>
                <a:lnTo>
                  <a:pt x="3293717" y="1900851"/>
                </a:lnTo>
                <a:lnTo>
                  <a:pt x="0" y="19008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TextBox 5"/>
          <p:cNvSpPr txBox="1"/>
          <p:nvPr/>
        </p:nvSpPr>
        <p:spPr>
          <a:xfrm>
            <a:off x="990600" y="3238500"/>
            <a:ext cx="11051877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s-CL" sz="4400" dirty="0">
                <a:solidFill>
                  <a:srgbClr val="0176DE"/>
                </a:solidFill>
                <a:latin typeface="Roca One Ultra-Bold"/>
              </a:rPr>
              <a:t>Profesores CBE 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2023-2024 </a:t>
            </a:r>
          </a:p>
          <a:p>
            <a:endParaRPr lang="es-CL" sz="4400" dirty="0">
              <a:solidFill>
                <a:srgbClr val="0176DE"/>
              </a:solidFill>
              <a:latin typeface="Roca One Ultra-Bold"/>
            </a:endParaRPr>
          </a:p>
          <a:p>
            <a:r>
              <a:rPr lang="es-CL" sz="4400" dirty="0">
                <a:solidFill>
                  <a:srgbClr val="0176DE"/>
                </a:solidFill>
                <a:latin typeface="Roca One Ultra-Bold"/>
              </a:rPr>
              <a:t>Francisco Gallego </a:t>
            </a:r>
          </a:p>
          <a:p>
            <a:r>
              <a:rPr lang="es-CL" sz="4400" dirty="0">
                <a:solidFill>
                  <a:srgbClr val="0176DE"/>
                </a:solidFill>
                <a:latin typeface="Roca One Ultra-Bold"/>
              </a:rPr>
              <a:t>Gonzalo </a:t>
            </a:r>
            <a:r>
              <a:rPr lang="es-CL" sz="4400" dirty="0" err="1">
                <a:solidFill>
                  <a:srgbClr val="0176DE"/>
                </a:solidFill>
                <a:latin typeface="Roca One Ultra-Bold"/>
              </a:rPr>
              <a:t>Gallardo</a:t>
            </a:r>
            <a:r>
              <a:rPr lang="es-CL" sz="4400" dirty="0">
                <a:solidFill>
                  <a:srgbClr val="0176DE"/>
                </a:solidFill>
                <a:latin typeface="Roca One Ultra-Bold"/>
              </a:rPr>
              <a:t> </a:t>
            </a:r>
            <a:br>
              <a:rPr lang="es-CL" sz="4400" dirty="0">
                <a:solidFill>
                  <a:srgbClr val="0176DE"/>
                </a:solidFill>
                <a:latin typeface="Roca One Ultra-Bold"/>
              </a:rPr>
            </a:br>
            <a:r>
              <a:rPr lang="es-CL" sz="4400" dirty="0">
                <a:solidFill>
                  <a:srgbClr val="0176DE"/>
                </a:solidFill>
                <a:latin typeface="Roca One Ultra-Bold"/>
              </a:rPr>
              <a:t>Iván </a:t>
            </a:r>
            <a:r>
              <a:rPr lang="es-CL" sz="4400" dirty="0" err="1">
                <a:solidFill>
                  <a:srgbClr val="0176DE"/>
                </a:solidFill>
                <a:latin typeface="Roca One Ultra-Bold"/>
              </a:rPr>
              <a:t>Grudechut</a:t>
            </a:r>
            <a:endParaRPr lang="es-CL" sz="4400" dirty="0">
              <a:solidFill>
                <a:srgbClr val="0176DE"/>
              </a:solidFill>
              <a:latin typeface="Roca One Ultra-Bold"/>
            </a:endParaRPr>
          </a:p>
          <a:p>
            <a:r>
              <a:rPr lang="es-CL" sz="4400" dirty="0">
                <a:solidFill>
                  <a:srgbClr val="0176DE"/>
                </a:solidFill>
                <a:latin typeface="Roca One Ultra-Bold"/>
              </a:rPr>
              <a:t>Fernanda </a:t>
            </a:r>
            <a:r>
              <a:rPr lang="es-CL" sz="4400" dirty="0" err="1">
                <a:solidFill>
                  <a:srgbClr val="0176DE"/>
                </a:solidFill>
                <a:latin typeface="Roca One Ultra-Bold"/>
              </a:rPr>
              <a:t>Penela</a:t>
            </a:r>
            <a:r>
              <a:rPr lang="es-CL" sz="4400" dirty="0">
                <a:solidFill>
                  <a:srgbClr val="0176DE"/>
                </a:solidFill>
                <a:latin typeface="Roca One Ultra-Bold"/>
              </a:rPr>
              <a:t> </a:t>
            </a:r>
          </a:p>
          <a:p>
            <a:r>
              <a:rPr lang="es-CL" sz="4400" dirty="0">
                <a:solidFill>
                  <a:srgbClr val="0176DE"/>
                </a:solidFill>
                <a:latin typeface="Roca One Ultra-Bold"/>
              </a:rPr>
              <a:t>Paulo Volante </a:t>
            </a:r>
          </a:p>
          <a:p>
            <a:endParaRPr lang="es-CL" sz="7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63D77D-CB5C-3FC5-B496-5756B731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76" y="390707"/>
            <a:ext cx="5931922" cy="94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5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374251" y="-45156"/>
            <a:ext cx="10913749" cy="10287000"/>
            <a:chOff x="0" y="0"/>
            <a:chExt cx="3167772" cy="29520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67772" cy="2952087"/>
            </a:xfrm>
            <a:custGeom>
              <a:avLst/>
              <a:gdLst/>
              <a:ahLst/>
              <a:cxnLst/>
              <a:rect l="l" t="t" r="r" b="b"/>
              <a:pathLst>
                <a:path w="3167772" h="2952087">
                  <a:moveTo>
                    <a:pt x="0" y="0"/>
                  </a:moveTo>
                  <a:lnTo>
                    <a:pt x="3167772" y="0"/>
                  </a:lnTo>
                  <a:lnTo>
                    <a:pt x="3167772" y="2952087"/>
                  </a:lnTo>
                  <a:lnTo>
                    <a:pt x="0" y="2952087"/>
                  </a:lnTo>
                  <a:close/>
                </a:path>
              </a:pathLst>
            </a:custGeom>
            <a:solidFill>
              <a:srgbClr val="D2DBF3"/>
            </a:solidFill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167772" cy="2999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57200" y="-1562100"/>
            <a:ext cx="9513851" cy="754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endParaRPr lang="en-US" sz="5400" dirty="0">
              <a:solidFill>
                <a:srgbClr val="0176DE"/>
              </a:solidFill>
              <a:latin typeface="Roca One Ultra-Bold"/>
            </a:endParaRPr>
          </a:p>
          <a:p>
            <a:pPr algn="just">
              <a:lnSpc>
                <a:spcPts val="8399"/>
              </a:lnSpc>
            </a:pPr>
            <a:endParaRPr lang="en-US" sz="5400" dirty="0">
              <a:solidFill>
                <a:srgbClr val="0176DE"/>
              </a:solidFill>
              <a:latin typeface="Roca One Ultra-Bold"/>
            </a:endParaRPr>
          </a:p>
          <a:p>
            <a:pPr algn="just">
              <a:lnSpc>
                <a:spcPts val="8399"/>
              </a:lnSpc>
            </a:pPr>
            <a:r>
              <a:rPr lang="en-US" sz="5400" dirty="0" err="1">
                <a:solidFill>
                  <a:srgbClr val="0176DE"/>
                </a:solidFill>
                <a:latin typeface="Roca One Ultra-Bold"/>
              </a:rPr>
              <a:t>Curso</a:t>
            </a:r>
            <a:r>
              <a:rPr lang="en-US" sz="5400" dirty="0">
                <a:solidFill>
                  <a:srgbClr val="0176DE"/>
                </a:solidFill>
                <a:latin typeface="Roca One Ultra-Bold"/>
              </a:rPr>
              <a:t> </a:t>
            </a:r>
            <a:r>
              <a:rPr lang="en-US" sz="5400" dirty="0" err="1">
                <a:solidFill>
                  <a:srgbClr val="0176DE"/>
                </a:solidFill>
                <a:latin typeface="Roca One Ultra-Bold"/>
              </a:rPr>
              <a:t>Optativo</a:t>
            </a:r>
            <a:r>
              <a:rPr lang="en-US" sz="5400" dirty="0">
                <a:solidFill>
                  <a:srgbClr val="0176DE"/>
                </a:solidFill>
                <a:latin typeface="Roca One Ultra-Bold"/>
              </a:rPr>
              <a:t> de</a:t>
            </a:r>
          </a:p>
          <a:p>
            <a:pPr algn="just">
              <a:lnSpc>
                <a:spcPts val="8399"/>
              </a:lnSpc>
            </a:pPr>
            <a:r>
              <a:rPr lang="en-US" sz="5400" dirty="0" err="1">
                <a:solidFill>
                  <a:srgbClr val="0176DE"/>
                </a:solidFill>
                <a:latin typeface="Roca One Ultra-Bold"/>
              </a:rPr>
              <a:t>Formación</a:t>
            </a:r>
            <a:r>
              <a:rPr lang="en-US" sz="5400" dirty="0">
                <a:solidFill>
                  <a:srgbClr val="0176DE"/>
                </a:solidFill>
                <a:latin typeface="Roca One Ultra-Bold"/>
              </a:rPr>
              <a:t> General: </a:t>
            </a:r>
          </a:p>
          <a:p>
            <a:pPr algn="just">
              <a:lnSpc>
                <a:spcPts val="8399"/>
              </a:lnSpc>
            </a:pPr>
            <a:r>
              <a:rPr lang="en-US" sz="5400" dirty="0" err="1">
                <a:solidFill>
                  <a:srgbClr val="0176DE"/>
                </a:solidFill>
                <a:latin typeface="Roca One Ultra-Bold"/>
              </a:rPr>
              <a:t>Cerrando</a:t>
            </a:r>
            <a:r>
              <a:rPr lang="en-US" sz="5400" dirty="0">
                <a:solidFill>
                  <a:srgbClr val="0176DE"/>
                </a:solidFill>
                <a:latin typeface="Roca One Ultra-Bold"/>
              </a:rPr>
              <a:t> </a:t>
            </a:r>
            <a:r>
              <a:rPr lang="en-US" sz="5400" dirty="0" err="1">
                <a:solidFill>
                  <a:srgbClr val="0176DE"/>
                </a:solidFill>
                <a:latin typeface="Roca One Ultra-Bold"/>
              </a:rPr>
              <a:t>Brechas</a:t>
            </a:r>
            <a:endParaRPr lang="en-US" sz="5400" dirty="0">
              <a:solidFill>
                <a:srgbClr val="0176DE"/>
              </a:solidFill>
              <a:latin typeface="Roca One Ultra-Bold"/>
            </a:endParaRPr>
          </a:p>
          <a:p>
            <a:pPr algn="just">
              <a:lnSpc>
                <a:spcPts val="8399"/>
              </a:lnSpc>
            </a:pPr>
            <a:r>
              <a:rPr lang="en-US" sz="5400" dirty="0" err="1">
                <a:solidFill>
                  <a:srgbClr val="0176DE"/>
                </a:solidFill>
                <a:latin typeface="Roca One Ultra-Bold"/>
              </a:rPr>
              <a:t>Educativas</a:t>
            </a:r>
            <a:endParaRPr lang="en-US" sz="5400" dirty="0">
              <a:solidFill>
                <a:srgbClr val="0176DE"/>
              </a:solidFill>
              <a:latin typeface="Roca One Ultra-Bold"/>
            </a:endParaRPr>
          </a:p>
          <a:p>
            <a:pPr marL="0" lvl="0" indent="0" algn="just">
              <a:lnSpc>
                <a:spcPts val="8399"/>
              </a:lnSpc>
              <a:spcBef>
                <a:spcPct val="0"/>
              </a:spcBef>
            </a:pPr>
            <a:endParaRPr lang="en-US" sz="5400" dirty="0">
              <a:solidFill>
                <a:srgbClr val="0176DE"/>
              </a:solidFill>
              <a:latin typeface="Roca One Ultra-Bold"/>
            </a:endParaRPr>
          </a:p>
        </p:txBody>
      </p:sp>
      <p:pic>
        <p:nvPicPr>
          <p:cNvPr id="12" name="Imagen 11" descr="Un grupo de personas en un salón&#10;&#10;Descripción generada automáticamente con confianza media">
            <a:extLst>
              <a:ext uri="{FF2B5EF4-FFF2-40B4-BE49-F238E27FC236}">
                <a16:creationId xmlns:a16="http://schemas.microsoft.com/office/drawing/2014/main" id="{D25C560B-00C9-C8AE-B584-A8ED4FA0F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7236"/>
            <a:ext cx="12192000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30377E7-A695-F1FF-CD93-D6F30E9C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622" y="2866368"/>
            <a:ext cx="6647287" cy="455426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833FE12-AA5A-09BC-96B8-AA4462C169A1}"/>
              </a:ext>
            </a:extLst>
          </p:cNvPr>
          <p:cNvSpPr txBox="1">
            <a:spLocks/>
          </p:cNvSpPr>
          <p:nvPr/>
        </p:nvSpPr>
        <p:spPr>
          <a:xfrm>
            <a:off x="-13729" y="582862"/>
            <a:ext cx="6915150" cy="49937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8663" lvl="1" indent="-385763">
              <a:buFont typeface="+mj-lt"/>
              <a:buAutoNum type="arabicPeriod"/>
            </a:pPr>
            <a:endParaRPr lang="es-ES" sz="4000" b="1" dirty="0"/>
          </a:p>
          <a:p>
            <a:pPr marL="728663" lvl="1" indent="-385763">
              <a:buFont typeface="+mj-lt"/>
              <a:buAutoNum type="arabicPeriod"/>
            </a:pPr>
            <a:r>
              <a:rPr lang="es-ES" sz="4000" b="1" dirty="0"/>
              <a:t>Detectar las principales brechas y oportunidades educativas </a:t>
            </a:r>
            <a:r>
              <a:rPr lang="es-ES" sz="4000" dirty="0"/>
              <a:t>existentes en el sistema escolar, considerando diversos contextos</a:t>
            </a:r>
          </a:p>
          <a:p>
            <a:pPr marL="728663" lvl="1" indent="-385763">
              <a:buFont typeface="+mj-lt"/>
              <a:buAutoNum type="arabicPeriod"/>
            </a:pPr>
            <a:endParaRPr lang="es-ES" sz="4000" dirty="0"/>
          </a:p>
          <a:p>
            <a:pPr marL="728663" lvl="1" indent="-385763">
              <a:buFont typeface="+mj-lt"/>
              <a:buAutoNum type="arabicPeriod"/>
            </a:pPr>
            <a:endParaRPr lang="es-ES" sz="4000" dirty="0"/>
          </a:p>
          <a:p>
            <a:pPr marL="728663" lvl="1" indent="-385763">
              <a:buFont typeface="+mj-lt"/>
              <a:buAutoNum type="arabicPeriod"/>
            </a:pPr>
            <a:r>
              <a:rPr lang="es-ES" sz="4000" b="1" dirty="0"/>
              <a:t>Diseñar actividades pedagógicas </a:t>
            </a:r>
            <a:r>
              <a:rPr lang="es-ES" sz="4000" dirty="0"/>
              <a:t>para objetivos de aprendizajes y nivel educativo específicos </a:t>
            </a:r>
          </a:p>
          <a:p>
            <a:pPr marL="728663" lvl="1" indent="-385763">
              <a:buFont typeface="+mj-lt"/>
              <a:buAutoNum type="arabicPeriod"/>
            </a:pPr>
            <a:endParaRPr lang="es-ES" sz="4000" dirty="0"/>
          </a:p>
          <a:p>
            <a:pPr marL="728663" lvl="1" indent="-385763">
              <a:buFont typeface="+mj-lt"/>
              <a:buAutoNum type="arabicPeriod"/>
            </a:pPr>
            <a:endParaRPr lang="es-ES" sz="4000" dirty="0"/>
          </a:p>
          <a:p>
            <a:endParaRPr lang="es-CL" sz="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783E36-E1C1-7C2F-DB76-666D6AA7C9F8}"/>
              </a:ext>
            </a:extLst>
          </p:cNvPr>
          <p:cNvSpPr txBox="1"/>
          <p:nvPr/>
        </p:nvSpPr>
        <p:spPr>
          <a:xfrm>
            <a:off x="10287000" y="190500"/>
            <a:ext cx="7162800" cy="10772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/>
            <a:endParaRPr lang="es-ES" sz="4000" b="1" dirty="0"/>
          </a:p>
          <a:p>
            <a:pPr marL="342900" lvl="1"/>
            <a:r>
              <a:rPr lang="es-ES" sz="4000" b="1" dirty="0"/>
              <a:t>3.- Implementar la estrategia de tutorías remotas </a:t>
            </a:r>
            <a:r>
              <a:rPr lang="es-ES" sz="4000" dirty="0"/>
              <a:t>con estudiantes escolares.</a:t>
            </a:r>
          </a:p>
          <a:p>
            <a:pPr marL="342900" lvl="1"/>
            <a:endParaRPr lang="es-ES" sz="4000" dirty="0"/>
          </a:p>
          <a:p>
            <a:pPr marL="342900" lvl="1"/>
            <a:endParaRPr lang="es-ES" sz="4000" dirty="0"/>
          </a:p>
          <a:p>
            <a:pPr marL="342900" lvl="1"/>
            <a:endParaRPr lang="es-ES" sz="4000" dirty="0"/>
          </a:p>
          <a:p>
            <a:pPr marL="342900" lvl="1"/>
            <a:endParaRPr lang="es-ES" sz="4000" dirty="0"/>
          </a:p>
          <a:p>
            <a:pPr marL="342900" lvl="1"/>
            <a:endParaRPr lang="es-ES" sz="4000" dirty="0"/>
          </a:p>
          <a:p>
            <a:pPr marL="342900" lvl="1"/>
            <a:endParaRPr lang="es-ES" sz="4000" dirty="0"/>
          </a:p>
          <a:p>
            <a:pPr marL="342900" lvl="1"/>
            <a:endParaRPr lang="es-ES" sz="4000" dirty="0"/>
          </a:p>
          <a:p>
            <a:pPr marL="342900" lvl="1"/>
            <a:endParaRPr lang="es-ES" sz="4000" dirty="0"/>
          </a:p>
          <a:p>
            <a:pPr marL="342900" lvl="1"/>
            <a:r>
              <a:rPr lang="es-ES" sz="4000" dirty="0"/>
              <a:t>4.Evaluar la </a:t>
            </a:r>
            <a:r>
              <a:rPr lang="es-ES" sz="4000" b="1" dirty="0"/>
              <a:t>dimensión ética asociada </a:t>
            </a:r>
            <a:r>
              <a:rPr lang="es-ES" sz="4000" dirty="0"/>
              <a:t>al trabajo de tutorías y recuperación de aprendizaje.</a:t>
            </a:r>
          </a:p>
          <a:p>
            <a:pPr marL="342900" lvl="1"/>
            <a:endParaRPr lang="es-ES" sz="4000" b="1" dirty="0"/>
          </a:p>
          <a:p>
            <a:pPr marL="342900" lvl="1"/>
            <a:endParaRPr lang="es-ES" sz="4000" b="1" dirty="0"/>
          </a:p>
          <a:p>
            <a:pPr marL="0" indent="0">
              <a:buFont typeface="Arial" pitchFamily="34" charset="0"/>
              <a:buNone/>
            </a:pP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24034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1C2E57F2-FCFF-E6AD-47C8-C8D8DF65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718"/>
          <a:stretch/>
        </p:blipFill>
        <p:spPr>
          <a:xfrm>
            <a:off x="6740154" y="364"/>
            <a:ext cx="11547846" cy="5020058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Imagen 3" descr="Una persona y un niño sentados en una mesa&#10;&#10;Descripción generada automáticamente con confianza baja">
            <a:extLst>
              <a:ext uri="{FF2B5EF4-FFF2-40B4-BE49-F238E27FC236}">
                <a16:creationId xmlns:a16="http://schemas.microsoft.com/office/drawing/2014/main" id="{333C5113-E403-C046-D65B-2800ECC99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3" r="-1" b="-1"/>
          <a:stretch/>
        </p:blipFill>
        <p:spPr>
          <a:xfrm>
            <a:off x="20" y="10"/>
            <a:ext cx="8789675" cy="5020047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4C418C70-DC0B-803F-AB18-0BE621693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00" r="1" b="35918"/>
          <a:stretch/>
        </p:blipFill>
        <p:spPr>
          <a:xfrm>
            <a:off x="9525133" y="5266942"/>
            <a:ext cx="8762867" cy="5020058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Imagen 5" descr="Un grupo de personas sentadas en el piso&#10;&#10;Descripción generada automáticamente con confianza media">
            <a:extLst>
              <a:ext uri="{FF2B5EF4-FFF2-40B4-BE49-F238E27FC236}">
                <a16:creationId xmlns:a16="http://schemas.microsoft.com/office/drawing/2014/main" id="{6985E7CB-1A5D-6C1E-42EF-19682D984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07" r="2" b="1"/>
          <a:stretch/>
        </p:blipFill>
        <p:spPr>
          <a:xfrm>
            <a:off x="20" y="5266942"/>
            <a:ext cx="11547826" cy="5020058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348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5203" y="314325"/>
            <a:ext cx="1359759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0176DE"/>
                </a:solidFill>
                <a:latin typeface="Roca One Ultra-Bold"/>
              </a:rPr>
              <a:t>-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2308324"/>
            <a:chOff x="0" y="0"/>
            <a:chExt cx="6333946" cy="199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33946" cy="1999708"/>
            </a:xfrm>
            <a:custGeom>
              <a:avLst/>
              <a:gdLst/>
              <a:ahLst/>
              <a:cxnLst/>
              <a:rect l="l" t="t" r="r" b="b"/>
              <a:pathLst>
                <a:path w="6333946" h="1999708">
                  <a:moveTo>
                    <a:pt x="0" y="0"/>
                  </a:moveTo>
                  <a:lnTo>
                    <a:pt x="6333946" y="0"/>
                  </a:lnTo>
                  <a:lnTo>
                    <a:pt x="6333946" y="1999708"/>
                  </a:lnTo>
                  <a:lnTo>
                    <a:pt x="0" y="1999708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333946" cy="2047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45203" y="314325"/>
            <a:ext cx="13597594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 err="1">
                <a:solidFill>
                  <a:srgbClr val="0176DE"/>
                </a:solidFill>
                <a:latin typeface="Roca One Ultra-Bold"/>
              </a:rPr>
              <a:t>Curso</a:t>
            </a:r>
            <a:r>
              <a:rPr lang="en-US" sz="5000" dirty="0">
                <a:solidFill>
                  <a:srgbClr val="0176DE"/>
                </a:solidFill>
                <a:latin typeface="Roca One Ultra-Bold"/>
              </a:rPr>
              <a:t> </a:t>
            </a:r>
          </a:p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176DE"/>
                </a:solidFill>
                <a:latin typeface="Roca One Ultra-Bold"/>
              </a:rPr>
              <a:t>Cerrando</a:t>
            </a:r>
            <a:r>
              <a:rPr lang="en-US" sz="5000" dirty="0">
                <a:solidFill>
                  <a:srgbClr val="0176DE"/>
                </a:solidFill>
                <a:latin typeface="Roca One Ultra-Bold"/>
              </a:rPr>
              <a:t> </a:t>
            </a:r>
            <a:r>
              <a:rPr lang="en-US" sz="5000" dirty="0" err="1">
                <a:solidFill>
                  <a:srgbClr val="0176DE"/>
                </a:solidFill>
                <a:latin typeface="Roca One Ultra-Bold"/>
              </a:rPr>
              <a:t>Brechas</a:t>
            </a:r>
            <a:r>
              <a:rPr lang="en-US" sz="5000" dirty="0">
                <a:solidFill>
                  <a:srgbClr val="0176DE"/>
                </a:solidFill>
                <a:latin typeface="Roca One Ultra-Bold"/>
              </a:rPr>
              <a:t> </a:t>
            </a:r>
            <a:r>
              <a:rPr lang="en-US" sz="5000" dirty="0" err="1">
                <a:solidFill>
                  <a:srgbClr val="0176DE"/>
                </a:solidFill>
                <a:latin typeface="Roca One Ultra-Bold"/>
              </a:rPr>
              <a:t>Educativas</a:t>
            </a:r>
            <a:endParaRPr lang="en-US" sz="5000" dirty="0">
              <a:solidFill>
                <a:srgbClr val="0176DE"/>
              </a:solidFill>
              <a:latin typeface="Roca One Ultra-Bold"/>
            </a:endParaRPr>
          </a:p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dirty="0">
                <a:solidFill>
                  <a:srgbClr val="0176DE"/>
                </a:solidFill>
                <a:latin typeface="Roca One Ultra-Bold"/>
              </a:rPr>
              <a:t>2023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2877321"/>
            <a:ext cx="9055642" cy="665231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2032472"/>
            <a:ext cx="9286922" cy="802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 dirty="0"/>
          </a:p>
          <a:p>
            <a:pPr marL="459741" indent="-5715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De 1 a 4 </a:t>
            </a:r>
            <a:r>
              <a:rPr lang="en-US" sz="4000" dirty="0" err="1"/>
              <a:t>secciones</a:t>
            </a:r>
            <a:r>
              <a:rPr lang="en-US" sz="4000" dirty="0"/>
              <a:t> </a:t>
            </a:r>
          </a:p>
          <a:p>
            <a:pPr marL="459741" indent="-5715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215 </a:t>
            </a:r>
            <a:r>
              <a:rPr lang="en-US" sz="4000" dirty="0" err="1"/>
              <a:t>alumnos</a:t>
            </a:r>
            <a:r>
              <a:rPr lang="en-US" sz="4000" dirty="0"/>
              <a:t>(as) UC </a:t>
            </a:r>
            <a:r>
              <a:rPr lang="en-US" sz="4000" dirty="0" err="1"/>
              <a:t>desde</a:t>
            </a:r>
            <a:r>
              <a:rPr lang="en-US" sz="4000" dirty="0"/>
              <a:t> 17 </a:t>
            </a:r>
            <a:r>
              <a:rPr lang="en-US" sz="4000" dirty="0" err="1"/>
              <a:t>Facultades</a:t>
            </a:r>
            <a:r>
              <a:rPr lang="en-US" sz="4000" dirty="0"/>
              <a:t> </a:t>
            </a:r>
          </a:p>
          <a:p>
            <a:pPr marL="459741" indent="-5715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9741" indent="-5715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000" dirty="0" err="1"/>
              <a:t>Numero</a:t>
            </a:r>
            <a:r>
              <a:rPr lang="en-US" sz="4000" dirty="0"/>
              <a:t> de </a:t>
            </a:r>
            <a:r>
              <a:rPr lang="en-US" sz="4000" dirty="0" err="1"/>
              <a:t>tutorías</a:t>
            </a:r>
            <a:r>
              <a:rPr lang="en-US" sz="4000" dirty="0"/>
              <a:t> </a:t>
            </a:r>
            <a:r>
              <a:rPr lang="en-US" sz="4000" dirty="0" err="1"/>
              <a:t>efectivas</a:t>
            </a:r>
            <a:r>
              <a:rPr lang="en-US" sz="4000" dirty="0"/>
              <a:t>:</a:t>
            </a:r>
          </a:p>
          <a:p>
            <a:pPr lvl="1" algn="just">
              <a:lnSpc>
                <a:spcPts val="4480"/>
              </a:lnSpc>
            </a:pPr>
            <a:r>
              <a:rPr lang="en-US" sz="4000" dirty="0"/>
              <a:t>      </a:t>
            </a:r>
            <a:r>
              <a:rPr lang="en-US" sz="4000" dirty="0" err="1"/>
              <a:t>Esperadas</a:t>
            </a:r>
            <a:r>
              <a:rPr lang="en-US" sz="4000" dirty="0"/>
              <a:t>: 16</a:t>
            </a:r>
          </a:p>
          <a:p>
            <a:pPr lvl="1" algn="just">
              <a:lnSpc>
                <a:spcPts val="4480"/>
              </a:lnSpc>
            </a:pPr>
            <a:r>
              <a:rPr lang="en-US" sz="4000" dirty="0"/>
              <a:t>      </a:t>
            </a:r>
            <a:r>
              <a:rPr lang="en-US" sz="4000" dirty="0" err="1"/>
              <a:t>Exigidas</a:t>
            </a:r>
            <a:r>
              <a:rPr lang="en-US" sz="4000" dirty="0"/>
              <a:t>: 12 </a:t>
            </a:r>
          </a:p>
          <a:p>
            <a:pPr lvl="1" algn="just">
              <a:lnSpc>
                <a:spcPts val="4480"/>
              </a:lnSpc>
            </a:pPr>
            <a:r>
              <a:rPr lang="en-US" sz="4000" dirty="0"/>
              <a:t>      </a:t>
            </a:r>
            <a:r>
              <a:rPr lang="en-US" sz="4000" dirty="0" err="1"/>
              <a:t>Realizadas</a:t>
            </a:r>
            <a:r>
              <a:rPr lang="en-US" sz="4000" dirty="0"/>
              <a:t> x </a:t>
            </a:r>
            <a:r>
              <a:rPr lang="en-US" sz="4000" dirty="0" err="1"/>
              <a:t>alumno</a:t>
            </a:r>
            <a:r>
              <a:rPr lang="en-US" sz="4000" dirty="0"/>
              <a:t>: 14-16</a:t>
            </a:r>
          </a:p>
          <a:p>
            <a:pPr lvl="1" algn="just">
              <a:lnSpc>
                <a:spcPts val="4480"/>
              </a:lnSpc>
            </a:pPr>
            <a:r>
              <a:rPr lang="en-US" sz="4000" dirty="0"/>
              <a:t>      </a:t>
            </a:r>
            <a:r>
              <a:rPr lang="en-US" sz="4000" dirty="0" err="1"/>
              <a:t>Sumatoria</a:t>
            </a:r>
            <a:r>
              <a:rPr lang="en-US" sz="4000" dirty="0"/>
              <a:t>: 3000 </a:t>
            </a:r>
            <a:r>
              <a:rPr lang="en-US" sz="4000" dirty="0" err="1"/>
              <a:t>sesiones</a:t>
            </a:r>
            <a:endParaRPr lang="en-US" sz="4000" dirty="0"/>
          </a:p>
          <a:p>
            <a:pPr lvl="1" algn="just">
              <a:lnSpc>
                <a:spcPts val="4480"/>
              </a:lnSpc>
            </a:pPr>
            <a:endParaRPr lang="en-US" sz="4000" dirty="0"/>
          </a:p>
          <a:p>
            <a:pPr marL="571500" indent="-5715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en-US" sz="4000" dirty="0" err="1"/>
              <a:t>Foco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matemáticas</a:t>
            </a:r>
            <a:r>
              <a:rPr lang="en-US" sz="4000" dirty="0"/>
              <a:t>: 90%</a:t>
            </a:r>
          </a:p>
          <a:p>
            <a:pPr marL="571500" indent="-5715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 Segundo </a:t>
            </a:r>
            <a:r>
              <a:rPr lang="en-US" sz="4000" dirty="0" err="1"/>
              <a:t>ciclo</a:t>
            </a:r>
            <a:r>
              <a:rPr lang="en-US" sz="4000" dirty="0"/>
              <a:t> </a:t>
            </a:r>
            <a:r>
              <a:rPr lang="en-US" sz="4000" dirty="0" err="1"/>
              <a:t>básico</a:t>
            </a:r>
            <a:endParaRPr lang="en-US" sz="4000" dirty="0"/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CB188F10-6698-5E5D-C6B0-5D504661D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r="8927" b="-1"/>
          <a:stretch/>
        </p:blipFill>
        <p:spPr>
          <a:xfrm>
            <a:off x="228600" y="-266700"/>
            <a:ext cx="18516600" cy="10415589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1DC9882D-6E6F-633F-845B-0366F4C46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8" r="1" b="24440"/>
          <a:stretch/>
        </p:blipFill>
        <p:spPr>
          <a:xfrm>
            <a:off x="12877800" y="571500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90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0AEF4BD0-6ED7-03FC-0FB9-0C73D0F2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89" y="4370466"/>
            <a:ext cx="3604977" cy="27118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969633" y="0"/>
            <a:ext cx="11038587" cy="10287000"/>
            <a:chOff x="0" y="0"/>
            <a:chExt cx="3167772" cy="29520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67772" cy="2952087"/>
            </a:xfrm>
            <a:custGeom>
              <a:avLst/>
              <a:gdLst/>
              <a:ahLst/>
              <a:cxnLst/>
              <a:rect l="l" t="t" r="r" b="b"/>
              <a:pathLst>
                <a:path w="3167772" h="2952087">
                  <a:moveTo>
                    <a:pt x="0" y="0"/>
                  </a:moveTo>
                  <a:lnTo>
                    <a:pt x="3167772" y="0"/>
                  </a:lnTo>
                  <a:lnTo>
                    <a:pt x="3167772" y="2952087"/>
                  </a:lnTo>
                  <a:lnTo>
                    <a:pt x="0" y="2952087"/>
                  </a:lnTo>
                  <a:close/>
                </a:path>
              </a:pathLst>
            </a:custGeom>
            <a:solidFill>
              <a:srgbClr val="D2DBF3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167772" cy="2999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B01252F9-86B6-F175-89C6-22B507A7BBF9}"/>
              </a:ext>
            </a:extLst>
          </p:cNvPr>
          <p:cNvSpPr txBox="1"/>
          <p:nvPr/>
        </p:nvSpPr>
        <p:spPr>
          <a:xfrm>
            <a:off x="323089" y="391301"/>
            <a:ext cx="951385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en-US" sz="6999" dirty="0" err="1">
                <a:solidFill>
                  <a:srgbClr val="0176DE"/>
                </a:solidFill>
                <a:latin typeface="Roca One Ultra-Bold"/>
              </a:rPr>
              <a:t>Capacidades</a:t>
            </a:r>
            <a:endParaRPr lang="en-US" sz="6999" dirty="0">
              <a:solidFill>
                <a:srgbClr val="0176DE"/>
              </a:solidFill>
              <a:latin typeface="Roca One Ultra-Bold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9711F4C-B1A2-6AF2-7AF4-1C1E4C91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496" y="1145828"/>
            <a:ext cx="10751122" cy="77314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98346C9-9337-9518-EE01-30D5D8DD6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605" y="4265496"/>
            <a:ext cx="3251514" cy="30421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9000CB0-AF09-2213-207F-15137EB9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3" y="4507042"/>
            <a:ext cx="3298990" cy="26744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962639B-9A7C-8E10-9964-348F0AEC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272" y="7181485"/>
            <a:ext cx="3826611" cy="281999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DDC772D-B879-04D4-3514-13FEBC5713FB}"/>
              </a:ext>
            </a:extLst>
          </p:cNvPr>
          <p:cNvSpPr txBox="1"/>
          <p:nvPr/>
        </p:nvSpPr>
        <p:spPr>
          <a:xfrm>
            <a:off x="323089" y="5167528"/>
            <a:ext cx="2598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Modelo OFG</a:t>
            </a:r>
          </a:p>
          <a:p>
            <a:pPr algn="ctr"/>
            <a:r>
              <a:rPr lang="es-CL" sz="3200" dirty="0"/>
              <a:t>VRA </a:t>
            </a:r>
          </a:p>
          <a:p>
            <a:pPr algn="ctr"/>
            <a:r>
              <a:rPr lang="es-CL" sz="3200" dirty="0"/>
              <a:t>A+S</a:t>
            </a:r>
          </a:p>
          <a:p>
            <a:pPr algn="ctr"/>
            <a:r>
              <a:rPr lang="es-CL" sz="3200" b="1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DFDAF45-570D-64EA-2437-B711470D66B5}"/>
              </a:ext>
            </a:extLst>
          </p:cNvPr>
          <p:cNvSpPr txBox="1"/>
          <p:nvPr/>
        </p:nvSpPr>
        <p:spPr>
          <a:xfrm>
            <a:off x="7398978" y="4865334"/>
            <a:ext cx="3165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Alianza con Fundación Conectado Aprendo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69B7EC5-B07C-1C06-893E-2BC0478AD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54" y="1351206"/>
            <a:ext cx="3493429" cy="283207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1653E97-59DD-7543-D197-55A7C209A568}"/>
              </a:ext>
            </a:extLst>
          </p:cNvPr>
          <p:cNvSpPr txBox="1"/>
          <p:nvPr/>
        </p:nvSpPr>
        <p:spPr>
          <a:xfrm>
            <a:off x="3218950" y="1935908"/>
            <a:ext cx="3665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Equipo docente interdisciplinario e  </a:t>
            </a:r>
            <a:r>
              <a:rPr lang="es-CL" sz="3200" dirty="0" err="1"/>
              <a:t>Inter-facultades</a:t>
            </a:r>
            <a:r>
              <a:rPr lang="es-CL" sz="3200" dirty="0"/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1B050E-460A-529C-EBAE-219324FA8282}"/>
              </a:ext>
            </a:extLst>
          </p:cNvPr>
          <p:cNvSpPr txBox="1"/>
          <p:nvPr/>
        </p:nvSpPr>
        <p:spPr>
          <a:xfrm>
            <a:off x="3682796" y="7944662"/>
            <a:ext cx="3611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/>
              <a:t>Alianza Comunas</a:t>
            </a:r>
          </a:p>
          <a:p>
            <a:pPr algn="ctr"/>
            <a:r>
              <a:rPr lang="es-CL" sz="2800" b="1" dirty="0"/>
              <a:t>e Instituciones púbicas 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D5DECAD-C7B3-96EE-560C-25795B1959C9}"/>
              </a:ext>
            </a:extLst>
          </p:cNvPr>
          <p:cNvSpPr txBox="1"/>
          <p:nvPr/>
        </p:nvSpPr>
        <p:spPr>
          <a:xfrm>
            <a:off x="4055605" y="5285990"/>
            <a:ext cx="259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Estudiantes UC 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FCF94D3-D132-1C5F-5D66-A0BB4ADD9F3E}"/>
              </a:ext>
            </a:extLst>
          </p:cNvPr>
          <p:cNvSpPr txBox="1"/>
          <p:nvPr/>
        </p:nvSpPr>
        <p:spPr>
          <a:xfrm>
            <a:off x="1434525" y="2754184"/>
            <a:ext cx="2598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3200" b="1" dirty="0"/>
          </a:p>
          <a:p>
            <a:pPr algn="ctr"/>
            <a:r>
              <a:rPr lang="es-CL" sz="3200" b="1" dirty="0"/>
              <a:t>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5BEEA61-8776-71D2-B561-4AC522A96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732" y="7181485"/>
            <a:ext cx="3826611" cy="281999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D0116B6F-36EA-ADE9-A256-4C4C9014050C}"/>
              </a:ext>
            </a:extLst>
          </p:cNvPr>
          <p:cNvSpPr txBox="1"/>
          <p:nvPr/>
        </p:nvSpPr>
        <p:spPr>
          <a:xfrm>
            <a:off x="3679553" y="7806652"/>
            <a:ext cx="3611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Alianza Comunas</a:t>
            </a:r>
          </a:p>
          <a:p>
            <a:pPr algn="ctr"/>
            <a:r>
              <a:rPr lang="es-CL" sz="3200" dirty="0"/>
              <a:t>e Instituciones púbicas  (MINEDUC)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2426" y="0"/>
            <a:ext cx="18288000" cy="2702560"/>
            <a:chOff x="0" y="0"/>
            <a:chExt cx="6333946" cy="199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33946" cy="1999708"/>
            </a:xfrm>
            <a:custGeom>
              <a:avLst/>
              <a:gdLst/>
              <a:ahLst/>
              <a:cxnLst/>
              <a:rect l="l" t="t" r="r" b="b"/>
              <a:pathLst>
                <a:path w="6333946" h="1999708">
                  <a:moveTo>
                    <a:pt x="0" y="0"/>
                  </a:moveTo>
                  <a:lnTo>
                    <a:pt x="6333946" y="0"/>
                  </a:lnTo>
                  <a:lnTo>
                    <a:pt x="6333946" y="1999708"/>
                  </a:lnTo>
                  <a:lnTo>
                    <a:pt x="0" y="1999708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333946" cy="2047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0397" y="2552700"/>
            <a:ext cx="16230600" cy="891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sz="4800" b="1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1.-Aumentar 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escala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2.-Mayor 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distribución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 de 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oferta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 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formativa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3.-Sistematizar “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mentorias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” entre “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tutores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”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3.-Implementar 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una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 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experiencia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 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formativa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inter-</a:t>
            </a:r>
            <a:r>
              <a:rPr lang="en-US" sz="4400" dirty="0" err="1">
                <a:solidFill>
                  <a:srgbClr val="0176DE"/>
                </a:solidFill>
                <a:latin typeface="Roca One Ultra-Bold"/>
              </a:rPr>
              <a:t>universidades</a:t>
            </a:r>
            <a:r>
              <a:rPr lang="en-US" sz="4400" dirty="0">
                <a:solidFill>
                  <a:srgbClr val="0176DE"/>
                </a:solidFill>
                <a:latin typeface="Roca One Ultra-Bold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6000" dirty="0">
              <a:solidFill>
                <a:srgbClr val="0176DE"/>
              </a:solidFill>
              <a:latin typeface="Roca One Ultra-Bold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099" dirty="0">
              <a:solidFill>
                <a:srgbClr val="191919"/>
              </a:solidFill>
              <a:latin typeface="Open Sauce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099" dirty="0">
              <a:solidFill>
                <a:srgbClr val="191919"/>
              </a:solidFill>
              <a:latin typeface="Open Sauce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DB7EE0-8AF2-552E-A8FE-C636523EC1AE}"/>
              </a:ext>
            </a:extLst>
          </p:cNvPr>
          <p:cNvSpPr txBox="1"/>
          <p:nvPr/>
        </p:nvSpPr>
        <p:spPr>
          <a:xfrm>
            <a:off x="4038600" y="818090"/>
            <a:ext cx="94941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 err="1">
                <a:solidFill>
                  <a:srgbClr val="0176DE"/>
                </a:solidFill>
                <a:latin typeface="Roca One Ultra-Bold"/>
              </a:rPr>
              <a:t>Desafios</a:t>
            </a:r>
            <a:r>
              <a:rPr lang="en-US" sz="5000" dirty="0">
                <a:solidFill>
                  <a:srgbClr val="0176DE"/>
                </a:solidFill>
                <a:latin typeface="Roca One Ultra-Bold"/>
              </a:rPr>
              <a:t> y </a:t>
            </a:r>
            <a:r>
              <a:rPr lang="en-US" sz="5000" dirty="0" err="1">
                <a:solidFill>
                  <a:srgbClr val="0176DE"/>
                </a:solidFill>
                <a:latin typeface="Roca One Ultra-Bold"/>
              </a:rPr>
              <a:t>oportunidades</a:t>
            </a:r>
            <a:r>
              <a:rPr lang="en-US" sz="5000" dirty="0">
                <a:solidFill>
                  <a:srgbClr val="0176DE"/>
                </a:solidFill>
                <a:latin typeface="Roca One Ultra-Bold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E9CAEB-1467-3C07-CFAD-1974CCAF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705" y="2766923"/>
            <a:ext cx="5588869" cy="74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7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05246" y="427375"/>
            <a:ext cx="3293717" cy="1900852"/>
          </a:xfrm>
          <a:custGeom>
            <a:avLst/>
            <a:gdLst/>
            <a:ahLst/>
            <a:cxnLst/>
            <a:rect l="l" t="t" r="r" b="b"/>
            <a:pathLst>
              <a:path w="3293717" h="1900852">
                <a:moveTo>
                  <a:pt x="0" y="0"/>
                </a:moveTo>
                <a:lnTo>
                  <a:pt x="3293717" y="0"/>
                </a:lnTo>
                <a:lnTo>
                  <a:pt x="3293717" y="1900851"/>
                </a:lnTo>
                <a:lnTo>
                  <a:pt x="0" y="19008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TextBox 5"/>
          <p:cNvSpPr txBox="1"/>
          <p:nvPr/>
        </p:nvSpPr>
        <p:spPr>
          <a:xfrm>
            <a:off x="1371600" y="2540955"/>
            <a:ext cx="11051877" cy="7318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“Creo que últimamente ha resonado mucho conmigo la idea de que en las tutorías nos reunimos dos partes (madre-niño y tutor/a) donde ninguno es necesariamente experto en la materia. Creo que es súper bonito como, aunque no manejemos al revés y al derecho lo que estamos enseñando/aprendiendo, aun así, si hay personas que están dispuestas a nutrirse de otros y nutrirse de aprendizaje, siempre se va a lograr esa meta de superación intelectual (y emocional, también)”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36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Testimonio Tutora UC.</a:t>
            </a:r>
            <a:endParaRPr lang="en-US" sz="8800" i="1" dirty="0">
              <a:solidFill>
                <a:srgbClr val="0176DE"/>
              </a:solidFill>
              <a:latin typeface="Roca One Ultra-Bold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63D77D-CB5C-3FC5-B496-5756B731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882" y="1028700"/>
            <a:ext cx="4958676" cy="79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5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301</Words>
  <Application>Microsoft Office PowerPoint</Application>
  <PresentationFormat>Personalizado</PresentationFormat>
  <Paragraphs>75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Roca One Ultra-Bold</vt:lpstr>
      <vt:lpstr>Calibri</vt:lpstr>
      <vt:lpstr>Open Sauce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4 VRA (noviembre)</dc:title>
  <dc:creator>pvolante</dc:creator>
  <cp:lastModifiedBy>Paulo Luis Volante Beach</cp:lastModifiedBy>
  <cp:revision>3</cp:revision>
  <dcterms:created xsi:type="dcterms:W3CDTF">2006-08-16T00:00:00Z</dcterms:created>
  <dcterms:modified xsi:type="dcterms:W3CDTF">2024-03-12T02:27:40Z</dcterms:modified>
  <dc:identifier>DAF0GKaWDtg</dc:identifier>
</cp:coreProperties>
</file>