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7" r:id="rId3"/>
  </p:sldMasterIdLst>
  <p:notesMasterIdLst>
    <p:notesMasterId r:id="rId24"/>
  </p:notesMasterIdLst>
  <p:sldIdLst>
    <p:sldId id="324" r:id="rId4"/>
    <p:sldId id="259" r:id="rId5"/>
    <p:sldId id="265" r:id="rId6"/>
    <p:sldId id="261" r:id="rId7"/>
    <p:sldId id="846" r:id="rId8"/>
    <p:sldId id="1037" r:id="rId9"/>
    <p:sldId id="1038" r:id="rId10"/>
    <p:sldId id="1046" r:id="rId11"/>
    <p:sldId id="262" r:id="rId12"/>
    <p:sldId id="323" r:id="rId13"/>
    <p:sldId id="1050" r:id="rId14"/>
    <p:sldId id="287" r:id="rId15"/>
    <p:sldId id="1048" r:id="rId16"/>
    <p:sldId id="297" r:id="rId17"/>
    <p:sldId id="301" r:id="rId18"/>
    <p:sldId id="303" r:id="rId19"/>
    <p:sldId id="294" r:id="rId20"/>
    <p:sldId id="295" r:id="rId21"/>
    <p:sldId id="309" r:id="rId22"/>
    <p:sldId id="321" r:id="rId23"/>
  </p:sldIdLst>
  <p:sldSz cx="18288000" cy="10287000"/>
  <p:notesSz cx="6858000" cy="9144000"/>
  <p:embeddedFontLs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Open Sans Light" panose="020B0306030504020204" pitchFamily="34" charset="0"/>
      <p:regular r:id="rId29"/>
      <p:italic r:id="rId30"/>
    </p:embeddedFont>
    <p:embeddedFont>
      <p:font typeface="Open Sauce" panose="020B0604020202020204" charset="0"/>
      <p:regular r:id="rId31"/>
    </p:embeddedFont>
    <p:embeddedFont>
      <p:font typeface="Open Sauce Bold" panose="020B0604020202020204" charset="0"/>
      <p:regular r:id="rId32"/>
    </p:embeddedFont>
    <p:embeddedFont>
      <p:font typeface="Roca One" panose="020B0604020202020204" charset="0"/>
      <p:regular r:id="rId33"/>
    </p:embeddedFont>
    <p:embeddedFont>
      <p:font typeface="Roca One Bold" panose="020B0604020202020204" charset="0"/>
      <p:regular r:id="rId34"/>
    </p:embeddedFont>
    <p:embeddedFont>
      <p:font typeface="Roca One Ultra-Bold" panose="020B0604020202020204" charset="0"/>
      <p:regular r:id="rId35"/>
    </p:embeddedFont>
    <p:embeddedFont>
      <p:font typeface="Tahoma" panose="020B0604030504040204" pitchFamily="34" charset="0"/>
      <p:regular r:id="rId36"/>
      <p:bold r:id="rId37"/>
    </p:embeddedFont>
    <p:embeddedFont>
      <p:font typeface="Trebuchet MS" panose="020B060302020202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7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A492-A9ED-4A03-8199-5842C59B5E29}" type="datetimeFigureOut">
              <a:rPr lang="es-CL" smtClean="0"/>
              <a:t>11-03-2024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7E364-C43D-4F9C-BFA1-DD444536CE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7946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33C11-2022-B801-7A07-46149F32D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3485FA5F-D4F3-9D4D-80FA-045CA7295A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E9EEAA75-8F25-F7A4-413C-E010306C9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9704A-C583-369D-BAA5-B68581D33E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DB1F2D3-FB0C-461A-B5F8-E89DBCD34B3B}" type="slidenum"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6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E05CC-52DA-CD40-5CF1-06A7EB230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Marcador de imagen de diapositiva 1">
            <a:extLst>
              <a:ext uri="{FF2B5EF4-FFF2-40B4-BE49-F238E27FC236}">
                <a16:creationId xmlns:a16="http://schemas.microsoft.com/office/drawing/2014/main" id="{D0ADAF0A-B07D-251C-6BCF-5C7D6105B7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F032BBE-C313-5E45-7877-76E62760EF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err="1"/>
              <a:t>Desde</a:t>
            </a:r>
            <a:r>
              <a:rPr lang="en-US"/>
              <a:t> 2021, un </a:t>
            </a:r>
            <a:r>
              <a:rPr lang="en-US" err="1"/>
              <a:t>grupo</a:t>
            </a:r>
            <a:r>
              <a:rPr lang="en-US"/>
              <a:t> </a:t>
            </a:r>
            <a:r>
              <a:rPr lang="en-US" err="1"/>
              <a:t>interdisciplinario</a:t>
            </a:r>
            <a:r>
              <a:rPr lang="en-US"/>
              <a:t> de </a:t>
            </a:r>
            <a:r>
              <a:rPr lang="en-US" err="1"/>
              <a:t>académicos</a:t>
            </a:r>
            <a:r>
              <a:rPr lang="en-US"/>
              <a:t> y </a:t>
            </a:r>
            <a:r>
              <a:rPr lang="en-US" err="1"/>
              <a:t>académicas</a:t>
            </a:r>
            <a:r>
              <a:rPr lang="en-US"/>
              <a:t> de la UC </a:t>
            </a:r>
            <a:r>
              <a:rPr lang="en-US" err="1"/>
              <a:t>vieron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las </a:t>
            </a:r>
            <a:r>
              <a:rPr lang="en-US" err="1"/>
              <a:t>tutorías</a:t>
            </a:r>
            <a:r>
              <a:rPr lang="en-US"/>
              <a:t> una </a:t>
            </a:r>
            <a:r>
              <a:rPr lang="en-US" err="1"/>
              <a:t>oportunidad</a:t>
            </a:r>
            <a:r>
              <a:rPr lang="en-US"/>
              <a:t> y </a:t>
            </a:r>
            <a:r>
              <a:rPr lang="en-US" err="1"/>
              <a:t>estrategia</a:t>
            </a:r>
            <a:r>
              <a:rPr lang="en-US"/>
              <a:t> para la </a:t>
            </a:r>
            <a:r>
              <a:rPr lang="en-US" err="1"/>
              <a:t>recuperación</a:t>
            </a:r>
            <a:r>
              <a:rPr lang="en-US"/>
              <a:t> y </a:t>
            </a:r>
            <a:r>
              <a:rPr lang="en-US" err="1"/>
              <a:t>aceleración</a:t>
            </a:r>
            <a:r>
              <a:rPr lang="en-US"/>
              <a:t> de </a:t>
            </a:r>
            <a:r>
              <a:rPr lang="en-US" err="1"/>
              <a:t>aprendizajes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el</a:t>
            </a:r>
            <a:r>
              <a:rPr lang="en-US"/>
              <a:t> </a:t>
            </a:r>
            <a:r>
              <a:rPr lang="en-US" err="1"/>
              <a:t>contexto</a:t>
            </a:r>
            <a:r>
              <a:rPr lang="en-US"/>
              <a:t> de </a:t>
            </a:r>
            <a:r>
              <a:rPr lang="en-US" err="1"/>
              <a:t>pandemia</a:t>
            </a:r>
            <a:r>
              <a:rPr lang="en-US"/>
              <a:t>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L">
                <a:solidFill>
                  <a:srgbClr val="000000"/>
                </a:solidFill>
                <a:latin typeface="WordVisi_MSFontService"/>
              </a:rPr>
              <a:t>Las tutorías a escolares—entendidas como instrucción individual o en grupos pequeños realizados por profesores, otros profesionales de la educación, voluntarios o apoderados —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L"/>
              <a:t>“Cerrando brechas”:</a:t>
            </a:r>
          </a:p>
          <a:p>
            <a:pPr lvl="1">
              <a:spcBef>
                <a:spcPts val="0"/>
              </a:spcBef>
              <a:defRPr/>
            </a:pPr>
            <a:r>
              <a:rPr lang="en-US" err="1"/>
              <a:t>Combinación</a:t>
            </a:r>
            <a:r>
              <a:rPr lang="en-US"/>
              <a:t> de </a:t>
            </a:r>
            <a:r>
              <a:rPr lang="en-US" err="1"/>
              <a:t>clases</a:t>
            </a:r>
            <a:r>
              <a:rPr lang="en-US"/>
              <a:t> </a:t>
            </a:r>
            <a:r>
              <a:rPr lang="en-US" err="1"/>
              <a:t>conceptuales-teóricas</a:t>
            </a:r>
            <a:r>
              <a:rPr lang="en-US"/>
              <a:t> </a:t>
            </a:r>
            <a:r>
              <a:rPr lang="en-US" err="1"/>
              <a:t>diversas</a:t>
            </a:r>
            <a:r>
              <a:rPr lang="en-US"/>
              <a:t> con </a:t>
            </a:r>
            <a:r>
              <a:rPr lang="en-US" err="1"/>
              <a:t>trabajo</a:t>
            </a:r>
            <a:r>
              <a:rPr lang="en-US"/>
              <a:t> </a:t>
            </a:r>
            <a:r>
              <a:rPr lang="en-US" err="1"/>
              <a:t>práctico</a:t>
            </a:r>
            <a:r>
              <a:rPr lang="en-US"/>
              <a:t> de </a:t>
            </a:r>
            <a:r>
              <a:rPr lang="en-US" err="1"/>
              <a:t>apoyo</a:t>
            </a:r>
            <a:r>
              <a:rPr lang="en-US"/>
              <a:t> y </a:t>
            </a:r>
            <a:r>
              <a:rPr lang="en-US" err="1"/>
              <a:t>modelación</a:t>
            </a:r>
            <a:r>
              <a:rPr lang="en-US"/>
              <a:t> de </a:t>
            </a:r>
            <a:r>
              <a:rPr lang="en-US" err="1"/>
              <a:t>tutorías</a:t>
            </a:r>
            <a:r>
              <a:rPr lang="en-US"/>
              <a:t>. </a:t>
            </a:r>
          </a:p>
          <a:p>
            <a:pPr lvl="1">
              <a:spcBef>
                <a:spcPts val="0"/>
              </a:spcBef>
              <a:defRPr/>
            </a:pPr>
            <a:r>
              <a:rPr lang="en-US"/>
              <a:t>41 </a:t>
            </a:r>
            <a:r>
              <a:rPr lang="en-US" err="1"/>
              <a:t>estudiantes</a:t>
            </a:r>
            <a:r>
              <a:rPr lang="en-US"/>
              <a:t> de </a:t>
            </a:r>
            <a:r>
              <a:rPr lang="en-US" err="1"/>
              <a:t>diversas</a:t>
            </a:r>
            <a:r>
              <a:rPr lang="en-US"/>
              <a:t> </a:t>
            </a:r>
            <a:r>
              <a:rPr lang="en-US" err="1"/>
              <a:t>carreras</a:t>
            </a:r>
            <a:endParaRPr lang="en-US"/>
          </a:p>
          <a:p>
            <a:pPr lvl="1">
              <a:spcBef>
                <a:spcPts val="0"/>
              </a:spcBef>
              <a:defRPr/>
            </a:pPr>
            <a:r>
              <a:rPr lang="en-US" err="1"/>
              <a:t>Trabajo</a:t>
            </a:r>
            <a:r>
              <a:rPr lang="en-US"/>
              <a:t> con ONG </a:t>
            </a:r>
            <a:r>
              <a:rPr lang="en-US" err="1"/>
              <a:t>ConectadoAprendo</a:t>
            </a:r>
            <a:endParaRPr lang="en-US"/>
          </a:p>
          <a:p>
            <a:pPr lvl="1">
              <a:spcBef>
                <a:spcPts val="0"/>
              </a:spcBef>
              <a:defRPr/>
            </a:pPr>
            <a:r>
              <a:rPr lang="en-US" err="1"/>
              <a:t>Trabajo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conjunto con </a:t>
            </a:r>
            <a:r>
              <a:rPr lang="en-US" err="1"/>
              <a:t>escuelas</a:t>
            </a:r>
            <a:r>
              <a:rPr lang="en-US"/>
              <a:t> y </a:t>
            </a:r>
            <a:r>
              <a:rPr lang="en-US" err="1"/>
              <a:t>escolares</a:t>
            </a:r>
            <a:r>
              <a:rPr lang="en-US"/>
              <a:t> de 5 </a:t>
            </a:r>
            <a:r>
              <a:rPr lang="en-US" err="1"/>
              <a:t>regiones</a:t>
            </a:r>
            <a:r>
              <a:rPr lang="en-US"/>
              <a:t> </a:t>
            </a:r>
            <a:r>
              <a:rPr lang="en-US" err="1"/>
              <a:t>desde</a:t>
            </a:r>
            <a:r>
              <a:rPr lang="en-US"/>
              <a:t> Arica hasta La Araucanía</a:t>
            </a:r>
          </a:p>
          <a:p>
            <a:pPr lvl="1">
              <a:spcBef>
                <a:spcPts val="0"/>
              </a:spcBef>
              <a:defRPr/>
            </a:pPr>
            <a:r>
              <a:rPr lang="en-US"/>
              <a:t>Hasta la </a:t>
            </a:r>
            <a:r>
              <a:rPr lang="en-US" err="1"/>
              <a:t>fecha</a:t>
            </a:r>
            <a:r>
              <a:rPr lang="en-US"/>
              <a:t> (</a:t>
            </a:r>
            <a:r>
              <a:rPr lang="en-US" err="1"/>
              <a:t>promedio</a:t>
            </a:r>
            <a:r>
              <a:rPr lang="en-US"/>
              <a:t>): 8 </a:t>
            </a:r>
            <a:r>
              <a:rPr lang="en-US" err="1"/>
              <a:t>tutorías</a:t>
            </a:r>
            <a:r>
              <a:rPr lang="en-US"/>
              <a:t> </a:t>
            </a:r>
            <a:r>
              <a:rPr lang="en-US" err="1"/>
              <a:t>realizadas</a:t>
            </a:r>
            <a:r>
              <a:rPr lang="en-US"/>
              <a:t> (de 16 </a:t>
            </a:r>
            <a:r>
              <a:rPr lang="en-US" err="1"/>
              <a:t>según</a:t>
            </a:r>
            <a:r>
              <a:rPr lang="en-US"/>
              <a:t> </a:t>
            </a:r>
            <a:r>
              <a:rPr lang="en-US" err="1"/>
              <a:t>el</a:t>
            </a:r>
            <a:r>
              <a:rPr lang="en-US"/>
              <a:t> plan)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L"/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/>
          </a:p>
          <a:p>
            <a:pPr>
              <a:defRPr/>
            </a:pPr>
            <a:endParaRPr lang="es-CL"/>
          </a:p>
        </p:txBody>
      </p:sp>
      <p:sp>
        <p:nvSpPr>
          <p:cNvPr id="68612" name="Marcador de número de diapositiva 3">
            <a:extLst>
              <a:ext uri="{FF2B5EF4-FFF2-40B4-BE49-F238E27FC236}">
                <a16:creationId xmlns:a16="http://schemas.microsoft.com/office/drawing/2014/main" id="{3A45FB50-0417-B5AC-8330-6E5B33E288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D2BA950-7042-45D8-9E9B-C7846E86354B}" type="slidenum">
              <a:rPr kumimoji="0" lang="es-MX" altLang="es-C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s-MX" altLang="es-CL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916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Marcador de imagen de diapositiva 1">
            <a:extLst>
              <a:ext uri="{FF2B5EF4-FFF2-40B4-BE49-F238E27FC236}">
                <a16:creationId xmlns:a16="http://schemas.microsoft.com/office/drawing/2014/main" id="{5E05B321-8BD5-50E1-60CA-2D16C69735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C163121-854A-6094-F28B-34B8DB91B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err="1"/>
              <a:t>Desde</a:t>
            </a:r>
            <a:r>
              <a:rPr lang="en-US"/>
              <a:t> 2021, un </a:t>
            </a:r>
            <a:r>
              <a:rPr lang="en-US" err="1"/>
              <a:t>grupo</a:t>
            </a:r>
            <a:r>
              <a:rPr lang="en-US"/>
              <a:t> </a:t>
            </a:r>
            <a:r>
              <a:rPr lang="en-US" err="1"/>
              <a:t>interdisciplinario</a:t>
            </a:r>
            <a:r>
              <a:rPr lang="en-US"/>
              <a:t> de </a:t>
            </a:r>
            <a:r>
              <a:rPr lang="en-US" err="1"/>
              <a:t>académicos</a:t>
            </a:r>
            <a:r>
              <a:rPr lang="en-US"/>
              <a:t> y </a:t>
            </a:r>
            <a:r>
              <a:rPr lang="en-US" err="1"/>
              <a:t>académicas</a:t>
            </a:r>
            <a:r>
              <a:rPr lang="en-US"/>
              <a:t> de la UC </a:t>
            </a:r>
            <a:r>
              <a:rPr lang="en-US" err="1"/>
              <a:t>vieron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las </a:t>
            </a:r>
            <a:r>
              <a:rPr lang="en-US" err="1"/>
              <a:t>tutorías</a:t>
            </a:r>
            <a:r>
              <a:rPr lang="en-US"/>
              <a:t> una </a:t>
            </a:r>
            <a:r>
              <a:rPr lang="en-US" err="1"/>
              <a:t>oportunidad</a:t>
            </a:r>
            <a:r>
              <a:rPr lang="en-US"/>
              <a:t> y </a:t>
            </a:r>
            <a:r>
              <a:rPr lang="en-US" err="1"/>
              <a:t>estrategia</a:t>
            </a:r>
            <a:r>
              <a:rPr lang="en-US"/>
              <a:t> para la </a:t>
            </a:r>
            <a:r>
              <a:rPr lang="en-US" err="1"/>
              <a:t>recuperación</a:t>
            </a:r>
            <a:r>
              <a:rPr lang="en-US"/>
              <a:t> y </a:t>
            </a:r>
            <a:r>
              <a:rPr lang="en-US" err="1"/>
              <a:t>aceleración</a:t>
            </a:r>
            <a:r>
              <a:rPr lang="en-US"/>
              <a:t> de </a:t>
            </a:r>
            <a:r>
              <a:rPr lang="en-US" err="1"/>
              <a:t>aprendizajes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el</a:t>
            </a:r>
            <a:r>
              <a:rPr lang="en-US"/>
              <a:t> </a:t>
            </a:r>
            <a:r>
              <a:rPr lang="en-US" err="1"/>
              <a:t>contexto</a:t>
            </a:r>
            <a:r>
              <a:rPr lang="en-US"/>
              <a:t> de </a:t>
            </a:r>
            <a:r>
              <a:rPr lang="en-US" err="1"/>
              <a:t>pandemia</a:t>
            </a:r>
            <a:r>
              <a:rPr lang="en-US"/>
              <a:t>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L">
                <a:solidFill>
                  <a:srgbClr val="000000"/>
                </a:solidFill>
                <a:latin typeface="WordVisi_MSFontService"/>
              </a:rPr>
              <a:t>Las tutorías a escolares—entendidas como instrucción individual o en grupos pequeños realizados por profesores, otros profesionales de la educación, voluntarios o apoderados —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L"/>
              <a:t>“Cerrando brechas”:</a:t>
            </a:r>
          </a:p>
          <a:p>
            <a:pPr lvl="1">
              <a:spcBef>
                <a:spcPts val="0"/>
              </a:spcBef>
              <a:defRPr/>
            </a:pPr>
            <a:r>
              <a:rPr lang="en-US" err="1"/>
              <a:t>Combinación</a:t>
            </a:r>
            <a:r>
              <a:rPr lang="en-US"/>
              <a:t> de </a:t>
            </a:r>
            <a:r>
              <a:rPr lang="en-US" err="1"/>
              <a:t>clases</a:t>
            </a:r>
            <a:r>
              <a:rPr lang="en-US"/>
              <a:t> </a:t>
            </a:r>
            <a:r>
              <a:rPr lang="en-US" err="1"/>
              <a:t>conceptuales-teóricas</a:t>
            </a:r>
            <a:r>
              <a:rPr lang="en-US"/>
              <a:t> </a:t>
            </a:r>
            <a:r>
              <a:rPr lang="en-US" err="1"/>
              <a:t>diversas</a:t>
            </a:r>
            <a:r>
              <a:rPr lang="en-US"/>
              <a:t> con </a:t>
            </a:r>
            <a:r>
              <a:rPr lang="en-US" err="1"/>
              <a:t>trabajo</a:t>
            </a:r>
            <a:r>
              <a:rPr lang="en-US"/>
              <a:t> </a:t>
            </a:r>
            <a:r>
              <a:rPr lang="en-US" err="1"/>
              <a:t>práctico</a:t>
            </a:r>
            <a:r>
              <a:rPr lang="en-US"/>
              <a:t> de </a:t>
            </a:r>
            <a:r>
              <a:rPr lang="en-US" err="1"/>
              <a:t>apoyo</a:t>
            </a:r>
            <a:r>
              <a:rPr lang="en-US"/>
              <a:t> y </a:t>
            </a:r>
            <a:r>
              <a:rPr lang="en-US" err="1"/>
              <a:t>modelación</a:t>
            </a:r>
            <a:r>
              <a:rPr lang="en-US"/>
              <a:t> de </a:t>
            </a:r>
            <a:r>
              <a:rPr lang="en-US" err="1"/>
              <a:t>tutorías</a:t>
            </a:r>
            <a:r>
              <a:rPr lang="en-US"/>
              <a:t>. </a:t>
            </a:r>
          </a:p>
          <a:p>
            <a:pPr lvl="1">
              <a:spcBef>
                <a:spcPts val="0"/>
              </a:spcBef>
              <a:defRPr/>
            </a:pPr>
            <a:r>
              <a:rPr lang="en-US"/>
              <a:t>41 </a:t>
            </a:r>
            <a:r>
              <a:rPr lang="en-US" err="1"/>
              <a:t>estudiantes</a:t>
            </a:r>
            <a:r>
              <a:rPr lang="en-US"/>
              <a:t> de </a:t>
            </a:r>
            <a:r>
              <a:rPr lang="en-US" err="1"/>
              <a:t>diversas</a:t>
            </a:r>
            <a:r>
              <a:rPr lang="en-US"/>
              <a:t> </a:t>
            </a:r>
            <a:r>
              <a:rPr lang="en-US" err="1"/>
              <a:t>carreras</a:t>
            </a:r>
            <a:endParaRPr lang="en-US"/>
          </a:p>
          <a:p>
            <a:pPr lvl="1">
              <a:spcBef>
                <a:spcPts val="0"/>
              </a:spcBef>
              <a:defRPr/>
            </a:pPr>
            <a:r>
              <a:rPr lang="en-US" err="1"/>
              <a:t>Trabajo</a:t>
            </a:r>
            <a:r>
              <a:rPr lang="en-US"/>
              <a:t> con ONG </a:t>
            </a:r>
            <a:r>
              <a:rPr lang="en-US" err="1"/>
              <a:t>ConectadoAprendo</a:t>
            </a:r>
            <a:endParaRPr lang="en-US"/>
          </a:p>
          <a:p>
            <a:pPr lvl="1">
              <a:spcBef>
                <a:spcPts val="0"/>
              </a:spcBef>
              <a:defRPr/>
            </a:pPr>
            <a:r>
              <a:rPr lang="en-US" err="1"/>
              <a:t>Trabajo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conjunto con </a:t>
            </a:r>
            <a:r>
              <a:rPr lang="en-US" err="1"/>
              <a:t>escuelas</a:t>
            </a:r>
            <a:r>
              <a:rPr lang="en-US"/>
              <a:t> y </a:t>
            </a:r>
            <a:r>
              <a:rPr lang="en-US" err="1"/>
              <a:t>escolares</a:t>
            </a:r>
            <a:r>
              <a:rPr lang="en-US"/>
              <a:t> de 5 </a:t>
            </a:r>
            <a:r>
              <a:rPr lang="en-US" err="1"/>
              <a:t>regiones</a:t>
            </a:r>
            <a:r>
              <a:rPr lang="en-US"/>
              <a:t> </a:t>
            </a:r>
            <a:r>
              <a:rPr lang="en-US" err="1"/>
              <a:t>desde</a:t>
            </a:r>
            <a:r>
              <a:rPr lang="en-US"/>
              <a:t> Arica hasta La Araucanía</a:t>
            </a:r>
          </a:p>
          <a:p>
            <a:pPr lvl="1">
              <a:spcBef>
                <a:spcPts val="0"/>
              </a:spcBef>
              <a:defRPr/>
            </a:pPr>
            <a:r>
              <a:rPr lang="en-US"/>
              <a:t>Hasta la </a:t>
            </a:r>
            <a:r>
              <a:rPr lang="en-US" err="1"/>
              <a:t>fecha</a:t>
            </a:r>
            <a:r>
              <a:rPr lang="en-US"/>
              <a:t> (</a:t>
            </a:r>
            <a:r>
              <a:rPr lang="en-US" err="1"/>
              <a:t>promedio</a:t>
            </a:r>
            <a:r>
              <a:rPr lang="en-US"/>
              <a:t>): 8 </a:t>
            </a:r>
            <a:r>
              <a:rPr lang="en-US" err="1"/>
              <a:t>tutorías</a:t>
            </a:r>
            <a:r>
              <a:rPr lang="en-US"/>
              <a:t> </a:t>
            </a:r>
            <a:r>
              <a:rPr lang="en-US" err="1"/>
              <a:t>realizadas</a:t>
            </a:r>
            <a:r>
              <a:rPr lang="en-US"/>
              <a:t> (de 16 </a:t>
            </a:r>
            <a:r>
              <a:rPr lang="en-US" err="1"/>
              <a:t>según</a:t>
            </a:r>
            <a:r>
              <a:rPr lang="en-US"/>
              <a:t> </a:t>
            </a:r>
            <a:r>
              <a:rPr lang="en-US" err="1"/>
              <a:t>el</a:t>
            </a:r>
            <a:r>
              <a:rPr lang="en-US"/>
              <a:t> plan)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L"/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/>
          </a:p>
          <a:p>
            <a:pPr>
              <a:defRPr/>
            </a:pPr>
            <a:endParaRPr lang="es-CL"/>
          </a:p>
        </p:txBody>
      </p:sp>
      <p:sp>
        <p:nvSpPr>
          <p:cNvPr id="90116" name="Marcador de número de diapositiva 3">
            <a:extLst>
              <a:ext uri="{FF2B5EF4-FFF2-40B4-BE49-F238E27FC236}">
                <a16:creationId xmlns:a16="http://schemas.microsoft.com/office/drawing/2014/main" id="{247D0E85-D53A-E613-5C21-C8DD48AAAD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8325F9-F8F5-4357-B13C-F5FAAE1F7BCF}" type="slidenum">
              <a:rPr kumimoji="0" lang="es-MX" alt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MX" altLang="es-C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379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J-PAL Intro Co-Branded Slide | Option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" y="20825"/>
            <a:ext cx="18288000" cy="102765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4129" y="3830470"/>
            <a:ext cx="12957326" cy="2205038"/>
          </a:xfrm>
        </p:spPr>
        <p:txBody>
          <a:bodyPr anchor="b"/>
          <a:lstStyle>
            <a:lvl1pPr>
              <a:defRPr spc="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043" y="6609822"/>
            <a:ext cx="12957326" cy="2628900"/>
          </a:xfrm>
        </p:spPr>
        <p:txBody>
          <a:bodyPr>
            <a:normAutofit/>
          </a:bodyPr>
          <a:lstStyle>
            <a:lvl1pPr marL="0" indent="0" algn="l">
              <a:spcAft>
                <a:spcPts val="450"/>
              </a:spcAft>
              <a:buNone/>
              <a:defRPr sz="3300" spc="150" baseline="0">
                <a:solidFill>
                  <a:srgbClr val="282828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130" y="972038"/>
            <a:ext cx="3657600" cy="816102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626916" y="971555"/>
            <a:ext cx="3974296" cy="816770"/>
          </a:xfrm>
        </p:spPr>
        <p:txBody>
          <a:bodyPr>
            <a:normAutofit/>
          </a:bodyPr>
          <a:lstStyle>
            <a:lvl1pPr marL="0" indent="0">
              <a:buNone/>
              <a:defRPr sz="1500" baseline="0"/>
            </a:lvl1pPr>
          </a:lstStyle>
          <a:p>
            <a:r>
              <a:rPr lang="en-US" sz="1500" dirty="0"/>
              <a:t>Click to add logo for </a:t>
            </a:r>
            <a:br>
              <a:rPr lang="en-US" sz="1500" dirty="0"/>
            </a:br>
            <a:r>
              <a:rPr lang="en-US" sz="1500" dirty="0"/>
              <a:t>co-branded presentations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49" t="1" r="1063" b="-443"/>
          <a:stretch/>
        </p:blipFill>
        <p:spPr>
          <a:xfrm>
            <a:off x="13825314" y="0"/>
            <a:ext cx="4462692" cy="1034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63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-PA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8919"/>
            <a:ext cx="16459200" cy="35394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6589275-F11E-3195-6A5F-3A97DEA3B8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17920" y="9566911"/>
            <a:ext cx="585216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j-pal | programas educativos con evidencia científica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2127DE5-1D59-1895-E3A8-BF78897DD4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A804-151E-47A0-B416-8CF3CFF8509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-PAL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914400" y="2208277"/>
            <a:ext cx="16459200" cy="1354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914400" y="292608"/>
            <a:ext cx="16459200" cy="173736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pc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E1EEA5C-8503-30C9-F36F-AFABE1135D4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217920" y="9566911"/>
            <a:ext cx="585216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j-pal | programas educativos con evidencia científica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CBC670-746B-B56B-458B-9E6563CDEA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7B95E-CB7A-4B2B-B990-1B37128FAC2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92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J-PAL Intr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" y="20825"/>
            <a:ext cx="18288000" cy="102765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4129" y="3830470"/>
            <a:ext cx="12957326" cy="2205038"/>
          </a:xfrm>
        </p:spPr>
        <p:txBody>
          <a:bodyPr anchor="b"/>
          <a:lstStyle>
            <a:lvl1pPr>
              <a:defRPr spc="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043" y="6609822"/>
            <a:ext cx="12957326" cy="2628900"/>
          </a:xfrm>
        </p:spPr>
        <p:txBody>
          <a:bodyPr>
            <a:normAutofit/>
          </a:bodyPr>
          <a:lstStyle>
            <a:lvl1pPr marL="0" indent="0" algn="l">
              <a:spcAft>
                <a:spcPts val="450"/>
              </a:spcAft>
              <a:buNone/>
              <a:defRPr sz="3300" spc="150" baseline="0">
                <a:solidFill>
                  <a:srgbClr val="282828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49" t="1" r="1063" b="-443"/>
          <a:stretch/>
        </p:blipFill>
        <p:spPr>
          <a:xfrm>
            <a:off x="13825314" y="0"/>
            <a:ext cx="4462692" cy="10347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7" y="620564"/>
            <a:ext cx="5723174" cy="171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47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-PAL Intro Co-Branded Slide | Option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" y="20825"/>
            <a:ext cx="18288000" cy="102765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4129" y="3830470"/>
            <a:ext cx="12957326" cy="2205038"/>
          </a:xfrm>
        </p:spPr>
        <p:txBody>
          <a:bodyPr anchor="b"/>
          <a:lstStyle>
            <a:lvl1pPr>
              <a:defRPr spc="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043" y="6609822"/>
            <a:ext cx="12957326" cy="2628900"/>
          </a:xfrm>
        </p:spPr>
        <p:txBody>
          <a:bodyPr>
            <a:normAutofit/>
          </a:bodyPr>
          <a:lstStyle>
            <a:lvl1pPr marL="0" indent="0" algn="l">
              <a:spcAft>
                <a:spcPts val="450"/>
              </a:spcAft>
              <a:buNone/>
              <a:defRPr sz="3300" spc="150" baseline="0">
                <a:solidFill>
                  <a:srgbClr val="282828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130" y="972038"/>
            <a:ext cx="3657600" cy="816102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626916" y="971555"/>
            <a:ext cx="3974296" cy="816770"/>
          </a:xfrm>
        </p:spPr>
        <p:txBody>
          <a:bodyPr>
            <a:normAutofit/>
          </a:bodyPr>
          <a:lstStyle>
            <a:lvl1pPr marL="0" indent="0">
              <a:buNone/>
              <a:defRPr sz="1500" baseline="0"/>
            </a:lvl1pPr>
          </a:lstStyle>
          <a:p>
            <a:r>
              <a:rPr lang="en-US" sz="1500" dirty="0"/>
              <a:t>Click to add logo for </a:t>
            </a:r>
            <a:br>
              <a:rPr lang="en-US" sz="1500" dirty="0"/>
            </a:br>
            <a:r>
              <a:rPr lang="en-US" sz="1500" dirty="0"/>
              <a:t>co-branded presentations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49" t="1" r="1063" b="-443"/>
          <a:stretch/>
        </p:blipFill>
        <p:spPr>
          <a:xfrm>
            <a:off x="13825314" y="0"/>
            <a:ext cx="4462692" cy="1034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842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-PAL Intro Co-Branded Slide | Opt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" y="20825"/>
            <a:ext cx="18288000" cy="102765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4129" y="3830470"/>
            <a:ext cx="12957326" cy="2205038"/>
          </a:xfrm>
        </p:spPr>
        <p:txBody>
          <a:bodyPr anchor="b"/>
          <a:lstStyle>
            <a:lvl1pPr>
              <a:defRPr spc="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043" y="6609822"/>
            <a:ext cx="12957326" cy="2290338"/>
          </a:xfrm>
        </p:spPr>
        <p:txBody>
          <a:bodyPr>
            <a:normAutofit/>
          </a:bodyPr>
          <a:lstStyle>
            <a:lvl1pPr marL="0" indent="0" algn="l">
              <a:spcAft>
                <a:spcPts val="450"/>
              </a:spcAft>
              <a:buNone/>
              <a:defRPr sz="3300" spc="150" baseline="0">
                <a:solidFill>
                  <a:srgbClr val="282828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130" y="972038"/>
            <a:ext cx="3657600" cy="816102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626916" y="971555"/>
            <a:ext cx="3974296" cy="816770"/>
          </a:xfrm>
        </p:spPr>
        <p:txBody>
          <a:bodyPr>
            <a:normAutofit/>
          </a:bodyPr>
          <a:lstStyle>
            <a:lvl1pPr marL="0" indent="0">
              <a:buNone/>
              <a:defRPr sz="1500" baseline="0"/>
            </a:lvl1pPr>
          </a:lstStyle>
          <a:p>
            <a:r>
              <a:rPr lang="en-US" sz="1500" dirty="0"/>
              <a:t>Click to add logo for </a:t>
            </a:r>
            <a:br>
              <a:rPr lang="en-US" sz="1500" dirty="0"/>
            </a:br>
            <a:r>
              <a:rPr lang="en-US" sz="1500" dirty="0"/>
              <a:t>co-branded presentations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282416" y="9022146"/>
            <a:ext cx="3974296" cy="822960"/>
          </a:xfrm>
        </p:spPr>
        <p:txBody>
          <a:bodyPr>
            <a:normAutofit/>
          </a:bodyPr>
          <a:lstStyle>
            <a:lvl1pPr marL="0" indent="0">
              <a:buNone/>
              <a:defRPr sz="1500" baseline="0"/>
            </a:lvl1pPr>
          </a:lstStyle>
          <a:p>
            <a:r>
              <a:rPr lang="en-US" sz="1500" dirty="0"/>
              <a:t>Click to add partner logo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755640" y="9022146"/>
            <a:ext cx="3974296" cy="822960"/>
          </a:xfrm>
        </p:spPr>
        <p:txBody>
          <a:bodyPr>
            <a:normAutofit/>
          </a:bodyPr>
          <a:lstStyle>
            <a:lvl1pPr marL="0" indent="0">
              <a:buNone/>
              <a:defRPr sz="1500" baseline="0"/>
            </a:lvl1pPr>
          </a:lstStyle>
          <a:p>
            <a:r>
              <a:rPr lang="en-US" sz="1500" dirty="0"/>
              <a:t>Click to add partner logo</a:t>
            </a:r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10247156" y="9022146"/>
            <a:ext cx="3974296" cy="822960"/>
          </a:xfrm>
        </p:spPr>
        <p:txBody>
          <a:bodyPr>
            <a:normAutofit/>
          </a:bodyPr>
          <a:lstStyle>
            <a:lvl1pPr marL="0" indent="0">
              <a:buNone/>
              <a:defRPr sz="1500" baseline="0"/>
            </a:lvl1pPr>
          </a:lstStyle>
          <a:p>
            <a:r>
              <a:rPr lang="en-US" sz="1500" dirty="0"/>
              <a:t>Click to add partner logo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49" t="1" r="1063" b="-443"/>
          <a:stretch/>
        </p:blipFill>
        <p:spPr>
          <a:xfrm>
            <a:off x="13825314" y="0"/>
            <a:ext cx="4462692" cy="1034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5974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Section Divider |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" y="0"/>
            <a:ext cx="18288000" cy="10297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294190" y="4215262"/>
            <a:ext cx="12910908" cy="2205038"/>
          </a:xfrm>
          <a:noFill/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294190" y="6750875"/>
            <a:ext cx="12910908" cy="2469353"/>
          </a:xfrm>
          <a:noFill/>
        </p:spPr>
        <p:txBody>
          <a:bodyPr>
            <a:normAutofit/>
          </a:bodyPr>
          <a:lstStyle>
            <a:lvl1pPr marL="0" indent="0" algn="l">
              <a:spcAft>
                <a:spcPts val="450"/>
              </a:spcAft>
              <a:buNone/>
              <a:defRPr sz="3300">
                <a:solidFill>
                  <a:schemeClr val="tx1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49" t="1" r="1063" b="-443"/>
          <a:stretch/>
        </p:blipFill>
        <p:spPr>
          <a:xfrm>
            <a:off x="13825314" y="0"/>
            <a:ext cx="4462692" cy="1034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168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Section Divider |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" y="0"/>
            <a:ext cx="18288000" cy="10297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49" t="1" r="1063" b="-443"/>
          <a:stretch/>
        </p:blipFill>
        <p:spPr>
          <a:xfrm>
            <a:off x="13825314" y="0"/>
            <a:ext cx="4462692" cy="10347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685805"/>
            <a:ext cx="12910908" cy="8929688"/>
          </a:xfrm>
        </p:spPr>
        <p:txBody>
          <a:bodyPr anchor="ctr">
            <a:normAutofit/>
          </a:bodyPr>
          <a:lstStyle>
            <a:lvl1pPr marL="857250" indent="-857250">
              <a:lnSpc>
                <a:spcPct val="100000"/>
              </a:lnSpc>
              <a:spcAft>
                <a:spcPts val="2250"/>
              </a:spcAft>
              <a:buFont typeface="+mj-lt"/>
              <a:buAutoNum type="romanUcPeriod"/>
              <a:defRPr sz="4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685800" indent="0">
              <a:buNone/>
              <a:defRPr>
                <a:latin typeface="+mj-lt"/>
              </a:defRPr>
            </a:lvl2pPr>
            <a:lvl3pPr marL="1371600" indent="0">
              <a:buNone/>
              <a:defRPr>
                <a:latin typeface="+mj-lt"/>
              </a:defRPr>
            </a:lvl3pPr>
            <a:lvl4pPr marL="2057400" indent="0">
              <a:buNone/>
              <a:defRPr>
                <a:latin typeface="+mj-lt"/>
              </a:defRPr>
            </a:lvl4pPr>
            <a:lvl5pPr marL="27432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add section names (bold section presenting)</a:t>
            </a:r>
          </a:p>
        </p:txBody>
      </p:sp>
    </p:spTree>
    <p:extLst>
      <p:ext uri="{BB962C8B-B14F-4D97-AF65-F5344CB8AC3E}">
        <p14:creationId xmlns:p14="http://schemas.microsoft.com/office/powerpoint/2010/main" val="225856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50"/>
            </a:lvl1pPr>
          </a:lstStyle>
          <a:p>
            <a:r>
              <a:rPr lang="es-CL"/>
              <a:t>J-PAL | de la evidencia a la acción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50"/>
            </a:lvl1pPr>
          </a:lstStyle>
          <a:p>
            <a:fld id="{2ECB1696-1F23-9849-960D-916B9EF0C8D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406" y="301752"/>
            <a:ext cx="16459200" cy="172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Click </a:t>
            </a:r>
            <a:r>
              <a:rPr lang="en-US"/>
              <a:t>to edit </a:t>
            </a:r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914406" y="2208276"/>
            <a:ext cx="16459200" cy="7063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5012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Content Slide w/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6" y="308919"/>
            <a:ext cx="16459200" cy="1721049"/>
          </a:xfrm>
        </p:spPr>
        <p:txBody>
          <a:bodyPr anchor="ctr">
            <a:noAutofit/>
          </a:bodyPr>
          <a:lstStyle>
            <a:lvl1pPr algn="l">
              <a:defRPr sz="4800" b="0" u="none" kern="1200" cap="none" spc="0" normalizeH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6" y="2208286"/>
            <a:ext cx="16459200" cy="6191420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3300" baseline="0"/>
            </a:lvl1pPr>
            <a:lvl2pPr>
              <a:spcAft>
                <a:spcPts val="450"/>
              </a:spcAft>
              <a:defRPr sz="3000" baseline="0"/>
            </a:lvl2pPr>
            <a:lvl3pPr>
              <a:spcAft>
                <a:spcPts val="450"/>
              </a:spcAft>
              <a:defRPr sz="2700" baseline="0"/>
            </a:lvl3pPr>
            <a:lvl4pPr>
              <a:spcAft>
                <a:spcPts val="450"/>
              </a:spcAft>
              <a:defRPr sz="2400" baseline="0"/>
            </a:lvl4pPr>
            <a:lvl5pPr>
              <a:spcAft>
                <a:spcPts val="450"/>
              </a:spcAft>
              <a:defRPr sz="24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50"/>
            </a:lvl1pPr>
          </a:lstStyle>
          <a:p>
            <a:r>
              <a:rPr lang="es-CL"/>
              <a:t>J-PAL | de la evidencia a la acción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50"/>
            </a:lvl1pPr>
          </a:lstStyle>
          <a:p>
            <a:fld id="{2ECB1696-1F23-9849-960D-916B9EF0C8D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6" y="8403248"/>
            <a:ext cx="16459200" cy="886037"/>
          </a:xfrm>
        </p:spPr>
        <p:txBody>
          <a:bodyPr anchor="b">
            <a:noAutofit/>
          </a:bodyPr>
          <a:lstStyle>
            <a:lvl1pPr marL="0" indent="0">
              <a:buNone/>
              <a:defRPr sz="2100" baseline="0">
                <a:solidFill>
                  <a:schemeClr val="tx2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21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</a:lstStyle>
          <a:p>
            <a:pPr lvl="0"/>
            <a:r>
              <a:rPr lang="en-US" dirty="0"/>
              <a:t>Click to add citation text here.</a:t>
            </a:r>
          </a:p>
        </p:txBody>
      </p:sp>
    </p:spTree>
    <p:extLst>
      <p:ext uri="{BB962C8B-B14F-4D97-AF65-F5344CB8AC3E}">
        <p14:creationId xmlns:p14="http://schemas.microsoft.com/office/powerpoint/2010/main" val="1031586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Content Slide w/ citation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6" y="308919"/>
            <a:ext cx="16459200" cy="1721049"/>
          </a:xfrm>
        </p:spPr>
        <p:txBody>
          <a:bodyPr anchor="ctr">
            <a:noAutofit/>
          </a:bodyPr>
          <a:lstStyle>
            <a:lvl1pPr algn="l">
              <a:defRPr sz="4800" b="0" u="none" kern="1200" cap="none" spc="0" normalizeH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6" y="3154690"/>
            <a:ext cx="16459200" cy="5248541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3300" baseline="0"/>
            </a:lvl1pPr>
            <a:lvl2pPr>
              <a:spcAft>
                <a:spcPts val="450"/>
              </a:spcAft>
              <a:defRPr sz="3000" baseline="0"/>
            </a:lvl2pPr>
            <a:lvl3pPr>
              <a:spcAft>
                <a:spcPts val="450"/>
              </a:spcAft>
              <a:defRPr sz="2700" baseline="0"/>
            </a:lvl3pPr>
            <a:lvl4pPr>
              <a:spcAft>
                <a:spcPts val="450"/>
              </a:spcAft>
              <a:defRPr sz="2400" baseline="0"/>
            </a:lvl4pPr>
            <a:lvl5pPr>
              <a:spcAft>
                <a:spcPts val="450"/>
              </a:spcAft>
              <a:defRPr sz="2400" baseline="0"/>
            </a:lvl5pPr>
          </a:lstStyle>
          <a:p>
            <a:pPr lvl="0"/>
            <a:r>
              <a:rPr lang="en-US" dirty="0"/>
              <a:t>Click to edit Master text styles (can also be used for maps and infographics)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50"/>
            </a:lvl1pPr>
          </a:lstStyle>
          <a:p>
            <a:r>
              <a:rPr lang="es-CL"/>
              <a:t>J-PAL | de la evidencia a la acción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50"/>
            </a:lvl1pPr>
          </a:lstStyle>
          <a:p>
            <a:fld id="{2ECB1696-1F23-9849-960D-916B9EF0C8D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6" y="8403248"/>
            <a:ext cx="16459200" cy="886037"/>
          </a:xfrm>
        </p:spPr>
        <p:txBody>
          <a:bodyPr anchor="b">
            <a:noAutofit/>
          </a:bodyPr>
          <a:lstStyle>
            <a:lvl1pPr marL="0" indent="0">
              <a:buNone/>
              <a:defRPr sz="2100" baseline="0">
                <a:solidFill>
                  <a:schemeClr val="tx2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21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</a:lstStyle>
          <a:p>
            <a:pPr lvl="0"/>
            <a:r>
              <a:rPr lang="en-US" dirty="0"/>
              <a:t>Click to add citation text here.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14417" y="2207426"/>
            <a:ext cx="16459198" cy="947738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6"/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 text here</a:t>
            </a:r>
          </a:p>
        </p:txBody>
      </p:sp>
    </p:spTree>
    <p:extLst>
      <p:ext uri="{BB962C8B-B14F-4D97-AF65-F5344CB8AC3E}">
        <p14:creationId xmlns:p14="http://schemas.microsoft.com/office/powerpoint/2010/main" val="4161900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6" y="301781"/>
            <a:ext cx="16459200" cy="1728215"/>
          </a:xfrm>
        </p:spPr>
        <p:txBody>
          <a:bodyPr anchor="ctr"/>
          <a:lstStyle>
            <a:lvl1pPr>
              <a:defRPr baseline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08276"/>
            <a:ext cx="8077200" cy="7063740"/>
          </a:xfrm>
        </p:spPr>
        <p:txBody>
          <a:bodyPr>
            <a:normAutofit/>
          </a:bodyPr>
          <a:lstStyle>
            <a:lvl1pPr>
              <a:defRPr sz="33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208276"/>
            <a:ext cx="8077200" cy="7063740"/>
          </a:xfrm>
        </p:spPr>
        <p:txBody>
          <a:bodyPr>
            <a:normAutofit/>
          </a:bodyPr>
          <a:lstStyle>
            <a:lvl1pPr>
              <a:defRPr sz="33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J-PAL | de la evidencia a la acción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61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Two Content Slide w/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6" y="308945"/>
            <a:ext cx="16459200" cy="1721051"/>
          </a:xfrm>
        </p:spPr>
        <p:txBody>
          <a:bodyPr anchor="ctr"/>
          <a:lstStyle>
            <a:lvl1pPr>
              <a:defRPr baseline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08280"/>
            <a:ext cx="8077200" cy="6194945"/>
          </a:xfrm>
        </p:spPr>
        <p:txBody>
          <a:bodyPr>
            <a:normAutofit/>
          </a:bodyPr>
          <a:lstStyle>
            <a:lvl1pPr>
              <a:defRPr sz="33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208280"/>
            <a:ext cx="8077200" cy="6194945"/>
          </a:xfrm>
        </p:spPr>
        <p:txBody>
          <a:bodyPr>
            <a:normAutofit/>
          </a:bodyPr>
          <a:lstStyle>
            <a:lvl1pPr>
              <a:defRPr sz="33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J-PAL | de la evidencia a la acción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6" y="8403248"/>
            <a:ext cx="16459200" cy="886037"/>
          </a:xfrm>
        </p:spPr>
        <p:txBody>
          <a:bodyPr anchor="b">
            <a:noAutofit/>
          </a:bodyPr>
          <a:lstStyle>
            <a:lvl1pPr marL="0" indent="0">
              <a:buNone/>
              <a:defRPr sz="2100" baseline="0">
                <a:solidFill>
                  <a:schemeClr val="tx2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21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</a:lstStyle>
          <a:p>
            <a:pPr lvl="0"/>
            <a:r>
              <a:rPr lang="en-US" dirty="0"/>
              <a:t>Click to add citation text here.</a:t>
            </a:r>
          </a:p>
        </p:txBody>
      </p:sp>
    </p:spTree>
    <p:extLst>
      <p:ext uri="{BB962C8B-B14F-4D97-AF65-F5344CB8AC3E}">
        <p14:creationId xmlns:p14="http://schemas.microsoft.com/office/powerpoint/2010/main" val="750617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6" y="315468"/>
            <a:ext cx="16459200" cy="17145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6" y="2208278"/>
            <a:ext cx="8080376" cy="658368"/>
          </a:xfrm>
        </p:spPr>
        <p:txBody>
          <a:bodyPr anchor="t">
            <a:normAutofit/>
          </a:bodyPr>
          <a:lstStyle>
            <a:lvl1pPr marL="0" indent="0">
              <a:buNone/>
              <a:defRPr sz="33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6" y="2866651"/>
            <a:ext cx="8080376" cy="6419087"/>
          </a:xfrm>
        </p:spPr>
        <p:txBody>
          <a:bodyPr>
            <a:normAutofit/>
          </a:bodyPr>
          <a:lstStyle>
            <a:lvl1pPr>
              <a:defRPr sz="3300"/>
            </a:lvl1pPr>
            <a:lvl2pPr>
              <a:defRPr sz="27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9290057" y="2208278"/>
            <a:ext cx="8083550" cy="658368"/>
          </a:xfrm>
        </p:spPr>
        <p:txBody>
          <a:bodyPr anchor="t">
            <a:normAutofit/>
          </a:bodyPr>
          <a:lstStyle>
            <a:lvl1pPr marL="0" indent="0">
              <a:buNone/>
              <a:defRPr sz="33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7" y="2866651"/>
            <a:ext cx="8083550" cy="6419087"/>
          </a:xfrm>
        </p:spPr>
        <p:txBody>
          <a:bodyPr>
            <a:normAutofit/>
          </a:bodyPr>
          <a:lstStyle>
            <a:lvl1pPr>
              <a:defRPr sz="3300"/>
            </a:lvl1pPr>
            <a:lvl2pPr>
              <a:defRPr sz="27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J-PAL | de la evidencia a la acción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78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Image &amp; Caption w/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6" y="308921"/>
            <a:ext cx="16459200" cy="1697631"/>
          </a:xfrm>
        </p:spPr>
        <p:txBody>
          <a:bodyPr anchor="ctr"/>
          <a:lstStyle>
            <a:lvl1pPr>
              <a:defRPr baseline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664782" y="2211887"/>
            <a:ext cx="5708820" cy="5185406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/>
              <a:t>Click to add photo or infographic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11866"/>
            <a:ext cx="10536196" cy="6977387"/>
          </a:xfrm>
        </p:spPr>
        <p:txBody>
          <a:bodyPr>
            <a:normAutofit/>
          </a:bodyPr>
          <a:lstStyle>
            <a:lvl1pPr>
              <a:defRPr sz="33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J-PAL | de la evidencia a la acción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11664782" y="7694204"/>
            <a:ext cx="5708820" cy="1495070"/>
          </a:xfrm>
        </p:spPr>
        <p:txBody>
          <a:bodyPr lIns="0" rIns="91440">
            <a:normAutofit/>
          </a:bodyPr>
          <a:lstStyle>
            <a:lvl1pPr marL="0" indent="0">
              <a:lnSpc>
                <a:spcPct val="100000"/>
              </a:lnSpc>
              <a:buNone/>
              <a:defRPr sz="2100" i="1" baseline="0">
                <a:solidFill>
                  <a:schemeClr val="accent6"/>
                </a:solidFill>
              </a:defRPr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/>
              <a:t>Click to add photo caption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1664785" y="7397292"/>
            <a:ext cx="5708822" cy="296912"/>
          </a:xfrm>
          <a:ln>
            <a:noFill/>
          </a:ln>
        </p:spPr>
        <p:txBody>
          <a:bodyPr lIns="0" tIns="18288" rIns="0" bIns="18288" anchor="t">
            <a:noAutofit/>
          </a:bodyPr>
          <a:lstStyle>
            <a:lvl1pPr marL="0" indent="0">
              <a:buNone/>
              <a:defRPr sz="1050" baseline="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21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</a:lstStyle>
          <a:p>
            <a:pPr lvl="0"/>
            <a:r>
              <a:rPr lang="en-US" dirty="0"/>
              <a:t>Click to add photo/infographic credit</a:t>
            </a:r>
          </a:p>
        </p:txBody>
      </p:sp>
    </p:spTree>
    <p:extLst>
      <p:ext uri="{BB962C8B-B14F-4D97-AF65-F5344CB8AC3E}">
        <p14:creationId xmlns:p14="http://schemas.microsoft.com/office/powerpoint/2010/main" val="590705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Image &amp; Caption w/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6" y="308921"/>
            <a:ext cx="16459200" cy="1729944"/>
          </a:xfrm>
        </p:spPr>
        <p:txBody>
          <a:bodyPr anchor="ctr"/>
          <a:lstStyle>
            <a:lvl1pPr>
              <a:defRPr baseline="0"/>
            </a:lvl1pPr>
          </a:lstStyle>
          <a:p>
            <a:r>
              <a:rPr lang="en-US" dirty="0"/>
              <a:t>Click to edit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899" y="2211861"/>
            <a:ext cx="10519718" cy="6977385"/>
          </a:xfrm>
        </p:spPr>
        <p:txBody>
          <a:bodyPr>
            <a:normAutofit/>
          </a:bodyPr>
          <a:lstStyle>
            <a:lvl1pPr>
              <a:defRPr sz="33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146" y="9669881"/>
            <a:ext cx="13758532" cy="333485"/>
          </a:xfrm>
        </p:spPr>
        <p:txBody>
          <a:bodyPr/>
          <a:lstStyle/>
          <a:p>
            <a:r>
              <a:rPr lang="es-CL"/>
              <a:t>J-PAL | de la evidencia a la acción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14413" y="2211861"/>
            <a:ext cx="5708822" cy="5185404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/>
              <a:t>Click to add photo or infographic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914413" y="7694204"/>
            <a:ext cx="5708822" cy="1495070"/>
          </a:xfrm>
        </p:spPr>
        <p:txBody>
          <a:bodyPr lIns="0" rIns="91440">
            <a:normAutofit/>
          </a:bodyPr>
          <a:lstStyle>
            <a:lvl1pPr marL="0" indent="0">
              <a:buNone/>
              <a:defRPr sz="2100" i="1" baseline="0">
                <a:solidFill>
                  <a:schemeClr val="accent6"/>
                </a:solidFill>
              </a:defRPr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/>
              <a:t>Click to add photo caption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8" y="7397292"/>
            <a:ext cx="5708824" cy="296912"/>
          </a:xfrm>
          <a:ln>
            <a:noFill/>
          </a:ln>
        </p:spPr>
        <p:txBody>
          <a:bodyPr lIns="0" tIns="18288" rIns="0" bIns="18288" anchor="t">
            <a:noAutofit/>
          </a:bodyPr>
          <a:lstStyle>
            <a:lvl1pPr marL="0" indent="0">
              <a:buNone/>
              <a:defRPr sz="1050" baseline="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21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</a:lstStyle>
          <a:p>
            <a:pPr lvl="0"/>
            <a:r>
              <a:rPr lang="en-US" dirty="0"/>
              <a:t>Click to add photo/infographic credit</a:t>
            </a:r>
          </a:p>
        </p:txBody>
      </p:sp>
    </p:spTree>
    <p:extLst>
      <p:ext uri="{BB962C8B-B14F-4D97-AF65-F5344CB8AC3E}">
        <p14:creationId xmlns:p14="http://schemas.microsoft.com/office/powerpoint/2010/main" val="170459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Image w/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6" y="308919"/>
            <a:ext cx="16459200" cy="1721049"/>
          </a:xfrm>
        </p:spPr>
        <p:txBody>
          <a:bodyPr anchor="ctr"/>
          <a:lstStyle>
            <a:lvl1pPr>
              <a:defRPr baseline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686047" y="2227355"/>
            <a:ext cx="5687566" cy="6658737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/>
              <a:t>Click to add photo or infographic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2227363"/>
            <a:ext cx="10497316" cy="6961892"/>
          </a:xfrm>
        </p:spPr>
        <p:txBody>
          <a:bodyPr>
            <a:normAutofit/>
          </a:bodyPr>
          <a:lstStyle>
            <a:lvl1pPr>
              <a:defRPr sz="33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J-PAL | de la evidencia a la acción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1686038" y="8886119"/>
            <a:ext cx="5687568" cy="296912"/>
          </a:xfrm>
          <a:ln>
            <a:noFill/>
          </a:ln>
        </p:spPr>
        <p:txBody>
          <a:bodyPr lIns="0" tIns="9144" rIns="0" bIns="18288" anchor="t">
            <a:noAutofit/>
          </a:bodyPr>
          <a:lstStyle>
            <a:lvl1pPr marL="0" indent="0">
              <a:buNone/>
              <a:defRPr sz="1050" baseline="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21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</a:lstStyle>
          <a:p>
            <a:pPr lvl="0"/>
            <a:r>
              <a:rPr lang="en-US" dirty="0"/>
              <a:t>Click to add photo/infographic credit</a:t>
            </a:r>
          </a:p>
        </p:txBody>
      </p:sp>
    </p:spTree>
    <p:extLst>
      <p:ext uri="{BB962C8B-B14F-4D97-AF65-F5344CB8AC3E}">
        <p14:creationId xmlns:p14="http://schemas.microsoft.com/office/powerpoint/2010/main" val="2604234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Image w/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6" y="308919"/>
            <a:ext cx="16459200" cy="1729947"/>
          </a:xfrm>
        </p:spPr>
        <p:txBody>
          <a:bodyPr anchor="ctr"/>
          <a:lstStyle>
            <a:lvl1pPr>
              <a:defRPr baseline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14415" y="2211868"/>
            <a:ext cx="5687570" cy="667423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/>
              <a:t>Click to add photo or infographic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9719" y="2211866"/>
            <a:ext cx="10533886" cy="6977387"/>
          </a:xfrm>
        </p:spPr>
        <p:txBody>
          <a:bodyPr>
            <a:normAutofit/>
          </a:bodyPr>
          <a:lstStyle>
            <a:lvl1pPr>
              <a:defRPr sz="33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J-PAL | de la evidencia a la acción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2" y="8886119"/>
            <a:ext cx="5687572" cy="296912"/>
          </a:xfrm>
          <a:ln>
            <a:noFill/>
          </a:ln>
        </p:spPr>
        <p:txBody>
          <a:bodyPr lIns="0" tIns="9144" rIns="0" bIns="18288" anchor="t">
            <a:noAutofit/>
          </a:bodyPr>
          <a:lstStyle>
            <a:lvl1pPr marL="0" indent="0">
              <a:buNone/>
              <a:defRPr sz="1050" baseline="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21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</a:lstStyle>
          <a:p>
            <a:pPr lvl="0"/>
            <a:r>
              <a:rPr lang="en-US" dirty="0"/>
              <a:t>Click to add photo/infographic credit</a:t>
            </a:r>
          </a:p>
        </p:txBody>
      </p:sp>
    </p:spTree>
    <p:extLst>
      <p:ext uri="{BB962C8B-B14F-4D97-AF65-F5344CB8AC3E}">
        <p14:creationId xmlns:p14="http://schemas.microsoft.com/office/powerpoint/2010/main" val="243059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Two Content Slide w/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6" y="308921"/>
            <a:ext cx="16459200" cy="1729944"/>
          </a:xfrm>
        </p:spPr>
        <p:txBody>
          <a:bodyPr anchor="ctr"/>
          <a:lstStyle>
            <a:lvl1pPr>
              <a:defRPr baseline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6912864"/>
            <a:ext cx="7995684" cy="2276379"/>
          </a:xfrm>
        </p:spPr>
        <p:txBody>
          <a:bodyPr lIns="0">
            <a:normAutofit/>
          </a:bodyPr>
          <a:lstStyle>
            <a:lvl1pPr marL="0" indent="0">
              <a:lnSpc>
                <a:spcPct val="110000"/>
              </a:lnSpc>
              <a:buNone/>
              <a:defRPr sz="27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77916" y="6912864"/>
            <a:ext cx="7995684" cy="2276379"/>
          </a:xfrm>
        </p:spPr>
        <p:txBody>
          <a:bodyPr lIns="0">
            <a:normAutofit/>
          </a:bodyPr>
          <a:lstStyle>
            <a:lvl1pPr marL="0" indent="0">
              <a:lnSpc>
                <a:spcPct val="110000"/>
              </a:lnSpc>
              <a:buNone/>
              <a:defRPr sz="27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J-PAL | de la evidencia a la acción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914400" y="2231886"/>
            <a:ext cx="7995684" cy="4294701"/>
          </a:xfrm>
        </p:spPr>
        <p:txBody>
          <a:bodyPr>
            <a:normAutofit/>
          </a:bodyPr>
          <a:lstStyle>
            <a:lvl1pPr marL="0" indent="0">
              <a:buNone/>
              <a:defRPr sz="33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/>
              <a:t>Click to add photo or infographic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9377916" y="2231886"/>
            <a:ext cx="7995684" cy="429470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/>
              <a:t>Click to add photo or infographic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914415" y="6526613"/>
            <a:ext cx="7995686" cy="296912"/>
          </a:xfrm>
          <a:ln>
            <a:noFill/>
          </a:ln>
        </p:spPr>
        <p:txBody>
          <a:bodyPr lIns="0" tIns="9144" rIns="0" bIns="18288" anchor="t">
            <a:noAutofit/>
          </a:bodyPr>
          <a:lstStyle>
            <a:lvl1pPr marL="0" indent="0">
              <a:buNone/>
              <a:defRPr sz="1050" baseline="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21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</a:lstStyle>
          <a:p>
            <a:pPr lvl="0"/>
            <a:r>
              <a:rPr lang="en-US" dirty="0"/>
              <a:t>Click to add photo/infographic credit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9377933" y="6526613"/>
            <a:ext cx="7995686" cy="296912"/>
          </a:xfrm>
          <a:ln>
            <a:noFill/>
          </a:ln>
        </p:spPr>
        <p:txBody>
          <a:bodyPr lIns="0" tIns="9144" rIns="0" bIns="18288" anchor="t">
            <a:noAutofit/>
          </a:bodyPr>
          <a:lstStyle>
            <a:lvl1pPr marL="0" indent="0">
              <a:buNone/>
              <a:defRPr sz="1050" baseline="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21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</a:lstStyle>
          <a:p>
            <a:pPr lvl="0"/>
            <a:r>
              <a:rPr lang="en-US" dirty="0"/>
              <a:t>Click to add photo/infographic credit</a:t>
            </a:r>
          </a:p>
        </p:txBody>
      </p:sp>
    </p:spTree>
    <p:extLst>
      <p:ext uri="{BB962C8B-B14F-4D97-AF65-F5344CB8AC3E}">
        <p14:creationId xmlns:p14="http://schemas.microsoft.com/office/powerpoint/2010/main" val="2787634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Full Blee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" y="-194"/>
            <a:ext cx="18288000" cy="10287000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add full bleed photo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biLevel thresh="25000"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6" r="1630"/>
          <a:stretch/>
        </p:blipFill>
        <p:spPr>
          <a:xfrm>
            <a:off x="13916442" y="7100"/>
            <a:ext cx="437156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75503" y="9851972"/>
            <a:ext cx="7995686" cy="296912"/>
          </a:xfrm>
          <a:ln>
            <a:noFill/>
          </a:ln>
        </p:spPr>
        <p:txBody>
          <a:bodyPr lIns="0" tIns="9144" rIns="0" bIns="18288" anchor="t">
            <a:noAutofit/>
          </a:bodyPr>
          <a:lstStyle>
            <a:lvl1pPr marL="0" indent="0">
              <a:buNone/>
              <a:defRPr sz="1050" baseline="0">
                <a:solidFill>
                  <a:schemeClr val="bg2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21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</a:lstStyle>
          <a:p>
            <a:pPr lvl="0"/>
            <a:r>
              <a:rPr lang="en-US" dirty="0"/>
              <a:t>Click to add photo/infographic credit</a:t>
            </a:r>
          </a:p>
        </p:txBody>
      </p:sp>
    </p:spTree>
    <p:extLst>
      <p:ext uri="{BB962C8B-B14F-4D97-AF65-F5344CB8AC3E}">
        <p14:creationId xmlns:p14="http://schemas.microsoft.com/office/powerpoint/2010/main" val="9837949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6" y="308919"/>
            <a:ext cx="16459200" cy="1729947"/>
          </a:xfrm>
        </p:spPr>
        <p:txBody>
          <a:bodyPr anchor="ctr"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/>
              <a:t>J-PAL | de la evidencia a la acción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115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J-PAL | de la evidencia a la acción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6" y="10417"/>
            <a:ext cx="18288000" cy="31227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9279485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rvices with Image 3">
  <p:cSld name="Services with Image 3"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60"/>
          <p:cNvSpPr txBox="1">
            <a:spLocks noGrp="1"/>
          </p:cNvSpPr>
          <p:nvPr>
            <p:ph type="title"/>
          </p:nvPr>
        </p:nvSpPr>
        <p:spPr>
          <a:xfrm>
            <a:off x="1257300" y="557592"/>
            <a:ext cx="15773400" cy="133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Light"/>
              <a:buNone/>
              <a:defRPr sz="405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025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025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025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025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025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025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025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025"/>
            </a:lvl9pPr>
          </a:lstStyle>
          <a:p>
            <a:endParaRPr/>
          </a:p>
        </p:txBody>
      </p:sp>
      <p:sp>
        <p:nvSpPr>
          <p:cNvPr id="962" name="Google Shape;962;p160"/>
          <p:cNvSpPr txBox="1">
            <a:spLocks noGrp="1"/>
          </p:cNvSpPr>
          <p:nvPr>
            <p:ph type="subTitle" idx="1"/>
          </p:nvPr>
        </p:nvSpPr>
        <p:spPr>
          <a:xfrm>
            <a:off x="2286000" y="1576593"/>
            <a:ext cx="13716000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2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25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2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963" name="Google Shape;963;p160"/>
          <p:cNvSpPr>
            <a:spLocks noGrp="1"/>
          </p:cNvSpPr>
          <p:nvPr>
            <p:ph type="pic" idx="2"/>
          </p:nvPr>
        </p:nvSpPr>
        <p:spPr>
          <a:xfrm>
            <a:off x="732856" y="2613776"/>
            <a:ext cx="4046708" cy="3347952"/>
          </a:xfrm>
          <a:prstGeom prst="roundRect">
            <a:avLst>
              <a:gd name="adj" fmla="val 2892"/>
            </a:avLst>
          </a:prstGeom>
          <a:solidFill>
            <a:srgbClr val="C9C9C9"/>
          </a:solidFill>
          <a:ln>
            <a:noFill/>
          </a:ln>
        </p:spPr>
      </p:sp>
      <p:sp>
        <p:nvSpPr>
          <p:cNvPr id="964" name="Google Shape;964;p160"/>
          <p:cNvSpPr>
            <a:spLocks noGrp="1"/>
          </p:cNvSpPr>
          <p:nvPr>
            <p:ph type="pic" idx="3"/>
          </p:nvPr>
        </p:nvSpPr>
        <p:spPr>
          <a:xfrm>
            <a:off x="4990530" y="2613776"/>
            <a:ext cx="4046708" cy="3347952"/>
          </a:xfrm>
          <a:prstGeom prst="roundRect">
            <a:avLst>
              <a:gd name="adj" fmla="val 2892"/>
            </a:avLst>
          </a:prstGeom>
          <a:solidFill>
            <a:srgbClr val="C9C9C9"/>
          </a:solidFill>
          <a:ln>
            <a:noFill/>
          </a:ln>
        </p:spPr>
      </p:sp>
      <p:sp>
        <p:nvSpPr>
          <p:cNvPr id="965" name="Google Shape;965;p160"/>
          <p:cNvSpPr>
            <a:spLocks noGrp="1"/>
          </p:cNvSpPr>
          <p:nvPr>
            <p:ph type="pic" idx="4"/>
          </p:nvPr>
        </p:nvSpPr>
        <p:spPr>
          <a:xfrm>
            <a:off x="9248206" y="2613776"/>
            <a:ext cx="4046708" cy="3347952"/>
          </a:xfrm>
          <a:prstGeom prst="roundRect">
            <a:avLst>
              <a:gd name="adj" fmla="val 2892"/>
            </a:avLst>
          </a:prstGeom>
          <a:solidFill>
            <a:srgbClr val="C9C9C9"/>
          </a:solidFill>
          <a:ln>
            <a:noFill/>
          </a:ln>
        </p:spPr>
      </p:sp>
      <p:sp>
        <p:nvSpPr>
          <p:cNvPr id="966" name="Google Shape;966;p160"/>
          <p:cNvSpPr>
            <a:spLocks noGrp="1"/>
          </p:cNvSpPr>
          <p:nvPr>
            <p:ph type="pic" idx="5"/>
          </p:nvPr>
        </p:nvSpPr>
        <p:spPr>
          <a:xfrm>
            <a:off x="13505880" y="2613776"/>
            <a:ext cx="4046708" cy="3347952"/>
          </a:xfrm>
          <a:prstGeom prst="roundRect">
            <a:avLst>
              <a:gd name="adj" fmla="val 2892"/>
            </a:avLst>
          </a:prstGeom>
          <a:solidFill>
            <a:srgbClr val="C9C9C9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75934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J-PAL Content Slide">
  <p:cSld name="1_J-PAL Content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4"/>
          <p:cNvSpPr txBox="1">
            <a:spLocks noGrp="1"/>
          </p:cNvSpPr>
          <p:nvPr>
            <p:ph type="body" idx="1"/>
          </p:nvPr>
        </p:nvSpPr>
        <p:spPr>
          <a:xfrm>
            <a:off x="914400" y="2208275"/>
            <a:ext cx="16459200" cy="706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14350" lvl="0" indent="-42148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  <a:defRPr/>
            </a:lvl1pPr>
            <a:lvl2pPr marL="1028700" lvl="1" indent="-392907" algn="l">
              <a:lnSpc>
                <a:spcPct val="110000"/>
              </a:lnSpc>
              <a:spcBef>
                <a:spcPts val="3150"/>
              </a:spcBef>
              <a:spcAft>
                <a:spcPts val="0"/>
              </a:spcAft>
              <a:buSzPts val="1900"/>
              <a:buChar char="–"/>
              <a:defRPr/>
            </a:lvl2pPr>
            <a:lvl3pPr marL="1543050" lvl="2" indent="-392907" algn="l">
              <a:lnSpc>
                <a:spcPct val="110000"/>
              </a:lnSpc>
              <a:spcBef>
                <a:spcPts val="3150"/>
              </a:spcBef>
              <a:spcAft>
                <a:spcPts val="0"/>
              </a:spcAft>
              <a:buSzPts val="1900"/>
              <a:buChar char="•"/>
              <a:defRPr/>
            </a:lvl3pPr>
            <a:lvl4pPr marL="2057400" lvl="3" indent="-371475" algn="l">
              <a:lnSpc>
                <a:spcPct val="110000"/>
              </a:lnSpc>
              <a:spcBef>
                <a:spcPts val="2700"/>
              </a:spcBef>
              <a:spcAft>
                <a:spcPts val="0"/>
              </a:spcAft>
              <a:buSzPts val="1600"/>
              <a:buChar char="–"/>
              <a:defRPr/>
            </a:lvl4pPr>
            <a:lvl5pPr marL="2571750" lvl="4" indent="-364332" algn="l">
              <a:lnSpc>
                <a:spcPct val="110000"/>
              </a:lnSpc>
              <a:spcBef>
                <a:spcPts val="2700"/>
              </a:spcBef>
              <a:spcAft>
                <a:spcPts val="0"/>
              </a:spcAft>
              <a:buSzPts val="1500"/>
              <a:buChar char="»"/>
              <a:defRPr/>
            </a:lvl5pPr>
            <a:lvl6pPr marL="3086100" lvl="5" indent="-450057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700"/>
              <a:buChar char="•"/>
              <a:defRPr/>
            </a:lvl6pPr>
            <a:lvl7pPr marL="3600450" lvl="6" indent="-450057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2700"/>
              <a:buChar char="•"/>
              <a:defRPr/>
            </a:lvl7pPr>
            <a:lvl8pPr marL="4114800" lvl="7" indent="-450057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2700"/>
              <a:buChar char="•"/>
              <a:defRPr/>
            </a:lvl8pPr>
            <a:lvl9pPr marL="4629150" lvl="8" indent="-450057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14"/>
          <p:cNvSpPr txBox="1">
            <a:spLocks noGrp="1"/>
          </p:cNvSpPr>
          <p:nvPr>
            <p:ph type="title"/>
          </p:nvPr>
        </p:nvSpPr>
        <p:spPr>
          <a:xfrm>
            <a:off x="914400" y="292608"/>
            <a:ext cx="16459200" cy="173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4"/>
          <p:cNvSpPr txBox="1">
            <a:spLocks noGrp="1"/>
          </p:cNvSpPr>
          <p:nvPr>
            <p:ph type="ftr" idx="11"/>
          </p:nvPr>
        </p:nvSpPr>
        <p:spPr>
          <a:xfrm>
            <a:off x="914399" y="9669855"/>
            <a:ext cx="14494950" cy="3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350" cap="small">
                <a:solidFill>
                  <a:srgbClr val="97979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88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88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88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88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88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88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88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88"/>
            </a:lvl9pPr>
          </a:lstStyle>
          <a:p>
            <a:endParaRPr/>
          </a:p>
        </p:txBody>
      </p:sp>
      <p:sp>
        <p:nvSpPr>
          <p:cNvPr id="31" name="Google Shape;31;p114"/>
          <p:cNvSpPr txBox="1">
            <a:spLocks noGrp="1"/>
          </p:cNvSpPr>
          <p:nvPr>
            <p:ph type="sldNum" idx="12"/>
          </p:nvPr>
        </p:nvSpPr>
        <p:spPr>
          <a:xfrm>
            <a:off x="15669088" y="9669855"/>
            <a:ext cx="1704600" cy="3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5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5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5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5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5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5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5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5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5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35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Left Image">
  <p:cSld name="Text with Left Image"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212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546815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Right Image">
  <p:cSld name="Text with Right Image"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211"/>
          <p:cNvSpPr>
            <a:spLocks noGrp="1"/>
          </p:cNvSpPr>
          <p:nvPr>
            <p:ph type="pic" idx="2"/>
          </p:nvPr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rgbClr val="C9C9C9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58963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Page with Image 3">
  <p:cSld name="Subtitle Page with Image 3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>
            <a:spLocks noGrp="1"/>
          </p:cNvSpPr>
          <p:nvPr>
            <p:ph type="pic" idx="2"/>
          </p:nvPr>
        </p:nvSpPr>
        <p:spPr>
          <a:xfrm>
            <a:off x="9144003" y="0"/>
            <a:ext cx="9143998" cy="10287000"/>
          </a:xfrm>
          <a:prstGeom prst="rect">
            <a:avLst/>
          </a:prstGeom>
          <a:solidFill>
            <a:srgbClr val="C9C9C9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41144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s 11">
  <p:cSld name="Quotes 11"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143"/>
          <p:cNvSpPr>
            <a:spLocks noGrp="1"/>
          </p:cNvSpPr>
          <p:nvPr>
            <p:ph type="pic" idx="2"/>
          </p:nvPr>
        </p:nvSpPr>
        <p:spPr>
          <a:xfrm>
            <a:off x="8334000" y="2204013"/>
            <a:ext cx="1620000" cy="1620000"/>
          </a:xfrm>
          <a:prstGeom prst="ellipse">
            <a:avLst/>
          </a:prstGeom>
          <a:solidFill>
            <a:srgbClr val="C9C9C9"/>
          </a:solidFill>
          <a:ln>
            <a:noFill/>
          </a:ln>
          <a:effectLst>
            <a:outerShdw blurRad="254000" algn="ctr" rotWithShape="0">
              <a:srgbClr val="000000">
                <a:alpha val="20000"/>
              </a:srgbClr>
            </a:outerShdw>
          </a:effectLst>
        </p:spPr>
      </p:sp>
    </p:spTree>
    <p:extLst>
      <p:ext uri="{BB962C8B-B14F-4D97-AF65-F5344CB8AC3E}">
        <p14:creationId xmlns:p14="http://schemas.microsoft.com/office/powerpoint/2010/main" val="80578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3400" y="890051"/>
            <a:ext cx="17041200" cy="1145400"/>
          </a:xfrm>
          <a:prstGeom prst="rect">
            <a:avLst/>
          </a:prstGeom>
        </p:spPr>
        <p:txBody>
          <a:bodyPr spcFirstLastPara="1" lIns="91425" tIns="91425" rIns="91425" bIns="91425" anchor="t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marL="681230" lvl="0" indent="-51092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362459" lvl="1" indent="-47307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043689" lvl="2" indent="-47307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724918" lvl="3" indent="-47307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406149" lvl="4" indent="-47307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087379" lvl="5" indent="-47307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768607" lvl="6" indent="-47307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5449838" lvl="7" indent="-47307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6131067" lvl="8" indent="-47307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9;p4"/>
          <p:cNvSpPr txBox="1">
            <a:spLocks noGrp="1"/>
          </p:cNvSpPr>
          <p:nvPr>
            <p:ph type="sldNum" idx="10"/>
          </p:nvPr>
        </p:nvSpPr>
        <p:spPr>
          <a:xfrm>
            <a:off x="16945456" y="9325990"/>
            <a:ext cx="1097044" cy="787910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rmAutofit/>
          </a:bodyPr>
          <a:lstStyle>
            <a:lvl1pPr>
              <a:defRPr/>
            </a:lvl1pPr>
          </a:lstStyle>
          <a:p>
            <a:fld id="{4714126E-CCB8-48C4-853D-FCDD5EC8C5EA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6010338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1"/>
            <a:ext cx="1554480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1"/>
            <a:ext cx="128016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33458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01974" y="3569629"/>
            <a:ext cx="13684048" cy="468462"/>
          </a:xfrm>
        </p:spPr>
        <p:txBody>
          <a:bodyPr lIns="0" tIns="0" rIns="0" bIns="0"/>
          <a:lstStyle>
            <a:lvl1pPr>
              <a:defRPr sz="3044" b="1" i="0">
                <a:solidFill>
                  <a:srgbClr val="1A1A1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91157" y="3559477"/>
            <a:ext cx="13705690" cy="325986"/>
          </a:xfrm>
        </p:spPr>
        <p:txBody>
          <a:bodyPr lIns="0" tIns="0" rIns="0" bIns="0"/>
          <a:lstStyle>
            <a:lvl1pPr>
              <a:defRPr sz="2118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6920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01974" y="3569629"/>
            <a:ext cx="13684048" cy="468462"/>
          </a:xfrm>
        </p:spPr>
        <p:txBody>
          <a:bodyPr lIns="0" tIns="0" rIns="0" bIns="0"/>
          <a:lstStyle>
            <a:lvl1pPr>
              <a:defRPr sz="3044" b="1" i="0">
                <a:solidFill>
                  <a:srgbClr val="1A1A1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1"/>
            <a:ext cx="79552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1"/>
            <a:ext cx="79552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7284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1275" y="2388199"/>
            <a:ext cx="16625454" cy="6160434"/>
          </a:xfrm>
          <a:custGeom>
            <a:avLst/>
            <a:gdLst/>
            <a:ahLst/>
            <a:cxnLst/>
            <a:rect l="l" t="t" r="r" b="b"/>
            <a:pathLst>
              <a:path w="9144000" h="4654550">
                <a:moveTo>
                  <a:pt x="0" y="4654296"/>
                </a:moveTo>
                <a:lnTo>
                  <a:pt x="9144000" y="4654296"/>
                </a:lnTo>
                <a:lnTo>
                  <a:pt x="9144000" y="0"/>
                </a:lnTo>
                <a:lnTo>
                  <a:pt x="0" y="0"/>
                </a:lnTo>
                <a:lnTo>
                  <a:pt x="0" y="4654296"/>
                </a:lnTo>
                <a:close/>
              </a:path>
            </a:pathLst>
          </a:custGeom>
          <a:solidFill>
            <a:srgbClr val="E8EDED"/>
          </a:solidFill>
        </p:spPr>
        <p:txBody>
          <a:bodyPr wrap="square" lIns="0" tIns="0" rIns="0" bIns="0" rtlCol="0"/>
          <a:lstStyle/>
          <a:p>
            <a:endParaRPr sz="1854"/>
          </a:p>
        </p:txBody>
      </p:sp>
      <p:sp>
        <p:nvSpPr>
          <p:cNvPr id="17" name="bg object 17"/>
          <p:cNvSpPr/>
          <p:nvPr/>
        </p:nvSpPr>
        <p:spPr>
          <a:xfrm>
            <a:off x="3020290" y="3318062"/>
            <a:ext cx="678872" cy="60512"/>
          </a:xfrm>
          <a:custGeom>
            <a:avLst/>
            <a:gdLst/>
            <a:ahLst/>
            <a:cxnLst/>
            <a:rect l="l" t="t" r="r" b="b"/>
            <a:pathLst>
              <a:path w="373380" h="45719">
                <a:moveTo>
                  <a:pt x="373380" y="45719"/>
                </a:moveTo>
                <a:lnTo>
                  <a:pt x="0" y="45719"/>
                </a:lnTo>
                <a:lnTo>
                  <a:pt x="0" y="0"/>
                </a:lnTo>
                <a:lnTo>
                  <a:pt x="373380" y="0"/>
                </a:lnTo>
                <a:lnTo>
                  <a:pt x="373380" y="45719"/>
                </a:lnTo>
                <a:close/>
              </a:path>
            </a:pathLst>
          </a:custGeom>
          <a:solidFill>
            <a:srgbClr val="EB5600"/>
          </a:solidFill>
        </p:spPr>
        <p:txBody>
          <a:bodyPr wrap="square" lIns="0" tIns="0" rIns="0" bIns="0" rtlCol="0"/>
          <a:lstStyle/>
          <a:p>
            <a:endParaRPr sz="1854"/>
          </a:p>
        </p:txBody>
      </p:sp>
      <p:sp>
        <p:nvSpPr>
          <p:cNvPr id="18" name="bg object 18"/>
          <p:cNvSpPr/>
          <p:nvPr/>
        </p:nvSpPr>
        <p:spPr>
          <a:xfrm>
            <a:off x="2341419" y="3318062"/>
            <a:ext cx="684646" cy="60512"/>
          </a:xfrm>
          <a:custGeom>
            <a:avLst/>
            <a:gdLst/>
            <a:ahLst/>
            <a:cxnLst/>
            <a:rect l="l" t="t" r="r" b="b"/>
            <a:pathLst>
              <a:path w="376555" h="45719">
                <a:moveTo>
                  <a:pt x="376428" y="45719"/>
                </a:moveTo>
                <a:lnTo>
                  <a:pt x="0" y="45719"/>
                </a:lnTo>
                <a:lnTo>
                  <a:pt x="0" y="0"/>
                </a:lnTo>
                <a:lnTo>
                  <a:pt x="376428" y="0"/>
                </a:lnTo>
                <a:lnTo>
                  <a:pt x="376428" y="45719"/>
                </a:lnTo>
                <a:close/>
              </a:path>
            </a:pathLst>
          </a:custGeom>
          <a:solidFill>
            <a:srgbClr val="1A9987"/>
          </a:solidFill>
        </p:spPr>
        <p:txBody>
          <a:bodyPr wrap="square" lIns="0" tIns="0" rIns="0" bIns="0" rtlCol="0"/>
          <a:lstStyle/>
          <a:p>
            <a:endParaRPr sz="185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01974" y="3569629"/>
            <a:ext cx="13684048" cy="468462"/>
          </a:xfrm>
        </p:spPr>
        <p:txBody>
          <a:bodyPr lIns="0" tIns="0" rIns="0" bIns="0"/>
          <a:lstStyle>
            <a:lvl1pPr>
              <a:defRPr sz="3044" b="1" i="0">
                <a:solidFill>
                  <a:srgbClr val="1A1A1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71007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340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5" r:id="rId12"/>
    <p:sldLayoutId id="2147483696" r:id="rId13"/>
    <p:sldLayoutId id="214748369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6" y="301754"/>
            <a:ext cx="16459200" cy="172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6" y="2208276"/>
            <a:ext cx="16459200" cy="7057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2" y="9669883"/>
            <a:ext cx="13758532" cy="33348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650" kern="700" cap="small" spc="7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CL"/>
              <a:t>J-PAL | de la evidencia a la acción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0933" y="9669883"/>
            <a:ext cx="2272682" cy="33348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6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CB1696-1F23-9849-960D-916B9EF0C8D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3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dt="0"/>
  <p:txStyles>
    <p:titleStyle>
      <a:lvl1pPr algn="l" defTabSz="685800" rtl="0" eaLnBrk="1" latinLnBrk="0" hangingPunct="1">
        <a:spcBef>
          <a:spcPct val="0"/>
        </a:spcBef>
        <a:buNone/>
        <a:defRPr sz="4800" u="none" kern="1200" cap="none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685800" rtl="0" eaLnBrk="1" latinLnBrk="0" hangingPunct="1">
        <a:spcBef>
          <a:spcPct val="20000"/>
        </a:spcBef>
        <a:spcAft>
          <a:spcPts val="900"/>
        </a:spcAft>
        <a:buFont typeface="Arial"/>
        <a:buChar char="•"/>
        <a:defRPr sz="33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Font typeface="Arial"/>
        <a:buChar char="–"/>
        <a:defRPr sz="3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ct val="20000"/>
        </a:spcBef>
        <a:spcAft>
          <a:spcPts val="900"/>
        </a:spcAft>
        <a:buFont typeface="Arial"/>
        <a:buChar char="•"/>
        <a:defRPr sz="27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ct val="20000"/>
        </a:spcBef>
        <a:spcAft>
          <a:spcPts val="900"/>
        </a:spcAft>
        <a:buFont typeface="Arial"/>
        <a:buChar char="–"/>
        <a:defRPr sz="2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ct val="20000"/>
        </a:spcBef>
        <a:spcAft>
          <a:spcPts val="900"/>
        </a:spcAft>
        <a:buFont typeface="Arial"/>
        <a:buChar char="»"/>
        <a:defRPr sz="21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1275" y="1740723"/>
            <a:ext cx="16625454" cy="647978"/>
          </a:xfrm>
          <a:custGeom>
            <a:avLst/>
            <a:gdLst/>
            <a:ahLst/>
            <a:cxnLst/>
            <a:rect l="l" t="t" r="r" b="b"/>
            <a:pathLst>
              <a:path w="9144000" h="489585">
                <a:moveTo>
                  <a:pt x="9144000" y="489203"/>
                </a:moveTo>
                <a:lnTo>
                  <a:pt x="0" y="489203"/>
                </a:lnTo>
                <a:lnTo>
                  <a:pt x="0" y="0"/>
                </a:lnTo>
                <a:lnTo>
                  <a:pt x="9144000" y="0"/>
                </a:lnTo>
                <a:lnTo>
                  <a:pt x="9144000" y="489203"/>
                </a:lnTo>
                <a:close/>
              </a:path>
            </a:pathLst>
          </a:custGeom>
          <a:solidFill>
            <a:srgbClr val="E8EDED"/>
          </a:solidFill>
        </p:spPr>
        <p:txBody>
          <a:bodyPr wrap="square" lIns="0" tIns="0" rIns="0" bIns="0" rtlCol="0"/>
          <a:lstStyle/>
          <a:p>
            <a:endParaRPr sz="1854"/>
          </a:p>
        </p:txBody>
      </p:sp>
      <p:sp>
        <p:nvSpPr>
          <p:cNvPr id="17" name="bg object 17"/>
          <p:cNvSpPr/>
          <p:nvPr/>
        </p:nvSpPr>
        <p:spPr>
          <a:xfrm>
            <a:off x="3020290" y="3318062"/>
            <a:ext cx="678872" cy="60512"/>
          </a:xfrm>
          <a:custGeom>
            <a:avLst/>
            <a:gdLst/>
            <a:ahLst/>
            <a:cxnLst/>
            <a:rect l="l" t="t" r="r" b="b"/>
            <a:pathLst>
              <a:path w="373380" h="45719">
                <a:moveTo>
                  <a:pt x="373380" y="45719"/>
                </a:moveTo>
                <a:lnTo>
                  <a:pt x="0" y="45719"/>
                </a:lnTo>
                <a:lnTo>
                  <a:pt x="0" y="0"/>
                </a:lnTo>
                <a:lnTo>
                  <a:pt x="373380" y="0"/>
                </a:lnTo>
                <a:lnTo>
                  <a:pt x="373380" y="45719"/>
                </a:lnTo>
                <a:close/>
              </a:path>
            </a:pathLst>
          </a:custGeom>
          <a:solidFill>
            <a:srgbClr val="EB5600"/>
          </a:solidFill>
        </p:spPr>
        <p:txBody>
          <a:bodyPr wrap="square" lIns="0" tIns="0" rIns="0" bIns="0" rtlCol="0"/>
          <a:lstStyle/>
          <a:p>
            <a:endParaRPr sz="1854"/>
          </a:p>
        </p:txBody>
      </p:sp>
      <p:sp>
        <p:nvSpPr>
          <p:cNvPr id="18" name="bg object 18"/>
          <p:cNvSpPr/>
          <p:nvPr/>
        </p:nvSpPr>
        <p:spPr>
          <a:xfrm>
            <a:off x="2341419" y="3318062"/>
            <a:ext cx="684646" cy="60512"/>
          </a:xfrm>
          <a:custGeom>
            <a:avLst/>
            <a:gdLst/>
            <a:ahLst/>
            <a:cxnLst/>
            <a:rect l="l" t="t" r="r" b="b"/>
            <a:pathLst>
              <a:path w="376555" h="45719">
                <a:moveTo>
                  <a:pt x="376428" y="45719"/>
                </a:moveTo>
                <a:lnTo>
                  <a:pt x="0" y="45719"/>
                </a:lnTo>
                <a:lnTo>
                  <a:pt x="0" y="0"/>
                </a:lnTo>
                <a:lnTo>
                  <a:pt x="376428" y="0"/>
                </a:lnTo>
                <a:lnTo>
                  <a:pt x="376428" y="45719"/>
                </a:lnTo>
                <a:close/>
              </a:path>
            </a:pathLst>
          </a:custGeom>
          <a:solidFill>
            <a:srgbClr val="1A9987"/>
          </a:solidFill>
        </p:spPr>
        <p:txBody>
          <a:bodyPr wrap="square" lIns="0" tIns="0" rIns="0" bIns="0" rtlCol="0"/>
          <a:lstStyle/>
          <a:p>
            <a:endParaRPr sz="185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01974" y="3569629"/>
            <a:ext cx="13684048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1A1A1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91157" y="3559477"/>
            <a:ext cx="1370569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0" y="9566910"/>
            <a:ext cx="42062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39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5150">
        <a:defRPr>
          <a:latin typeface="+mn-lt"/>
          <a:ea typeface="+mn-ea"/>
          <a:cs typeface="+mn-cs"/>
        </a:defRPr>
      </a:lvl2pPr>
      <a:lvl3pPr marL="1210300">
        <a:defRPr>
          <a:latin typeface="+mn-lt"/>
          <a:ea typeface="+mn-ea"/>
          <a:cs typeface="+mn-cs"/>
        </a:defRPr>
      </a:lvl3pPr>
      <a:lvl4pPr marL="1815450">
        <a:defRPr>
          <a:latin typeface="+mn-lt"/>
          <a:ea typeface="+mn-ea"/>
          <a:cs typeface="+mn-cs"/>
        </a:defRPr>
      </a:lvl4pPr>
      <a:lvl5pPr marL="2420600">
        <a:defRPr>
          <a:latin typeface="+mn-lt"/>
          <a:ea typeface="+mn-ea"/>
          <a:cs typeface="+mn-cs"/>
        </a:defRPr>
      </a:lvl5pPr>
      <a:lvl6pPr marL="3025750">
        <a:defRPr>
          <a:latin typeface="+mn-lt"/>
          <a:ea typeface="+mn-ea"/>
          <a:cs typeface="+mn-cs"/>
        </a:defRPr>
      </a:lvl6pPr>
      <a:lvl7pPr marL="3630900">
        <a:defRPr>
          <a:latin typeface="+mn-lt"/>
          <a:ea typeface="+mn-ea"/>
          <a:cs typeface="+mn-cs"/>
        </a:defRPr>
      </a:lvl7pPr>
      <a:lvl8pPr marL="4236050">
        <a:defRPr>
          <a:latin typeface="+mn-lt"/>
          <a:ea typeface="+mn-ea"/>
          <a:cs typeface="+mn-cs"/>
        </a:defRPr>
      </a:lvl8pPr>
      <a:lvl9pPr marL="4841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5150">
        <a:defRPr>
          <a:latin typeface="+mn-lt"/>
          <a:ea typeface="+mn-ea"/>
          <a:cs typeface="+mn-cs"/>
        </a:defRPr>
      </a:lvl2pPr>
      <a:lvl3pPr marL="1210300">
        <a:defRPr>
          <a:latin typeface="+mn-lt"/>
          <a:ea typeface="+mn-ea"/>
          <a:cs typeface="+mn-cs"/>
        </a:defRPr>
      </a:lvl3pPr>
      <a:lvl4pPr marL="1815450">
        <a:defRPr>
          <a:latin typeface="+mn-lt"/>
          <a:ea typeface="+mn-ea"/>
          <a:cs typeface="+mn-cs"/>
        </a:defRPr>
      </a:lvl4pPr>
      <a:lvl5pPr marL="2420600">
        <a:defRPr>
          <a:latin typeface="+mn-lt"/>
          <a:ea typeface="+mn-ea"/>
          <a:cs typeface="+mn-cs"/>
        </a:defRPr>
      </a:lvl5pPr>
      <a:lvl6pPr marL="3025750">
        <a:defRPr>
          <a:latin typeface="+mn-lt"/>
          <a:ea typeface="+mn-ea"/>
          <a:cs typeface="+mn-cs"/>
        </a:defRPr>
      </a:lvl6pPr>
      <a:lvl7pPr marL="3630900">
        <a:defRPr>
          <a:latin typeface="+mn-lt"/>
          <a:ea typeface="+mn-ea"/>
          <a:cs typeface="+mn-cs"/>
        </a:defRPr>
      </a:lvl7pPr>
      <a:lvl8pPr marL="4236050">
        <a:defRPr>
          <a:latin typeface="+mn-lt"/>
          <a:ea typeface="+mn-ea"/>
          <a:cs typeface="+mn-cs"/>
        </a:defRPr>
      </a:lvl8pPr>
      <a:lvl9pPr marL="4841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Escalando políticas exitosas en contextos universitarios: el caso de “</a:t>
            </a:r>
            <a:r>
              <a:rPr lang="es-CL" b="1" dirty="0"/>
              <a:t>las tutorías escolares en la UC</a:t>
            </a:r>
            <a:r>
              <a:rPr lang="es-CL" dirty="0"/>
              <a:t>”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237782" y="6609832"/>
            <a:ext cx="9717995" cy="2026178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None/>
              <a:defRPr sz="2200" kern="1200" spc="100" baseline="0">
                <a:solidFill>
                  <a:srgbClr val="28282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 spc="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 spc="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400" kern="1200" spc="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Aft>
                <a:spcPts val="450"/>
              </a:spcAft>
            </a:pPr>
            <a:r>
              <a:rPr lang="es-ES" sz="3300" spc="150" dirty="0">
                <a:latin typeface="Century Gothic"/>
              </a:rPr>
              <a:t>Francisco A. Gallego</a:t>
            </a:r>
          </a:p>
          <a:p>
            <a:pPr defTabSz="685800">
              <a:spcAft>
                <a:spcPts val="450"/>
              </a:spcAft>
            </a:pPr>
            <a:r>
              <a:rPr lang="es-ES" sz="3300" spc="150" dirty="0">
                <a:latin typeface="Century Gothic"/>
              </a:rPr>
              <a:t>Pontificia Universidad Católica de Chile</a:t>
            </a:r>
          </a:p>
          <a:p>
            <a:pPr defTabSz="685800">
              <a:spcAft>
                <a:spcPts val="450"/>
              </a:spcAft>
            </a:pPr>
            <a:r>
              <a:rPr lang="es-ES" sz="3300" spc="150" dirty="0">
                <a:latin typeface="Century Gothic"/>
              </a:rPr>
              <a:t>J-PAL</a:t>
            </a:r>
            <a:endParaRPr lang="es-CL" sz="3300" spc="150" dirty="0">
              <a:latin typeface="Century Gothic"/>
            </a:endParaRPr>
          </a:p>
          <a:p>
            <a:pPr defTabSz="685800">
              <a:spcAft>
                <a:spcPts val="450"/>
              </a:spcAft>
            </a:pPr>
            <a:r>
              <a:rPr lang="es-CL" sz="3300" spc="150" dirty="0">
                <a:latin typeface="Century Gothic"/>
              </a:rPr>
              <a:t>	</a:t>
            </a:r>
            <a:endParaRPr lang="es-ES_tradnl" sz="3300" spc="150" dirty="0">
              <a:latin typeface="Century Gothic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34701"/>
            <a:ext cx="1451415" cy="14514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BD74C9E-6CB0-40E8-B396-5EDD48AAB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129" y="933762"/>
            <a:ext cx="3778575" cy="1085538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3481476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2E83C8BF-0913-DC4E-AEC8-35FE61A496AC}"/>
              </a:ext>
            </a:extLst>
          </p:cNvPr>
          <p:cNvSpPr/>
          <p:nvPr/>
        </p:nvSpPr>
        <p:spPr>
          <a:xfrm>
            <a:off x="106268" y="210957"/>
            <a:ext cx="6118481" cy="8694611"/>
          </a:xfrm>
          <a:custGeom>
            <a:avLst/>
            <a:gdLst/>
            <a:ahLst/>
            <a:cxnLst/>
            <a:rect l="l" t="t" r="r" b="b"/>
            <a:pathLst>
              <a:path w="5250208" h="7875312">
                <a:moveTo>
                  <a:pt x="0" y="0"/>
                </a:moveTo>
                <a:lnTo>
                  <a:pt x="5250208" y="0"/>
                </a:lnTo>
                <a:lnTo>
                  <a:pt x="5250208" y="7875312"/>
                </a:lnTo>
                <a:lnTo>
                  <a:pt x="0" y="78753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91138" name="AutoShape 2">
            <a:extLst>
              <a:ext uri="{FF2B5EF4-FFF2-40B4-BE49-F238E27FC236}">
                <a16:creationId xmlns:a16="http://schemas.microsoft.com/office/drawing/2014/main" id="{F001B806-2550-1DC3-42A6-12A357AC55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72550" y="4972050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6" rIns="102870" bIns="51436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altLang="es-CL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139" name="AutoShape 2">
            <a:extLst>
              <a:ext uri="{FF2B5EF4-FFF2-40B4-BE49-F238E27FC236}">
                <a16:creationId xmlns:a16="http://schemas.microsoft.com/office/drawing/2014/main" id="{5ED442C7-23EF-1FA6-F323-56A02CFF12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15400" y="49149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altLang="es-CL" sz="360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91140" name="Imagen 4">
            <a:extLst>
              <a:ext uri="{FF2B5EF4-FFF2-40B4-BE49-F238E27FC236}">
                <a16:creationId xmlns:a16="http://schemas.microsoft.com/office/drawing/2014/main" id="{B5BED265-C7F0-51C5-581E-40ABA9D12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2" y="-10714"/>
            <a:ext cx="5172076" cy="437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AutoShape 4">
            <a:extLst>
              <a:ext uri="{FF2B5EF4-FFF2-40B4-BE49-F238E27FC236}">
                <a16:creationId xmlns:a16="http://schemas.microsoft.com/office/drawing/2014/main" id="{2809DCE7-F09A-0F99-EECF-5F88D4D5BC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altLang="es-CL" sz="36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5C0ABDC8-7C98-FF76-A9D3-9AFE7DB0BC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839200" y="48387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828800">
              <a:buClr>
                <a:srgbClr val="000000"/>
              </a:buClr>
            </a:pPr>
            <a:endParaRPr lang="es-CL" sz="2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1143" name="Imagen 12">
            <a:extLst>
              <a:ext uri="{FF2B5EF4-FFF2-40B4-BE49-F238E27FC236}">
                <a16:creationId xmlns:a16="http://schemas.microsoft.com/office/drawing/2014/main" id="{1BBA380C-FC5F-2A37-C6BA-116A1C981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057" y="-10714"/>
            <a:ext cx="5710238" cy="500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66C0B11-3828-0B0E-6D2D-3FED9DC47D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3638" y="0"/>
            <a:ext cx="6095374" cy="66075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347F448-7243-0E35-7B85-5435D7EF2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307777"/>
            <a:ext cx="36939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>
              <a:buClr>
                <a:srgbClr val="000000"/>
              </a:buClr>
            </a:pPr>
            <a:endParaRPr lang="es-CL" sz="2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1CE3B6C-4FC9-D7D6-3739-097756B03E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1921" y="6149953"/>
            <a:ext cx="13011462" cy="392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4091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0B88D-8EAB-D4A2-7B5A-AB81F6FA9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E431030-1C04-5F97-EBD5-EC1BD6A3D7D7}"/>
              </a:ext>
            </a:extLst>
          </p:cNvPr>
          <p:cNvGrpSpPr/>
          <p:nvPr/>
        </p:nvGrpSpPr>
        <p:grpSpPr>
          <a:xfrm>
            <a:off x="-422357" y="-4962073"/>
            <a:ext cx="22071602" cy="6610401"/>
            <a:chOff x="0" y="0"/>
            <a:chExt cx="6333946" cy="189700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87820DC-9853-9E8A-8B54-ECB86BEBA202}"/>
                </a:ext>
              </a:extLst>
            </p:cNvPr>
            <p:cNvSpPr/>
            <p:nvPr/>
          </p:nvSpPr>
          <p:spPr>
            <a:xfrm>
              <a:off x="0" y="0"/>
              <a:ext cx="6333946" cy="1897004"/>
            </a:xfrm>
            <a:custGeom>
              <a:avLst/>
              <a:gdLst/>
              <a:ahLst/>
              <a:cxnLst/>
              <a:rect l="l" t="t" r="r" b="b"/>
              <a:pathLst>
                <a:path w="6333946" h="1897004">
                  <a:moveTo>
                    <a:pt x="0" y="0"/>
                  </a:moveTo>
                  <a:lnTo>
                    <a:pt x="6333946" y="0"/>
                  </a:lnTo>
                  <a:lnTo>
                    <a:pt x="6333946" y="1897004"/>
                  </a:lnTo>
                  <a:lnTo>
                    <a:pt x="0" y="1897004"/>
                  </a:lnTo>
                  <a:close/>
                </a:path>
              </a:pathLst>
            </a:custGeom>
            <a:solidFill>
              <a:srgbClr val="FADB05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0085B82-3864-7A64-5806-91317EB9A50A}"/>
                </a:ext>
              </a:extLst>
            </p:cNvPr>
            <p:cNvSpPr txBox="1"/>
            <p:nvPr/>
          </p:nvSpPr>
          <p:spPr>
            <a:xfrm>
              <a:off x="0" y="-47625"/>
              <a:ext cx="6333946" cy="19446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7724A5F6-1FF2-0663-A1D4-A58BA3823C13}"/>
              </a:ext>
            </a:extLst>
          </p:cNvPr>
          <p:cNvGrpSpPr/>
          <p:nvPr/>
        </p:nvGrpSpPr>
        <p:grpSpPr>
          <a:xfrm>
            <a:off x="1028700" y="3455173"/>
            <a:ext cx="3222957" cy="3086100"/>
            <a:chOff x="0" y="0"/>
            <a:chExt cx="848845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FC3877A-DABE-141D-5D56-514F98E03AC1}"/>
                </a:ext>
              </a:extLst>
            </p:cNvPr>
            <p:cNvSpPr/>
            <p:nvPr/>
          </p:nvSpPr>
          <p:spPr>
            <a:xfrm>
              <a:off x="0" y="0"/>
              <a:ext cx="848845" cy="812800"/>
            </a:xfrm>
            <a:custGeom>
              <a:avLst/>
              <a:gdLst/>
              <a:ahLst/>
              <a:cxnLst/>
              <a:rect l="l" t="t" r="r" b="b"/>
              <a:pathLst>
                <a:path w="848845" h="812800">
                  <a:moveTo>
                    <a:pt x="0" y="0"/>
                  </a:moveTo>
                  <a:lnTo>
                    <a:pt x="848845" y="0"/>
                  </a:lnTo>
                  <a:lnTo>
                    <a:pt x="84884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CE3F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83CC79D-8BC7-56BE-242E-E2C054A1264D}"/>
                </a:ext>
              </a:extLst>
            </p:cNvPr>
            <p:cNvSpPr txBox="1"/>
            <p:nvPr/>
          </p:nvSpPr>
          <p:spPr>
            <a:xfrm>
              <a:off x="0" y="-47625"/>
              <a:ext cx="848845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uce Bold"/>
                </a:rPr>
                <a:t>1.</a:t>
              </a:r>
              <a:r>
                <a:rPr lang="en-US" sz="2500">
                  <a:solidFill>
                    <a:srgbClr val="000000"/>
                  </a:solidFill>
                  <a:latin typeface="Open Sauce"/>
                </a:rPr>
                <a:t> Práctica Pedagogía </a:t>
              </a:r>
            </a:p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uce Bold"/>
                </a:rPr>
                <a:t>(195 estudiantes)</a:t>
              </a:r>
              <a:r>
                <a:rPr lang="en-US" sz="2500">
                  <a:solidFill>
                    <a:srgbClr val="000000"/>
                  </a:solidFill>
                  <a:latin typeface="Open Sauce"/>
                </a:rPr>
                <a:t> coordinada desde Facultad de Educación.</a:t>
              </a: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BFA37B93-9EA7-1E34-FFBE-A2B2FA7821D4}"/>
              </a:ext>
            </a:extLst>
          </p:cNvPr>
          <p:cNvGrpSpPr/>
          <p:nvPr/>
        </p:nvGrpSpPr>
        <p:grpSpPr>
          <a:xfrm>
            <a:off x="5783387" y="3455173"/>
            <a:ext cx="3086100" cy="3086100"/>
            <a:chOff x="0" y="0"/>
            <a:chExt cx="812800" cy="8128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DD0A0C2-59D8-875C-B5E7-49C9E01C71C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ADB05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FD8F5E50-18A7-FECD-73EA-9A90D5584593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uce Bold"/>
                </a:rPr>
                <a:t>2.</a:t>
              </a:r>
              <a:r>
                <a:rPr lang="en-US" sz="2500">
                  <a:solidFill>
                    <a:srgbClr val="000000"/>
                  </a:solidFill>
                  <a:latin typeface="Open Sauce"/>
                </a:rPr>
                <a:t> Cursos de pregrado</a:t>
              </a:r>
            </a:p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uce Bold"/>
                </a:rPr>
                <a:t>(365 tutores)</a:t>
              </a: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8AA61145-E3E9-54CC-1745-A74C26C6557B}"/>
              </a:ext>
            </a:extLst>
          </p:cNvPr>
          <p:cNvGrpSpPr/>
          <p:nvPr/>
        </p:nvGrpSpPr>
        <p:grpSpPr>
          <a:xfrm>
            <a:off x="4251657" y="7084198"/>
            <a:ext cx="3031625" cy="2951639"/>
            <a:chOff x="0" y="0"/>
            <a:chExt cx="798453" cy="777386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A0ED6CF-F876-02E8-B774-577A794A647A}"/>
                </a:ext>
              </a:extLst>
            </p:cNvPr>
            <p:cNvSpPr/>
            <p:nvPr/>
          </p:nvSpPr>
          <p:spPr>
            <a:xfrm>
              <a:off x="0" y="0"/>
              <a:ext cx="798453" cy="777386"/>
            </a:xfrm>
            <a:custGeom>
              <a:avLst/>
              <a:gdLst/>
              <a:ahLst/>
              <a:cxnLst/>
              <a:rect l="l" t="t" r="r" b="b"/>
              <a:pathLst>
                <a:path w="798453" h="777386">
                  <a:moveTo>
                    <a:pt x="0" y="0"/>
                  </a:moveTo>
                  <a:lnTo>
                    <a:pt x="798453" y="0"/>
                  </a:lnTo>
                  <a:lnTo>
                    <a:pt x="798453" y="777386"/>
                  </a:lnTo>
                  <a:lnTo>
                    <a:pt x="0" y="777386"/>
                  </a:lnTo>
                  <a:close/>
                </a:path>
              </a:pathLst>
            </a:custGeom>
            <a:solidFill>
              <a:srgbClr val="FADB05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158DA278-910E-2ED0-0A12-B0E44D128E16}"/>
                </a:ext>
              </a:extLst>
            </p:cNvPr>
            <p:cNvSpPr txBox="1"/>
            <p:nvPr/>
          </p:nvSpPr>
          <p:spPr>
            <a:xfrm>
              <a:off x="0" y="-47625"/>
              <a:ext cx="798453" cy="8250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uce"/>
                </a:rPr>
                <a:t> </a:t>
              </a:r>
              <a:r>
                <a:rPr lang="en-US" sz="2500">
                  <a:solidFill>
                    <a:srgbClr val="000000"/>
                  </a:solidFill>
                  <a:latin typeface="Open Sauce Bold"/>
                </a:rPr>
                <a:t>2.1</a:t>
              </a:r>
              <a:r>
                <a:rPr lang="en-US" sz="2500">
                  <a:solidFill>
                    <a:srgbClr val="000000"/>
                  </a:solidFill>
                  <a:latin typeface="Open Sauce"/>
                </a:rPr>
                <a:t> Optativo de Formación General: Cerrando Brechas Educativas </a:t>
              </a:r>
            </a:p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uce"/>
                </a:rPr>
                <a:t>(176 tutores)</a:t>
              </a: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2019FBBA-CAC5-063D-D86A-9513325EEBB7}"/>
              </a:ext>
            </a:extLst>
          </p:cNvPr>
          <p:cNvGrpSpPr/>
          <p:nvPr/>
        </p:nvGrpSpPr>
        <p:grpSpPr>
          <a:xfrm>
            <a:off x="7544296" y="7102189"/>
            <a:ext cx="2310579" cy="2979740"/>
            <a:chOff x="0" y="0"/>
            <a:chExt cx="608548" cy="784788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B810C1B-F2C8-D18F-6C3C-B98A037524A2}"/>
                </a:ext>
              </a:extLst>
            </p:cNvPr>
            <p:cNvSpPr/>
            <p:nvPr/>
          </p:nvSpPr>
          <p:spPr>
            <a:xfrm>
              <a:off x="0" y="0"/>
              <a:ext cx="608548" cy="784788"/>
            </a:xfrm>
            <a:custGeom>
              <a:avLst/>
              <a:gdLst/>
              <a:ahLst/>
              <a:cxnLst/>
              <a:rect l="l" t="t" r="r" b="b"/>
              <a:pathLst>
                <a:path w="608548" h="784788">
                  <a:moveTo>
                    <a:pt x="0" y="0"/>
                  </a:moveTo>
                  <a:lnTo>
                    <a:pt x="608548" y="0"/>
                  </a:lnTo>
                  <a:lnTo>
                    <a:pt x="608548" y="784788"/>
                  </a:lnTo>
                  <a:lnTo>
                    <a:pt x="0" y="784788"/>
                  </a:lnTo>
                  <a:close/>
                </a:path>
              </a:pathLst>
            </a:custGeom>
            <a:solidFill>
              <a:srgbClr val="FADB05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31144C94-E8E1-5FCE-23A2-5A654C7BD4E0}"/>
                </a:ext>
              </a:extLst>
            </p:cNvPr>
            <p:cNvSpPr txBox="1"/>
            <p:nvPr/>
          </p:nvSpPr>
          <p:spPr>
            <a:xfrm>
              <a:off x="0" y="-47625"/>
              <a:ext cx="608548" cy="8324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uce Bold"/>
                </a:rPr>
                <a:t> 2.2</a:t>
              </a:r>
              <a:r>
                <a:rPr lang="en-US" sz="2500">
                  <a:solidFill>
                    <a:srgbClr val="000000"/>
                  </a:solidFill>
                  <a:latin typeface="Open Sauce"/>
                </a:rPr>
                <a:t> Curso mínimo Ing. Comercial: Práctica Social </a:t>
              </a:r>
            </a:p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uce"/>
                </a:rPr>
                <a:t>(189 tutores)</a:t>
              </a: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B626EDD0-DA03-C48E-D7B1-B8C6B27EDF60}"/>
              </a:ext>
            </a:extLst>
          </p:cNvPr>
          <p:cNvGrpSpPr/>
          <p:nvPr/>
        </p:nvGrpSpPr>
        <p:grpSpPr>
          <a:xfrm>
            <a:off x="12265272" y="3455173"/>
            <a:ext cx="3086100" cy="3086100"/>
            <a:chOff x="0" y="0"/>
            <a:chExt cx="812800" cy="812800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1A68E70-CA6E-1D56-693B-7293EC6A3C0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ADB05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2FC139F9-A29B-81E0-6EAC-CB530D444107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uce Bold"/>
                </a:rPr>
                <a:t>3. </a:t>
              </a:r>
              <a:r>
                <a:rPr lang="en-US" sz="2500">
                  <a:solidFill>
                    <a:srgbClr val="000000"/>
                  </a:solidFill>
                  <a:latin typeface="Open Sauce"/>
                </a:rPr>
                <a:t>Instancias extra-curriculares </a:t>
              </a:r>
            </a:p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uce Bold"/>
                </a:rPr>
                <a:t>(78 tutores)</a:t>
              </a: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FAABEE09-3156-9FCF-AD42-8B89DA9C5B53}"/>
              </a:ext>
            </a:extLst>
          </p:cNvPr>
          <p:cNvGrpSpPr/>
          <p:nvPr/>
        </p:nvGrpSpPr>
        <p:grpSpPr>
          <a:xfrm>
            <a:off x="10112051" y="6988948"/>
            <a:ext cx="2596248" cy="3086100"/>
            <a:chOff x="0" y="0"/>
            <a:chExt cx="683785" cy="812800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CA4002FE-BDD4-2080-D7F1-EF6B78C18F14}"/>
                </a:ext>
              </a:extLst>
            </p:cNvPr>
            <p:cNvSpPr/>
            <p:nvPr/>
          </p:nvSpPr>
          <p:spPr>
            <a:xfrm>
              <a:off x="0" y="0"/>
              <a:ext cx="683785" cy="812800"/>
            </a:xfrm>
            <a:custGeom>
              <a:avLst/>
              <a:gdLst/>
              <a:ahLst/>
              <a:cxnLst/>
              <a:rect l="l" t="t" r="r" b="b"/>
              <a:pathLst>
                <a:path w="683785" h="812800">
                  <a:moveTo>
                    <a:pt x="0" y="0"/>
                  </a:moveTo>
                  <a:lnTo>
                    <a:pt x="683785" y="0"/>
                  </a:lnTo>
                  <a:lnTo>
                    <a:pt x="68378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ADB05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F9BCB623-7383-74DF-9963-CAA7C84B9201}"/>
                </a:ext>
              </a:extLst>
            </p:cNvPr>
            <p:cNvSpPr txBox="1"/>
            <p:nvPr/>
          </p:nvSpPr>
          <p:spPr>
            <a:xfrm>
              <a:off x="0" y="-47625"/>
              <a:ext cx="683785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uce Bold"/>
                </a:rPr>
                <a:t> 3.1 </a:t>
              </a:r>
              <a:r>
                <a:rPr lang="en-US" sz="2500">
                  <a:solidFill>
                    <a:srgbClr val="000000"/>
                  </a:solidFill>
                  <a:latin typeface="Open Sauce"/>
                </a:rPr>
                <a:t>Experiencia co-curricular (54 tutores)</a:t>
              </a: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CA24E3BF-4767-322C-0000-F9F991EA2BA0}"/>
              </a:ext>
            </a:extLst>
          </p:cNvPr>
          <p:cNvGrpSpPr/>
          <p:nvPr/>
        </p:nvGrpSpPr>
        <p:grpSpPr>
          <a:xfrm>
            <a:off x="12973057" y="6988948"/>
            <a:ext cx="2264960" cy="3086100"/>
            <a:chOff x="0" y="0"/>
            <a:chExt cx="596533" cy="812800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6C1CD109-41CB-F507-D68B-4EFA17180DA7}"/>
                </a:ext>
              </a:extLst>
            </p:cNvPr>
            <p:cNvSpPr/>
            <p:nvPr/>
          </p:nvSpPr>
          <p:spPr>
            <a:xfrm>
              <a:off x="0" y="0"/>
              <a:ext cx="596533" cy="812800"/>
            </a:xfrm>
            <a:custGeom>
              <a:avLst/>
              <a:gdLst/>
              <a:ahLst/>
              <a:cxnLst/>
              <a:rect l="l" t="t" r="r" b="b"/>
              <a:pathLst>
                <a:path w="596533" h="812800">
                  <a:moveTo>
                    <a:pt x="0" y="0"/>
                  </a:moveTo>
                  <a:lnTo>
                    <a:pt x="596533" y="0"/>
                  </a:lnTo>
                  <a:lnTo>
                    <a:pt x="59653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ADB05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466C9803-77D6-85D6-DFE2-EA43112D924C}"/>
                </a:ext>
              </a:extLst>
            </p:cNvPr>
            <p:cNvSpPr txBox="1"/>
            <p:nvPr/>
          </p:nvSpPr>
          <p:spPr>
            <a:xfrm>
              <a:off x="0" y="-47625"/>
              <a:ext cx="596533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uce"/>
                </a:rPr>
                <a:t> </a:t>
              </a:r>
              <a:r>
                <a:rPr lang="en-US" sz="2500">
                  <a:solidFill>
                    <a:srgbClr val="000000"/>
                  </a:solidFill>
                  <a:latin typeface="Open Sauce Bold"/>
                </a:rPr>
                <a:t>3.2</a:t>
              </a:r>
              <a:r>
                <a:rPr lang="en-US" sz="2500">
                  <a:solidFill>
                    <a:srgbClr val="000000"/>
                  </a:solidFill>
                  <a:latin typeface="Open Sauce"/>
                </a:rPr>
                <a:t> Campaña funcionarios FACEA - Conectado Aprendo </a:t>
              </a:r>
            </a:p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uce"/>
                </a:rPr>
                <a:t>(5 tutores)</a:t>
              </a: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79BA479B-E1D4-40E5-30DD-510CF765C0C5}"/>
              </a:ext>
            </a:extLst>
          </p:cNvPr>
          <p:cNvGrpSpPr/>
          <p:nvPr/>
        </p:nvGrpSpPr>
        <p:grpSpPr>
          <a:xfrm>
            <a:off x="15502777" y="6989749"/>
            <a:ext cx="2500152" cy="3086100"/>
            <a:chOff x="0" y="0"/>
            <a:chExt cx="658476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F6126ADC-1483-D7E8-5453-39469D4F806B}"/>
                </a:ext>
              </a:extLst>
            </p:cNvPr>
            <p:cNvSpPr/>
            <p:nvPr/>
          </p:nvSpPr>
          <p:spPr>
            <a:xfrm>
              <a:off x="0" y="0"/>
              <a:ext cx="658476" cy="812800"/>
            </a:xfrm>
            <a:custGeom>
              <a:avLst/>
              <a:gdLst/>
              <a:ahLst/>
              <a:cxnLst/>
              <a:rect l="l" t="t" r="r" b="b"/>
              <a:pathLst>
                <a:path w="658476" h="812800">
                  <a:moveTo>
                    <a:pt x="0" y="0"/>
                  </a:moveTo>
                  <a:lnTo>
                    <a:pt x="658476" y="0"/>
                  </a:lnTo>
                  <a:lnTo>
                    <a:pt x="65847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CE3F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6E2E3CA0-31C1-676F-94E7-90615296C0AE}"/>
                </a:ext>
              </a:extLst>
            </p:cNvPr>
            <p:cNvSpPr txBox="1"/>
            <p:nvPr/>
          </p:nvSpPr>
          <p:spPr>
            <a:xfrm>
              <a:off x="0" y="-47625"/>
              <a:ext cx="658476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uce"/>
                </a:rPr>
                <a:t> </a:t>
              </a:r>
              <a:r>
                <a:rPr lang="en-US" sz="2500">
                  <a:solidFill>
                    <a:srgbClr val="000000"/>
                  </a:solidFill>
                  <a:latin typeface="Open Sauce Bold"/>
                </a:rPr>
                <a:t>3.3.</a:t>
              </a:r>
              <a:r>
                <a:rPr lang="en-US" sz="2500">
                  <a:solidFill>
                    <a:srgbClr val="000000"/>
                  </a:solidFill>
                  <a:latin typeface="Open Sauce"/>
                </a:rPr>
                <a:t> Campus Villarrica: tutorías presenciales (19 tutores)</a:t>
              </a: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F59A01FC-10AB-AFC3-41FF-D5242650CEEB}"/>
              </a:ext>
            </a:extLst>
          </p:cNvPr>
          <p:cNvGrpSpPr/>
          <p:nvPr/>
        </p:nvGrpSpPr>
        <p:grpSpPr>
          <a:xfrm>
            <a:off x="5456863" y="1938476"/>
            <a:ext cx="7374274" cy="973773"/>
            <a:chOff x="0" y="0"/>
            <a:chExt cx="1942196" cy="256467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CB868F6C-CD87-E43C-D816-13E2933B2EFF}"/>
                </a:ext>
              </a:extLst>
            </p:cNvPr>
            <p:cNvSpPr/>
            <p:nvPr/>
          </p:nvSpPr>
          <p:spPr>
            <a:xfrm>
              <a:off x="0" y="0"/>
              <a:ext cx="1942196" cy="256467"/>
            </a:xfrm>
            <a:custGeom>
              <a:avLst/>
              <a:gdLst/>
              <a:ahLst/>
              <a:cxnLst/>
              <a:rect l="l" t="t" r="r" b="b"/>
              <a:pathLst>
                <a:path w="1942196" h="256467">
                  <a:moveTo>
                    <a:pt x="0" y="0"/>
                  </a:moveTo>
                  <a:lnTo>
                    <a:pt x="1942196" y="0"/>
                  </a:lnTo>
                  <a:lnTo>
                    <a:pt x="1942196" y="256467"/>
                  </a:lnTo>
                  <a:lnTo>
                    <a:pt x="0" y="256467"/>
                  </a:lnTo>
                  <a:close/>
                </a:path>
              </a:pathLst>
            </a:custGeom>
            <a:solidFill>
              <a:srgbClr val="0176DE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8498A554-3BAF-F328-7BC6-7F5687482F67}"/>
                </a:ext>
              </a:extLst>
            </p:cNvPr>
            <p:cNvSpPr txBox="1"/>
            <p:nvPr/>
          </p:nvSpPr>
          <p:spPr>
            <a:xfrm>
              <a:off x="0" y="-66675"/>
              <a:ext cx="1942196" cy="323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099" dirty="0" err="1">
                  <a:solidFill>
                    <a:srgbClr val="F2D617"/>
                  </a:solidFill>
                  <a:latin typeface="Open Sauce Bold"/>
                </a:rPr>
                <a:t>Tutorías</a:t>
              </a:r>
              <a:r>
                <a:rPr lang="en-US" sz="3099" dirty="0">
                  <a:solidFill>
                    <a:srgbClr val="F2D617"/>
                  </a:solidFill>
                  <a:latin typeface="Open Sauce Bold"/>
                </a:rPr>
                <a:t> </a:t>
              </a:r>
              <a:r>
                <a:rPr lang="en-US" sz="3099" dirty="0" err="1">
                  <a:solidFill>
                    <a:srgbClr val="F2D617"/>
                  </a:solidFill>
                  <a:latin typeface="Open Sauce Bold"/>
                </a:rPr>
                <a:t>Escolares</a:t>
              </a:r>
              <a:r>
                <a:rPr lang="en-US" sz="3099" dirty="0">
                  <a:solidFill>
                    <a:srgbClr val="F2D617"/>
                  </a:solidFill>
                  <a:latin typeface="Open Sauce Bold"/>
                </a:rPr>
                <a:t> </a:t>
              </a:r>
              <a:r>
                <a:rPr lang="en-US" sz="3099" dirty="0" err="1">
                  <a:solidFill>
                    <a:srgbClr val="F2D617"/>
                  </a:solidFill>
                  <a:latin typeface="Open Sauce Bold"/>
                </a:rPr>
                <a:t>en</a:t>
              </a:r>
              <a:r>
                <a:rPr lang="en-US" sz="3099" dirty="0">
                  <a:solidFill>
                    <a:srgbClr val="F2D617"/>
                  </a:solidFill>
                  <a:latin typeface="Open Sauce Bold"/>
                </a:rPr>
                <a:t> la UC (2023)</a:t>
              </a:r>
            </a:p>
          </p:txBody>
        </p:sp>
      </p:grpSp>
      <p:sp>
        <p:nvSpPr>
          <p:cNvPr id="32" name="TextBox 32">
            <a:extLst>
              <a:ext uri="{FF2B5EF4-FFF2-40B4-BE49-F238E27FC236}">
                <a16:creationId xmlns:a16="http://schemas.microsoft.com/office/drawing/2014/main" id="{C68B6AD3-9EDF-2C03-DE13-A304F49B07BC}"/>
              </a:ext>
            </a:extLst>
          </p:cNvPr>
          <p:cNvSpPr txBox="1"/>
          <p:nvPr/>
        </p:nvSpPr>
        <p:spPr>
          <a:xfrm>
            <a:off x="0" y="452576"/>
            <a:ext cx="18002929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0176DE"/>
                </a:solidFill>
                <a:latin typeface="Roca One Ultra-Bold"/>
              </a:rPr>
              <a:t>Modalidades Tutorías Escolares UC</a:t>
            </a:r>
          </a:p>
        </p:txBody>
      </p:sp>
      <p:sp>
        <p:nvSpPr>
          <p:cNvPr id="33" name="AutoShape 33">
            <a:extLst>
              <a:ext uri="{FF2B5EF4-FFF2-40B4-BE49-F238E27FC236}">
                <a16:creationId xmlns:a16="http://schemas.microsoft.com/office/drawing/2014/main" id="{EA892B5B-9F10-42EB-F931-C5092628076F}"/>
              </a:ext>
            </a:extLst>
          </p:cNvPr>
          <p:cNvSpPr/>
          <p:nvPr/>
        </p:nvSpPr>
        <p:spPr>
          <a:xfrm>
            <a:off x="9144000" y="2912248"/>
            <a:ext cx="4664322" cy="54292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s-CL"/>
          </a:p>
        </p:txBody>
      </p:sp>
      <p:sp>
        <p:nvSpPr>
          <p:cNvPr id="34" name="AutoShape 34">
            <a:extLst>
              <a:ext uri="{FF2B5EF4-FFF2-40B4-BE49-F238E27FC236}">
                <a16:creationId xmlns:a16="http://schemas.microsoft.com/office/drawing/2014/main" id="{77CFF028-97EE-4EE3-8A46-EFD6C4352708}"/>
              </a:ext>
            </a:extLst>
          </p:cNvPr>
          <p:cNvSpPr/>
          <p:nvPr/>
        </p:nvSpPr>
        <p:spPr>
          <a:xfrm flipH="1">
            <a:off x="7326437" y="2912248"/>
            <a:ext cx="1817563" cy="54292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s-CL"/>
          </a:p>
        </p:txBody>
      </p:sp>
      <p:sp>
        <p:nvSpPr>
          <p:cNvPr id="35" name="AutoShape 35">
            <a:extLst>
              <a:ext uri="{FF2B5EF4-FFF2-40B4-BE49-F238E27FC236}">
                <a16:creationId xmlns:a16="http://schemas.microsoft.com/office/drawing/2014/main" id="{3D54B49C-47C9-4022-23D0-D44E0202CD6E}"/>
              </a:ext>
            </a:extLst>
          </p:cNvPr>
          <p:cNvSpPr/>
          <p:nvPr/>
        </p:nvSpPr>
        <p:spPr>
          <a:xfrm flipH="1">
            <a:off x="2640178" y="2912248"/>
            <a:ext cx="6503822" cy="54292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s-CL"/>
          </a:p>
        </p:txBody>
      </p:sp>
      <p:sp>
        <p:nvSpPr>
          <p:cNvPr id="36" name="AutoShape 36">
            <a:extLst>
              <a:ext uri="{FF2B5EF4-FFF2-40B4-BE49-F238E27FC236}">
                <a16:creationId xmlns:a16="http://schemas.microsoft.com/office/drawing/2014/main" id="{FFA01C5D-143B-B20D-0C9E-C1CEEB3275DD}"/>
              </a:ext>
            </a:extLst>
          </p:cNvPr>
          <p:cNvSpPr/>
          <p:nvPr/>
        </p:nvSpPr>
        <p:spPr>
          <a:xfrm>
            <a:off x="7326437" y="6541273"/>
            <a:ext cx="1373149" cy="5609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s-CL"/>
          </a:p>
        </p:txBody>
      </p:sp>
      <p:sp>
        <p:nvSpPr>
          <p:cNvPr id="37" name="AutoShape 37">
            <a:extLst>
              <a:ext uri="{FF2B5EF4-FFF2-40B4-BE49-F238E27FC236}">
                <a16:creationId xmlns:a16="http://schemas.microsoft.com/office/drawing/2014/main" id="{E6B42F42-8207-BDD4-E185-A838A988039E}"/>
              </a:ext>
            </a:extLst>
          </p:cNvPr>
          <p:cNvSpPr/>
          <p:nvPr/>
        </p:nvSpPr>
        <p:spPr>
          <a:xfrm flipH="1">
            <a:off x="5767469" y="6541273"/>
            <a:ext cx="1558967" cy="54292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s-CL"/>
          </a:p>
        </p:txBody>
      </p:sp>
      <p:sp>
        <p:nvSpPr>
          <p:cNvPr id="38" name="AutoShape 38">
            <a:extLst>
              <a:ext uri="{FF2B5EF4-FFF2-40B4-BE49-F238E27FC236}">
                <a16:creationId xmlns:a16="http://schemas.microsoft.com/office/drawing/2014/main" id="{AEEFF0A5-4345-AFE3-5814-9B8CE46BB408}"/>
              </a:ext>
            </a:extLst>
          </p:cNvPr>
          <p:cNvSpPr/>
          <p:nvPr/>
        </p:nvSpPr>
        <p:spPr>
          <a:xfrm flipH="1">
            <a:off x="11410174" y="6541273"/>
            <a:ext cx="2398147" cy="44767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s-CL"/>
          </a:p>
        </p:txBody>
      </p:sp>
      <p:sp>
        <p:nvSpPr>
          <p:cNvPr id="39" name="AutoShape 39">
            <a:extLst>
              <a:ext uri="{FF2B5EF4-FFF2-40B4-BE49-F238E27FC236}">
                <a16:creationId xmlns:a16="http://schemas.microsoft.com/office/drawing/2014/main" id="{4EB62B4A-FA50-7CDB-4133-D11E28CED42D}"/>
              </a:ext>
            </a:extLst>
          </p:cNvPr>
          <p:cNvSpPr/>
          <p:nvPr/>
        </p:nvSpPr>
        <p:spPr>
          <a:xfrm>
            <a:off x="13808322" y="6541273"/>
            <a:ext cx="297216" cy="44767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s-CL"/>
          </a:p>
        </p:txBody>
      </p:sp>
      <p:sp>
        <p:nvSpPr>
          <p:cNvPr id="40" name="AutoShape 40">
            <a:extLst>
              <a:ext uri="{FF2B5EF4-FFF2-40B4-BE49-F238E27FC236}">
                <a16:creationId xmlns:a16="http://schemas.microsoft.com/office/drawing/2014/main" id="{0839B137-A84F-3A8B-77E0-7637222D952F}"/>
              </a:ext>
            </a:extLst>
          </p:cNvPr>
          <p:cNvSpPr/>
          <p:nvPr/>
        </p:nvSpPr>
        <p:spPr>
          <a:xfrm>
            <a:off x="13808322" y="6541273"/>
            <a:ext cx="2944531" cy="44847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s-CL"/>
          </a:p>
        </p:txBody>
      </p:sp>
      <p:grpSp>
        <p:nvGrpSpPr>
          <p:cNvPr id="41" name="Group 41">
            <a:extLst>
              <a:ext uri="{FF2B5EF4-FFF2-40B4-BE49-F238E27FC236}">
                <a16:creationId xmlns:a16="http://schemas.microsoft.com/office/drawing/2014/main" id="{017A9C4B-2F08-C0D2-8449-011835A1AB49}"/>
              </a:ext>
            </a:extLst>
          </p:cNvPr>
          <p:cNvGrpSpPr/>
          <p:nvPr/>
        </p:nvGrpSpPr>
        <p:grpSpPr>
          <a:xfrm>
            <a:off x="14320323" y="1765629"/>
            <a:ext cx="3878813" cy="570869"/>
            <a:chOff x="0" y="0"/>
            <a:chExt cx="1021580" cy="150352"/>
          </a:xfrm>
        </p:grpSpPr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8ED70A61-192F-604B-09B0-26F17730E120}"/>
                </a:ext>
              </a:extLst>
            </p:cNvPr>
            <p:cNvSpPr/>
            <p:nvPr/>
          </p:nvSpPr>
          <p:spPr>
            <a:xfrm>
              <a:off x="0" y="0"/>
              <a:ext cx="1021580" cy="150352"/>
            </a:xfrm>
            <a:custGeom>
              <a:avLst/>
              <a:gdLst/>
              <a:ahLst/>
              <a:cxnLst/>
              <a:rect l="l" t="t" r="r" b="b"/>
              <a:pathLst>
                <a:path w="1021580" h="150352">
                  <a:moveTo>
                    <a:pt x="0" y="0"/>
                  </a:moveTo>
                  <a:lnTo>
                    <a:pt x="1021580" y="0"/>
                  </a:lnTo>
                  <a:lnTo>
                    <a:pt x="1021580" y="150352"/>
                  </a:lnTo>
                  <a:lnTo>
                    <a:pt x="0" y="150352"/>
                  </a:lnTo>
                  <a:close/>
                </a:path>
              </a:pathLst>
            </a:custGeom>
            <a:solidFill>
              <a:srgbClr val="FADB05">
                <a:alpha val="4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3" name="TextBox 43">
              <a:extLst>
                <a:ext uri="{FF2B5EF4-FFF2-40B4-BE49-F238E27FC236}">
                  <a16:creationId xmlns:a16="http://schemas.microsoft.com/office/drawing/2014/main" id="{7726FBE8-18C6-1FB3-1560-D647333A0F88}"/>
                </a:ext>
              </a:extLst>
            </p:cNvPr>
            <p:cNvSpPr txBox="1"/>
            <p:nvPr/>
          </p:nvSpPr>
          <p:spPr>
            <a:xfrm>
              <a:off x="0" y="-47625"/>
              <a:ext cx="1021580" cy="197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44" name="TextBox 44">
            <a:extLst>
              <a:ext uri="{FF2B5EF4-FFF2-40B4-BE49-F238E27FC236}">
                <a16:creationId xmlns:a16="http://schemas.microsoft.com/office/drawing/2014/main" id="{265937FD-6A43-3453-579F-260C0836CB3C}"/>
              </a:ext>
            </a:extLst>
          </p:cNvPr>
          <p:cNvSpPr txBox="1"/>
          <p:nvPr/>
        </p:nvSpPr>
        <p:spPr>
          <a:xfrm>
            <a:off x="14405443" y="1774043"/>
            <a:ext cx="3708574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4A98"/>
                </a:solidFill>
                <a:latin typeface="Open Sauce Bold"/>
              </a:rPr>
              <a:t>TOTAL: 638 </a:t>
            </a:r>
            <a:r>
              <a:rPr lang="en-US" sz="2999" dirty="0" err="1">
                <a:solidFill>
                  <a:srgbClr val="004A98"/>
                </a:solidFill>
                <a:latin typeface="Open Sauce Bold"/>
              </a:rPr>
              <a:t>tutores</a:t>
            </a:r>
            <a:endParaRPr lang="en-US" sz="2999" dirty="0">
              <a:solidFill>
                <a:srgbClr val="004A98"/>
              </a:solidFill>
              <a:latin typeface="Open Sauce Bold"/>
            </a:endParaRPr>
          </a:p>
        </p:txBody>
      </p:sp>
    </p:spTree>
    <p:extLst>
      <p:ext uri="{BB962C8B-B14F-4D97-AF65-F5344CB8AC3E}">
        <p14:creationId xmlns:p14="http://schemas.microsoft.com/office/powerpoint/2010/main" val="314908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323874"/>
            <a:ext cx="8767537" cy="470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6410" lvl="1" indent="-363205" algn="just">
              <a:lnSpc>
                <a:spcPts val="4710"/>
              </a:lnSpc>
              <a:buFont typeface="Arial"/>
              <a:buChar char="•"/>
            </a:pPr>
            <a:r>
              <a:rPr lang="en-US" sz="3364" dirty="0">
                <a:solidFill>
                  <a:srgbClr val="000000"/>
                </a:solidFill>
                <a:latin typeface="Open Sauce"/>
              </a:rPr>
              <a:t>419  NNAs </a:t>
            </a:r>
            <a:r>
              <a:rPr lang="en-US" sz="3364" dirty="0" err="1">
                <a:solidFill>
                  <a:srgbClr val="000000"/>
                </a:solidFill>
                <a:latin typeface="Open Sauce"/>
              </a:rPr>
              <a:t>beneficiarias</a:t>
            </a:r>
            <a:r>
              <a:rPr lang="en-US" sz="3364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3364" dirty="0" err="1">
                <a:solidFill>
                  <a:srgbClr val="000000"/>
                </a:solidFill>
                <a:latin typeface="Open Sauce"/>
              </a:rPr>
              <a:t>vía</a:t>
            </a:r>
            <a:r>
              <a:rPr lang="en-US" sz="3364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3364" dirty="0" err="1">
                <a:solidFill>
                  <a:srgbClr val="000000"/>
                </a:solidFill>
                <a:latin typeface="Open Sauce"/>
              </a:rPr>
              <a:t>tutores</a:t>
            </a:r>
            <a:r>
              <a:rPr lang="en-US" sz="3364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3364" dirty="0" err="1">
                <a:solidFill>
                  <a:srgbClr val="000000"/>
                </a:solidFill>
                <a:latin typeface="Open Sauce"/>
              </a:rPr>
              <a:t>activos</a:t>
            </a:r>
            <a:r>
              <a:rPr lang="en-US" sz="3364" dirty="0">
                <a:solidFill>
                  <a:srgbClr val="000000"/>
                </a:solidFill>
                <a:latin typeface="Open Sauce"/>
              </a:rPr>
              <a:t> de </a:t>
            </a:r>
            <a:r>
              <a:rPr lang="en-US" sz="3364" dirty="0" err="1">
                <a:solidFill>
                  <a:srgbClr val="000000"/>
                </a:solidFill>
                <a:latin typeface="Open Sauce"/>
              </a:rPr>
              <a:t>pregrado</a:t>
            </a:r>
            <a:endParaRPr lang="en-US" sz="3364" dirty="0">
              <a:solidFill>
                <a:srgbClr val="000000"/>
              </a:solidFill>
              <a:latin typeface="Open Sauce"/>
            </a:endParaRPr>
          </a:p>
          <a:p>
            <a:pPr marL="363205" lvl="1" algn="just">
              <a:lnSpc>
                <a:spcPts val="4710"/>
              </a:lnSpc>
            </a:pPr>
            <a:endParaRPr lang="en-US" sz="3364" dirty="0">
              <a:solidFill>
                <a:srgbClr val="000000"/>
              </a:solidFill>
              <a:latin typeface="Open Sauce"/>
            </a:endParaRPr>
          </a:p>
          <a:p>
            <a:pPr marL="712470" lvl="1" indent="-356235" algn="just">
              <a:lnSpc>
                <a:spcPts val="4620"/>
              </a:lnSpc>
              <a:buFont typeface="Arial"/>
              <a:buChar char="•"/>
            </a:pPr>
            <a:r>
              <a:rPr lang="en-US" sz="3300" dirty="0">
                <a:solidFill>
                  <a:srgbClr val="000000"/>
                </a:solidFill>
                <a:latin typeface="Open Sauce"/>
              </a:rPr>
              <a:t>5.872 </a:t>
            </a:r>
            <a:r>
              <a:rPr lang="en-US" sz="3300" dirty="0" err="1">
                <a:solidFill>
                  <a:srgbClr val="000000"/>
                </a:solidFill>
                <a:latin typeface="Open Sauce"/>
              </a:rPr>
              <a:t>tutorías</a:t>
            </a:r>
            <a:r>
              <a:rPr lang="en-US" sz="3300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Open Sauce"/>
              </a:rPr>
              <a:t>realizadas</a:t>
            </a:r>
            <a:r>
              <a:rPr lang="en-US" sz="3300" dirty="0">
                <a:solidFill>
                  <a:srgbClr val="000000"/>
                </a:solidFill>
                <a:latin typeface="Open Sauce"/>
              </a:rPr>
              <a:t>.</a:t>
            </a:r>
          </a:p>
          <a:p>
            <a:pPr marL="712473" lvl="1" indent="-356237" algn="just">
              <a:lnSpc>
                <a:spcPts val="4620"/>
              </a:lnSpc>
              <a:buFont typeface="Arial"/>
              <a:buChar char="•"/>
            </a:pPr>
            <a:r>
              <a:rPr lang="en-US" sz="3300" dirty="0">
                <a:solidFill>
                  <a:srgbClr val="000000"/>
                </a:solidFill>
                <a:latin typeface="Open Sauce"/>
              </a:rPr>
              <a:t>14 </a:t>
            </a:r>
            <a:r>
              <a:rPr lang="en-US" sz="3300" dirty="0" err="1">
                <a:solidFill>
                  <a:srgbClr val="000000"/>
                </a:solidFill>
                <a:latin typeface="Open Sauce"/>
              </a:rPr>
              <a:t>tutorías</a:t>
            </a:r>
            <a:r>
              <a:rPr lang="en-US" sz="3300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Open Sauce"/>
              </a:rPr>
              <a:t>en</a:t>
            </a:r>
            <a:r>
              <a:rPr lang="en-US" sz="3300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Open Sauce"/>
              </a:rPr>
              <a:t>promedio</a:t>
            </a:r>
            <a:r>
              <a:rPr lang="en-US" sz="3300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Open Sauce"/>
              </a:rPr>
              <a:t>por</a:t>
            </a:r>
            <a:r>
              <a:rPr lang="en-US" sz="3300" dirty="0">
                <a:solidFill>
                  <a:srgbClr val="000000"/>
                </a:solidFill>
                <a:latin typeface="Open Sauce"/>
              </a:rPr>
              <a:t> tutor/a. </a:t>
            </a:r>
          </a:p>
          <a:p>
            <a:pPr algn="just">
              <a:lnSpc>
                <a:spcPts val="4375"/>
              </a:lnSpc>
            </a:pPr>
            <a:endParaRPr lang="en-US" sz="3300" dirty="0">
              <a:solidFill>
                <a:srgbClr val="000000"/>
              </a:solidFill>
              <a:latin typeface="Open Sauce"/>
            </a:endParaRPr>
          </a:p>
          <a:p>
            <a:pPr marL="726410" lvl="1" indent="-363205" algn="just">
              <a:lnSpc>
                <a:spcPts val="4710"/>
              </a:lnSpc>
              <a:buFont typeface="Arial"/>
              <a:buChar char="•"/>
            </a:pPr>
            <a:r>
              <a:rPr lang="en-US" sz="3364" dirty="0">
                <a:solidFill>
                  <a:srgbClr val="000000"/>
                </a:solidFill>
                <a:latin typeface="Open Sauce"/>
              </a:rPr>
              <a:t>92% </a:t>
            </a:r>
            <a:r>
              <a:rPr lang="en-US" sz="3364" dirty="0" err="1">
                <a:solidFill>
                  <a:srgbClr val="000000"/>
                </a:solidFill>
                <a:latin typeface="Open Sauce"/>
              </a:rPr>
              <a:t>matemáticas</a:t>
            </a:r>
            <a:r>
              <a:rPr lang="en-US" sz="3364" dirty="0">
                <a:solidFill>
                  <a:srgbClr val="000000"/>
                </a:solidFill>
                <a:latin typeface="Open Sauce"/>
              </a:rPr>
              <a:t>.</a:t>
            </a:r>
          </a:p>
          <a:p>
            <a:pPr marL="726410" lvl="1" indent="-363205" algn="just">
              <a:lnSpc>
                <a:spcPts val="4710"/>
              </a:lnSpc>
              <a:buFont typeface="Arial"/>
              <a:buChar char="•"/>
            </a:pPr>
            <a:r>
              <a:rPr lang="en-US" sz="3364" dirty="0">
                <a:solidFill>
                  <a:srgbClr val="000000"/>
                </a:solidFill>
                <a:latin typeface="Open Sauce"/>
              </a:rPr>
              <a:t>8% </a:t>
            </a:r>
            <a:r>
              <a:rPr lang="en-US" sz="3364" dirty="0" err="1">
                <a:solidFill>
                  <a:srgbClr val="000000"/>
                </a:solidFill>
                <a:latin typeface="Open Sauce"/>
              </a:rPr>
              <a:t>lenguaje</a:t>
            </a:r>
            <a:r>
              <a:rPr lang="en-US" sz="3364" dirty="0">
                <a:solidFill>
                  <a:srgbClr val="000000"/>
                </a:solidFill>
                <a:latin typeface="Open Sauce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345203" y="314325"/>
            <a:ext cx="13597594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79"/>
              </a:lnSpc>
              <a:spcBef>
                <a:spcPct val="0"/>
              </a:spcBef>
            </a:pPr>
            <a:r>
              <a:rPr lang="en-US" sz="9399">
                <a:solidFill>
                  <a:srgbClr val="0176DE"/>
                </a:solidFill>
                <a:latin typeface="Roca One Ultra-Bold"/>
              </a:rPr>
              <a:t>-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422357" y="-4962073"/>
            <a:ext cx="22071602" cy="6968287"/>
            <a:chOff x="0" y="0"/>
            <a:chExt cx="6333946" cy="19997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33946" cy="1999708"/>
            </a:xfrm>
            <a:custGeom>
              <a:avLst/>
              <a:gdLst/>
              <a:ahLst/>
              <a:cxnLst/>
              <a:rect l="l" t="t" r="r" b="b"/>
              <a:pathLst>
                <a:path w="6333946" h="1999708">
                  <a:moveTo>
                    <a:pt x="0" y="0"/>
                  </a:moveTo>
                  <a:lnTo>
                    <a:pt x="6333946" y="0"/>
                  </a:lnTo>
                  <a:lnTo>
                    <a:pt x="6333946" y="1999708"/>
                  </a:lnTo>
                  <a:lnTo>
                    <a:pt x="0" y="1999708"/>
                  </a:lnTo>
                  <a:close/>
                </a:path>
              </a:pathLst>
            </a:custGeom>
            <a:solidFill>
              <a:srgbClr val="FADB05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6333946" cy="2047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33093" y="576262"/>
            <a:ext cx="16021815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99"/>
              </a:lnSpc>
              <a:spcBef>
                <a:spcPct val="0"/>
              </a:spcBef>
            </a:pPr>
            <a:r>
              <a:rPr lang="en-US" sz="5999">
                <a:solidFill>
                  <a:srgbClr val="0176DE"/>
                </a:solidFill>
                <a:latin typeface="Roca One Bold"/>
              </a:rPr>
              <a:t>RESUMEN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00" y="2172170"/>
            <a:ext cx="4953000" cy="3383023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67EC3FBD-2C0F-CB97-B796-BC9AFC617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4943" y="5581364"/>
            <a:ext cx="7775880" cy="482868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7 Rectángulo">
            <a:extLst>
              <a:ext uri="{FF2B5EF4-FFF2-40B4-BE49-F238E27FC236}">
                <a16:creationId xmlns:a16="http://schemas.microsoft.com/office/drawing/2014/main" id="{BAEAE119-FBB2-C2C9-4C38-4693F7734CD5}"/>
              </a:ext>
            </a:extLst>
          </p:cNvPr>
          <p:cNvSpPr/>
          <p:nvPr/>
        </p:nvSpPr>
        <p:spPr>
          <a:xfrm>
            <a:off x="2286000" y="8863012"/>
            <a:ext cx="13716000" cy="152400"/>
          </a:xfrm>
          <a:prstGeom prst="rect">
            <a:avLst/>
          </a:prstGeom>
          <a:solidFill>
            <a:srgbClr val="33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700">
              <a:solidFill>
                <a:srgbClr val="FFFFFF"/>
              </a:solidFill>
              <a:latin typeface="Times New Roman"/>
              <a:sym typeface="Arial"/>
            </a:endParaRPr>
          </a:p>
        </p:txBody>
      </p:sp>
      <p:sp>
        <p:nvSpPr>
          <p:cNvPr id="89091" name="Title 1">
            <a:extLst>
              <a:ext uri="{FF2B5EF4-FFF2-40B4-BE49-F238E27FC236}">
                <a16:creationId xmlns:a16="http://schemas.microsoft.com/office/drawing/2014/main" id="{BDF255ED-88E3-F993-8429-482A5B09B3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19476" y="1762127"/>
            <a:ext cx="5545932" cy="623248"/>
          </a:xfrm>
        </p:spPr>
        <p:txBody>
          <a:bodyPr/>
          <a:lstStyle/>
          <a:p>
            <a:r>
              <a:rPr lang="es-CL" altLang="es-CL" sz="4050" dirty="0">
                <a:latin typeface="Arial" panose="020B0604020202020204" pitchFamily="34" charset="0"/>
                <a:cs typeface="Arial" panose="020B0604020202020204" pitchFamily="34" charset="0"/>
              </a:rPr>
              <a:t>¿En qué estamos?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E8465C9-1A2C-3DE4-0766-3637AEE73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0419" y="3074196"/>
            <a:ext cx="11071826" cy="545068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1,000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 estudiantes-personas UC han hecho o harán tutorías en:</a:t>
            </a:r>
          </a:p>
          <a:p>
            <a:pPr lvl="1">
              <a:defRPr/>
            </a:pP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Cerrando Brechas Educativas </a:t>
            </a:r>
          </a:p>
          <a:p>
            <a:pPr lvl="1">
              <a:defRPr/>
            </a:pP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Práctica Social de FACEA</a:t>
            </a:r>
          </a:p>
          <a:p>
            <a:pPr lvl="1">
              <a:defRPr/>
            </a:pPr>
            <a:r>
              <a:rPr lang="es-CL" sz="2000" dirty="0" err="1">
                <a:latin typeface="Arial" panose="020B0604020202020204" pitchFamily="34" charset="0"/>
                <a:cs typeface="Arial" panose="020B0604020202020204" pitchFamily="34" charset="0"/>
              </a:rPr>
              <a:t>Co-curricular</a:t>
            </a: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defRPr/>
            </a:pP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</a:p>
          <a:p>
            <a:pPr>
              <a:defRPr/>
            </a:pP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Expansión a otros formatos de apoyo</a:t>
            </a:r>
          </a:p>
          <a:p>
            <a:pPr>
              <a:defRPr/>
            </a:pP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Trabajo académico de investigación</a:t>
            </a:r>
          </a:p>
          <a:p>
            <a:pPr>
              <a:defRPr/>
            </a:pP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Trabajo de vinculación con el medio e incidencia</a:t>
            </a:r>
          </a:p>
          <a:p>
            <a:pPr>
              <a:defRPr/>
            </a:pP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4">
            <a:extLst>
              <a:ext uri="{FF2B5EF4-FFF2-40B4-BE49-F238E27FC236}">
                <a16:creationId xmlns:a16="http://schemas.microsoft.com/office/drawing/2014/main" id="{971A015C-E441-E1A7-EA03-867A969E6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1544" y="158354"/>
            <a:ext cx="5172076" cy="437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9707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2624078" cy="29520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24078" cy="2952087"/>
            </a:xfrm>
            <a:custGeom>
              <a:avLst/>
              <a:gdLst/>
              <a:ahLst/>
              <a:cxnLst/>
              <a:rect l="l" t="t" r="r" b="b"/>
              <a:pathLst>
                <a:path w="2624078" h="2952087">
                  <a:moveTo>
                    <a:pt x="0" y="0"/>
                  </a:moveTo>
                  <a:lnTo>
                    <a:pt x="2624078" y="0"/>
                  </a:lnTo>
                  <a:lnTo>
                    <a:pt x="2624078" y="2952087"/>
                  </a:lnTo>
                  <a:lnTo>
                    <a:pt x="0" y="2952087"/>
                  </a:lnTo>
                  <a:close/>
                </a:path>
              </a:pathLst>
            </a:custGeom>
            <a:solidFill>
              <a:srgbClr val="D2DBF3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24078" cy="29997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29948" y="7950954"/>
            <a:ext cx="7684104" cy="1502552"/>
          </a:xfrm>
          <a:custGeom>
            <a:avLst/>
            <a:gdLst/>
            <a:ahLst/>
            <a:cxnLst/>
            <a:rect l="l" t="t" r="r" b="b"/>
            <a:pathLst>
              <a:path w="7684104" h="1502552">
                <a:moveTo>
                  <a:pt x="0" y="0"/>
                </a:moveTo>
                <a:lnTo>
                  <a:pt x="7684104" y="0"/>
                </a:lnTo>
                <a:lnTo>
                  <a:pt x="7684104" y="1502552"/>
                </a:lnTo>
                <a:lnTo>
                  <a:pt x="0" y="15025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TextBox 6"/>
          <p:cNvSpPr txBox="1"/>
          <p:nvPr/>
        </p:nvSpPr>
        <p:spPr>
          <a:xfrm>
            <a:off x="0" y="3148968"/>
            <a:ext cx="9144000" cy="3298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>
                <a:solidFill>
                  <a:srgbClr val="0176DE"/>
                </a:solidFill>
                <a:latin typeface="Roca One Bold"/>
              </a:rPr>
              <a:t>Misión Aprendizaje </a:t>
            </a:r>
          </a:p>
          <a:p>
            <a:pPr marL="0" lvl="0" indent="0" algn="ctr">
              <a:lnSpc>
                <a:spcPts val="6000"/>
              </a:lnSpc>
            </a:pPr>
            <a:r>
              <a:rPr lang="en-US" sz="6000">
                <a:solidFill>
                  <a:srgbClr val="0176DE"/>
                </a:solidFill>
                <a:latin typeface="Roca One Bold"/>
              </a:rPr>
              <a:t>(Enero 2024)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84054" y="449432"/>
            <a:ext cx="2060192" cy="2060192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2DBF3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17534" y="1038225"/>
            <a:ext cx="393232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8999"/>
              </a:lnSpc>
              <a:spcBef>
                <a:spcPct val="0"/>
              </a:spcBef>
            </a:pPr>
            <a:r>
              <a:rPr lang="en-US" sz="7499">
                <a:solidFill>
                  <a:srgbClr val="0176DE"/>
                </a:solidFill>
                <a:latin typeface="Roca One Ultra-Bold"/>
              </a:rPr>
              <a:t>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82827" y="1412853"/>
            <a:ext cx="7466346" cy="6391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191919"/>
                </a:solidFill>
                <a:latin typeface="Open Sauce"/>
              </a:rPr>
              <a:t>Adaptación programa de tutorías de 16 sesiones virtuales en Lecto-Escritura y Fluidez, a experiencias de voluntariados UC presenciales de 10 días. </a:t>
            </a: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191919"/>
              </a:solidFill>
              <a:latin typeface="Open Sauce"/>
            </a:endParaRP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uce Bold"/>
              </a:rPr>
              <a:t>Fecha:</a:t>
            </a:r>
            <a:r>
              <a:rPr lang="en-US" sz="3000">
                <a:solidFill>
                  <a:srgbClr val="000000"/>
                </a:solidFill>
                <a:latin typeface="Open Sauce"/>
              </a:rPr>
              <a:t> 3 al 12 de enero 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uce Bold"/>
              </a:rPr>
              <a:t>Zona: </a:t>
            </a:r>
            <a:r>
              <a:rPr lang="en-US" sz="3000">
                <a:solidFill>
                  <a:srgbClr val="000000"/>
                </a:solidFill>
                <a:latin typeface="Open Sauce"/>
              </a:rPr>
              <a:t>Requínoa, Santa María (Región del Libertador General Bernardo O‘Higgins) 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uce Bold"/>
              </a:rPr>
              <a:t>Cantidad tutores/as:</a:t>
            </a:r>
            <a:r>
              <a:rPr lang="en-US" sz="3000">
                <a:solidFill>
                  <a:srgbClr val="000000"/>
                </a:solidFill>
                <a:latin typeface="Open Sauce"/>
              </a:rPr>
              <a:t> 8 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uce Bold"/>
              </a:rPr>
              <a:t>Cantidad niños/as:</a:t>
            </a:r>
            <a:r>
              <a:rPr lang="en-US" sz="3000">
                <a:solidFill>
                  <a:srgbClr val="000000"/>
                </a:solidFill>
                <a:latin typeface="Open Sauce"/>
              </a:rPr>
              <a:t> 8 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uce Bold"/>
              </a:rPr>
              <a:t>Cantidad sesiones: </a:t>
            </a:r>
            <a:r>
              <a:rPr lang="en-US" sz="3000">
                <a:solidFill>
                  <a:srgbClr val="000000"/>
                </a:solidFill>
                <a:latin typeface="Open Sauce"/>
              </a:rPr>
              <a:t>10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435778" y="8244843"/>
            <a:ext cx="2560443" cy="1771498"/>
          </a:xfrm>
          <a:custGeom>
            <a:avLst/>
            <a:gdLst/>
            <a:ahLst/>
            <a:cxnLst/>
            <a:rect l="l" t="t" r="r" b="b"/>
            <a:pathLst>
              <a:path w="2560443" h="1771498">
                <a:moveTo>
                  <a:pt x="0" y="0"/>
                </a:moveTo>
                <a:lnTo>
                  <a:pt x="2560444" y="0"/>
                </a:lnTo>
                <a:lnTo>
                  <a:pt x="2560444" y="1771499"/>
                </a:lnTo>
                <a:lnTo>
                  <a:pt x="0" y="17714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42498" t="-157015" r="-131819" b="-352127"/>
            </a:stretch>
          </a:blipFill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87062" y="0"/>
            <a:ext cx="9600938" cy="10287000"/>
            <a:chOff x="0" y="0"/>
            <a:chExt cx="2755206" cy="29520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55206" cy="2952087"/>
            </a:xfrm>
            <a:custGeom>
              <a:avLst/>
              <a:gdLst/>
              <a:ahLst/>
              <a:cxnLst/>
              <a:rect l="l" t="t" r="r" b="b"/>
              <a:pathLst>
                <a:path w="2755206" h="2952087">
                  <a:moveTo>
                    <a:pt x="0" y="0"/>
                  </a:moveTo>
                  <a:lnTo>
                    <a:pt x="2755206" y="0"/>
                  </a:lnTo>
                  <a:lnTo>
                    <a:pt x="2755206" y="2952087"/>
                  </a:lnTo>
                  <a:lnTo>
                    <a:pt x="0" y="2952087"/>
                  </a:lnTo>
                  <a:close/>
                </a:path>
              </a:pathLst>
            </a:custGeom>
            <a:solidFill>
              <a:srgbClr val="D2DBF3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755206" cy="29997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0" y="3056645"/>
            <a:ext cx="8687062" cy="3298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>
                <a:solidFill>
                  <a:srgbClr val="0176DE"/>
                </a:solidFill>
                <a:latin typeface="Roca One Bold"/>
              </a:rPr>
              <a:t>Leer es </a:t>
            </a:r>
          </a:p>
          <a:p>
            <a:pPr algn="ctr">
              <a:lnSpc>
                <a:spcPts val="9999"/>
              </a:lnSpc>
            </a:pPr>
            <a:r>
              <a:rPr lang="en-US" sz="9999">
                <a:solidFill>
                  <a:srgbClr val="0176DE"/>
                </a:solidFill>
                <a:latin typeface="Roca One Bold"/>
              </a:rPr>
              <a:t>Poderoso</a:t>
            </a:r>
          </a:p>
          <a:p>
            <a:pPr marL="0" lvl="0" indent="0" algn="ctr">
              <a:lnSpc>
                <a:spcPts val="6000"/>
              </a:lnSpc>
            </a:pPr>
            <a:r>
              <a:rPr lang="en-US" sz="6000">
                <a:solidFill>
                  <a:srgbClr val="0176DE"/>
                </a:solidFill>
                <a:latin typeface="Roca One Bold"/>
              </a:rPr>
              <a:t>(Enero 2024)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84054" y="449432"/>
            <a:ext cx="2060192" cy="206019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2DBF3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17534" y="1038225"/>
            <a:ext cx="393232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8999"/>
              </a:lnSpc>
              <a:spcBef>
                <a:spcPct val="0"/>
              </a:spcBef>
            </a:pPr>
            <a:r>
              <a:rPr lang="en-US" sz="7499">
                <a:solidFill>
                  <a:srgbClr val="0176DE"/>
                </a:solidFill>
                <a:latin typeface="Roca One Ultra-Bold"/>
              </a:rPr>
              <a:t>2</a:t>
            </a:r>
          </a:p>
        </p:txBody>
      </p:sp>
      <p:sp>
        <p:nvSpPr>
          <p:cNvPr id="10" name="Freeform 10"/>
          <p:cNvSpPr/>
          <p:nvPr/>
        </p:nvSpPr>
        <p:spPr>
          <a:xfrm>
            <a:off x="1988127" y="6698364"/>
            <a:ext cx="4710809" cy="3264711"/>
          </a:xfrm>
          <a:custGeom>
            <a:avLst/>
            <a:gdLst/>
            <a:ahLst/>
            <a:cxnLst/>
            <a:rect l="l" t="t" r="r" b="b"/>
            <a:pathLst>
              <a:path w="4710809" h="3264711">
                <a:moveTo>
                  <a:pt x="0" y="0"/>
                </a:moveTo>
                <a:lnTo>
                  <a:pt x="4710809" y="0"/>
                </a:lnTo>
                <a:lnTo>
                  <a:pt x="4710809" y="3264711"/>
                </a:lnTo>
                <a:lnTo>
                  <a:pt x="0" y="32647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298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1" name="TextBox 11"/>
          <p:cNvSpPr txBox="1"/>
          <p:nvPr/>
        </p:nvSpPr>
        <p:spPr>
          <a:xfrm>
            <a:off x="9188393" y="546418"/>
            <a:ext cx="8598275" cy="9146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80"/>
              </a:lnSpc>
            </a:pPr>
            <a:r>
              <a:rPr lang="en-US" sz="2700">
                <a:solidFill>
                  <a:srgbClr val="191919"/>
                </a:solidFill>
                <a:latin typeface="Open Sauce"/>
              </a:rPr>
              <a:t>Programa que trabaja </a:t>
            </a:r>
            <a:r>
              <a:rPr lang="en-US" sz="2700">
                <a:solidFill>
                  <a:srgbClr val="191919"/>
                </a:solidFill>
                <a:latin typeface="Open Sauce Bold"/>
              </a:rPr>
              <a:t>déficit en lectoescritura </a:t>
            </a:r>
            <a:r>
              <a:rPr lang="en-US" sz="2700">
                <a:solidFill>
                  <a:srgbClr val="191919"/>
                </a:solidFill>
                <a:latin typeface="Open Sauce"/>
              </a:rPr>
              <a:t>por medio de </a:t>
            </a:r>
            <a:r>
              <a:rPr lang="en-US" sz="2700">
                <a:solidFill>
                  <a:srgbClr val="191919"/>
                </a:solidFill>
                <a:latin typeface="Open Sauce Bold"/>
              </a:rPr>
              <a:t>talleres presenciales de dinámicas enfocadas en el aprendizaje y el juego</a:t>
            </a:r>
            <a:r>
              <a:rPr lang="en-US" sz="2700">
                <a:solidFill>
                  <a:srgbClr val="191919"/>
                </a:solidFill>
                <a:latin typeface="Open Sauce"/>
              </a:rPr>
              <a:t>.</a:t>
            </a:r>
          </a:p>
          <a:p>
            <a:pPr algn="just">
              <a:lnSpc>
                <a:spcPts val="3780"/>
              </a:lnSpc>
            </a:pPr>
            <a:endParaRPr lang="en-US" sz="2700">
              <a:solidFill>
                <a:srgbClr val="191919"/>
              </a:solidFill>
              <a:latin typeface="Open Sauce"/>
            </a:endParaRPr>
          </a:p>
          <a:p>
            <a:pPr algn="just">
              <a:lnSpc>
                <a:spcPts val="3780"/>
              </a:lnSpc>
            </a:pPr>
            <a:r>
              <a:rPr lang="en-US" sz="2700">
                <a:solidFill>
                  <a:srgbClr val="191919"/>
                </a:solidFill>
                <a:latin typeface="Open Sauce"/>
                <a:ea typeface="Open Sauce"/>
              </a:rPr>
              <a:t>Jornadas presenciales de fomento lector para niños de 2° a 4° básico 2024.</a:t>
            </a:r>
          </a:p>
          <a:p>
            <a:pPr algn="just">
              <a:lnSpc>
                <a:spcPts val="2100"/>
              </a:lnSpc>
            </a:pPr>
            <a:r>
              <a:rPr lang="en-US" sz="1500">
                <a:solidFill>
                  <a:srgbClr val="191919"/>
                </a:solidFill>
                <a:latin typeface="Open Sauce"/>
              </a:rPr>
              <a:t> </a:t>
            </a:r>
          </a:p>
          <a:p>
            <a:pPr marL="582932" lvl="1" indent="-291466" algn="just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191919"/>
                </a:solidFill>
                <a:latin typeface="Open Sauce"/>
              </a:rPr>
              <a:t>Semana 1 del 8 al 12 de enero 2024, Campus San Joaquín.</a:t>
            </a:r>
          </a:p>
          <a:p>
            <a:pPr marL="582932" lvl="1" indent="-291466" algn="just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191919"/>
                </a:solidFill>
                <a:latin typeface="Open Sauce"/>
              </a:rPr>
              <a:t>Semana 2 del 15 al 19 de enero 2024, Campus San Joaquín. </a:t>
            </a:r>
          </a:p>
          <a:p>
            <a:pPr algn="just">
              <a:lnSpc>
                <a:spcPts val="2100"/>
              </a:lnSpc>
            </a:pPr>
            <a:r>
              <a:rPr lang="en-US" sz="1500">
                <a:solidFill>
                  <a:srgbClr val="191919"/>
                </a:solidFill>
                <a:latin typeface="Open Sauce"/>
              </a:rPr>
              <a:t> </a:t>
            </a:r>
          </a:p>
          <a:p>
            <a:pPr marL="582932" lvl="1" indent="-291466" algn="just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191919"/>
                </a:solidFill>
                <a:latin typeface="Open Sauce"/>
              </a:rPr>
              <a:t>9.30AM a 12.45PM</a:t>
            </a:r>
          </a:p>
          <a:p>
            <a:pPr algn="just">
              <a:lnSpc>
                <a:spcPts val="3780"/>
              </a:lnSpc>
            </a:pPr>
            <a:endParaRPr lang="en-US" sz="2700">
              <a:solidFill>
                <a:srgbClr val="191919"/>
              </a:solidFill>
              <a:latin typeface="Open Sauce"/>
            </a:endParaRPr>
          </a:p>
          <a:p>
            <a:pPr algn="just">
              <a:lnSpc>
                <a:spcPts val="3780"/>
              </a:lnSpc>
            </a:pPr>
            <a:r>
              <a:rPr lang="en-US" sz="2700">
                <a:solidFill>
                  <a:srgbClr val="191919"/>
                </a:solidFill>
                <a:latin typeface="Open Sauce"/>
              </a:rPr>
              <a:t>*Grupo de 25 niños/as con tutora experta y dos ayudantes (voluntarios UC).</a:t>
            </a:r>
          </a:p>
          <a:p>
            <a:pPr algn="just">
              <a:lnSpc>
                <a:spcPts val="3780"/>
              </a:lnSpc>
            </a:pPr>
            <a:r>
              <a:rPr lang="en-US" sz="2700">
                <a:solidFill>
                  <a:srgbClr val="191919"/>
                </a:solidFill>
                <a:latin typeface="Open Sauce"/>
              </a:rPr>
              <a:t>*Dirección de Sustentabilidad UC (socio estratégico).</a:t>
            </a:r>
          </a:p>
          <a:p>
            <a:pPr algn="just">
              <a:lnSpc>
                <a:spcPts val="3780"/>
              </a:lnSpc>
            </a:pPr>
            <a:r>
              <a:rPr lang="en-US" sz="2700">
                <a:solidFill>
                  <a:srgbClr val="191919"/>
                </a:solidFill>
                <a:latin typeface="Open Sauce"/>
              </a:rPr>
              <a:t>*Financia Fundación Olivo.</a:t>
            </a:r>
          </a:p>
          <a:p>
            <a:pPr algn="just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191919"/>
                </a:solidFill>
                <a:latin typeface="Open Sauce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38914" y="0"/>
            <a:ext cx="8849086" cy="10287000"/>
            <a:chOff x="0" y="0"/>
            <a:chExt cx="2539446" cy="29520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39446" cy="2952087"/>
            </a:xfrm>
            <a:custGeom>
              <a:avLst/>
              <a:gdLst/>
              <a:ahLst/>
              <a:cxnLst/>
              <a:rect l="l" t="t" r="r" b="b"/>
              <a:pathLst>
                <a:path w="2539446" h="2952087">
                  <a:moveTo>
                    <a:pt x="0" y="0"/>
                  </a:moveTo>
                  <a:lnTo>
                    <a:pt x="2539446" y="0"/>
                  </a:lnTo>
                  <a:lnTo>
                    <a:pt x="2539446" y="2952087"/>
                  </a:lnTo>
                  <a:lnTo>
                    <a:pt x="0" y="2952087"/>
                  </a:lnTo>
                  <a:close/>
                </a:path>
              </a:pathLst>
            </a:custGeom>
            <a:solidFill>
              <a:srgbClr val="D2DBF3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539446" cy="29997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0" y="3321730"/>
            <a:ext cx="9438914" cy="3126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99"/>
              </a:lnSpc>
            </a:pPr>
            <a:r>
              <a:rPr lang="en-US" sz="9599">
                <a:solidFill>
                  <a:srgbClr val="0176DE"/>
                </a:solidFill>
                <a:latin typeface="Roca One Bold"/>
              </a:rPr>
              <a:t>Programa de Mentorías</a:t>
            </a:r>
          </a:p>
          <a:p>
            <a:pPr marL="0" lvl="0" indent="0" algn="ctr">
              <a:lnSpc>
                <a:spcPts val="5600"/>
              </a:lnSpc>
            </a:pPr>
            <a:r>
              <a:rPr lang="en-US" sz="5600">
                <a:solidFill>
                  <a:srgbClr val="0176DE"/>
                </a:solidFill>
                <a:latin typeface="Roca One Bold"/>
              </a:rPr>
              <a:t>(Abril - Noviembre 2024)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84054" y="449432"/>
            <a:ext cx="2060192" cy="206019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2DBF3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17534" y="1038225"/>
            <a:ext cx="569640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8999"/>
              </a:lnSpc>
              <a:spcBef>
                <a:spcPct val="0"/>
              </a:spcBef>
            </a:pPr>
            <a:r>
              <a:rPr lang="en-US" sz="7499">
                <a:solidFill>
                  <a:srgbClr val="0176DE"/>
                </a:solidFill>
                <a:latin typeface="Roca One"/>
              </a:rPr>
              <a:t>3</a:t>
            </a:r>
          </a:p>
        </p:txBody>
      </p:sp>
      <p:sp>
        <p:nvSpPr>
          <p:cNvPr id="10" name="Freeform 10"/>
          <p:cNvSpPr/>
          <p:nvPr/>
        </p:nvSpPr>
        <p:spPr>
          <a:xfrm>
            <a:off x="1967570" y="7067591"/>
            <a:ext cx="5503774" cy="2483846"/>
          </a:xfrm>
          <a:custGeom>
            <a:avLst/>
            <a:gdLst/>
            <a:ahLst/>
            <a:cxnLst/>
            <a:rect l="l" t="t" r="r" b="b"/>
            <a:pathLst>
              <a:path w="5503774" h="2483846">
                <a:moveTo>
                  <a:pt x="0" y="0"/>
                </a:moveTo>
                <a:lnTo>
                  <a:pt x="5503774" y="0"/>
                </a:lnTo>
                <a:lnTo>
                  <a:pt x="5503774" y="2483846"/>
                </a:lnTo>
                <a:lnTo>
                  <a:pt x="0" y="24838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1" name="TextBox 11"/>
          <p:cNvSpPr txBox="1"/>
          <p:nvPr/>
        </p:nvSpPr>
        <p:spPr>
          <a:xfrm>
            <a:off x="9960719" y="962025"/>
            <a:ext cx="7759281" cy="852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uce"/>
                <a:ea typeface="Open Sauce"/>
              </a:rPr>
              <a:t>Potencia el desarrollo integral de estudiantes desde 3° básico a II° medio, a través de mentorías semanales que les entreguen herramientas para construir su proyecto de vida y relacionarse con otros.</a:t>
            </a: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uce"/>
              <a:ea typeface="Open Sauce"/>
            </a:endParaRP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uce Bold"/>
              </a:rPr>
              <a:t>Metodología:</a:t>
            </a:r>
            <a:r>
              <a:rPr lang="en-US" sz="3000">
                <a:solidFill>
                  <a:srgbClr val="000000"/>
                </a:solidFill>
                <a:latin typeface="Open Sauce"/>
                <a:ea typeface="Open Sauce"/>
              </a:rPr>
              <a:t> Grupo de 3 estudiantes de un mismo curso a cargo de un/a﻿ Mentor/a (voluntario UC). Jornadas presenciales los sábados de marzo a noviembre (Campus San Joaquín)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Open Sauce"/>
              <a:ea typeface="Open Sauce"/>
            </a:endParaRPr>
          </a:p>
          <a:p>
            <a:pPr marL="647700" lvl="1" indent="-323850" algn="just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 u="none">
                <a:solidFill>
                  <a:srgbClr val="000000"/>
                </a:solidFill>
                <a:latin typeface="Open Sauce Bold"/>
              </a:rPr>
              <a:t>Dirección de Sustentabilidad UC </a:t>
            </a:r>
            <a:r>
              <a:rPr lang="en-US" sz="3000" u="none">
                <a:solidFill>
                  <a:srgbClr val="000000"/>
                </a:solidFill>
                <a:latin typeface="Open Sauce"/>
              </a:rPr>
              <a:t>(socio estratégico).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endParaRPr lang="en-US" sz="3000" u="none">
              <a:solidFill>
                <a:srgbClr val="000000"/>
              </a:solidFill>
              <a:latin typeface="Open Sauc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9144000" y="0"/>
            <a:ext cx="9144000" cy="10287000"/>
            <a:chOff x="0" y="0"/>
            <a:chExt cx="2624078" cy="295208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24078" cy="2952087"/>
            </a:xfrm>
            <a:custGeom>
              <a:avLst/>
              <a:gdLst/>
              <a:ahLst/>
              <a:cxnLst/>
              <a:rect l="l" t="t" r="r" b="b"/>
              <a:pathLst>
                <a:path w="2624078" h="2952087">
                  <a:moveTo>
                    <a:pt x="0" y="0"/>
                  </a:moveTo>
                  <a:lnTo>
                    <a:pt x="2624078" y="0"/>
                  </a:lnTo>
                  <a:lnTo>
                    <a:pt x="2624078" y="2952087"/>
                  </a:lnTo>
                  <a:lnTo>
                    <a:pt x="0" y="2952087"/>
                  </a:lnTo>
                  <a:close/>
                </a:path>
              </a:pathLst>
            </a:custGeom>
            <a:solidFill>
              <a:srgbClr val="D2DBF3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24078" cy="29997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14897" y="4852290"/>
            <a:ext cx="8418253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399"/>
              </a:lnSpc>
              <a:spcBef>
                <a:spcPct val="0"/>
              </a:spcBef>
            </a:pPr>
            <a:r>
              <a:rPr lang="en-US" sz="6999">
                <a:solidFill>
                  <a:srgbClr val="0176DE"/>
                </a:solidFill>
                <a:latin typeface="Roca One Bold"/>
              </a:rPr>
              <a:t>Investigación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2357" y="-4962073"/>
            <a:ext cx="22071602" cy="6968287"/>
            <a:chOff x="0" y="0"/>
            <a:chExt cx="6333946" cy="19997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33946" cy="1999708"/>
            </a:xfrm>
            <a:custGeom>
              <a:avLst/>
              <a:gdLst/>
              <a:ahLst/>
              <a:cxnLst/>
              <a:rect l="l" t="t" r="r" b="b"/>
              <a:pathLst>
                <a:path w="6333946" h="1999708">
                  <a:moveTo>
                    <a:pt x="0" y="0"/>
                  </a:moveTo>
                  <a:lnTo>
                    <a:pt x="6333946" y="0"/>
                  </a:lnTo>
                  <a:lnTo>
                    <a:pt x="6333946" y="1999708"/>
                  </a:lnTo>
                  <a:lnTo>
                    <a:pt x="0" y="1999708"/>
                  </a:lnTo>
                  <a:close/>
                </a:path>
              </a:pathLst>
            </a:custGeom>
            <a:solidFill>
              <a:srgbClr val="FADB05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333946" cy="2047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561975"/>
            <a:ext cx="16397187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0176DE"/>
                </a:solidFill>
                <a:latin typeface="Roca One Ultra-Bold"/>
              </a:rPr>
              <a:t>Proyectos en curso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95287" y="1939539"/>
            <a:ext cx="16230600" cy="6794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uce Bold"/>
              </a:rPr>
              <a:t>1. </a:t>
            </a:r>
            <a:r>
              <a:rPr lang="en-US" sz="3399" dirty="0" err="1">
                <a:solidFill>
                  <a:srgbClr val="000000"/>
                </a:solidFill>
                <a:latin typeface="Open Sauce Bold"/>
              </a:rPr>
              <a:t>Tutorías</a:t>
            </a:r>
            <a:r>
              <a:rPr lang="en-US" sz="3399" dirty="0">
                <a:solidFill>
                  <a:srgbClr val="000000"/>
                </a:solidFill>
                <a:latin typeface="Open Sauce Bol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uce Bold"/>
              </a:rPr>
              <a:t>Escolares</a:t>
            </a:r>
            <a:r>
              <a:rPr lang="en-US" sz="3399" dirty="0">
                <a:solidFill>
                  <a:srgbClr val="000000"/>
                </a:solidFill>
                <a:latin typeface="Open Sauce Bol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uce Bold"/>
              </a:rPr>
              <a:t>en</a:t>
            </a:r>
            <a:r>
              <a:rPr lang="en-US" sz="3399" dirty="0">
                <a:solidFill>
                  <a:srgbClr val="000000"/>
                </a:solidFill>
                <a:latin typeface="Open Sauce Bold"/>
              </a:rPr>
              <a:t> la UC </a:t>
            </a:r>
          </a:p>
          <a:p>
            <a:pPr algn="just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Open Sauce"/>
              </a:rPr>
              <a:t>Estudio</a:t>
            </a:r>
            <a:r>
              <a:rPr lang="en-US" sz="3399" dirty="0">
                <a:solidFill>
                  <a:srgbClr val="000000"/>
                </a:solidFill>
                <a:latin typeface="Open Sauce"/>
              </a:rPr>
              <a:t> de las </a:t>
            </a:r>
            <a:r>
              <a:rPr lang="en-US" sz="3399" dirty="0" err="1">
                <a:solidFill>
                  <a:srgbClr val="000000"/>
                </a:solidFill>
                <a:latin typeface="Open Sauce"/>
              </a:rPr>
              <a:t>consecuencias</a:t>
            </a:r>
            <a:r>
              <a:rPr lang="en-US" sz="3399" dirty="0">
                <a:solidFill>
                  <a:srgbClr val="000000"/>
                </a:solidFill>
                <a:latin typeface="Open Sauce"/>
              </a:rPr>
              <a:t> de la </a:t>
            </a:r>
            <a:r>
              <a:rPr lang="en-US" sz="3399" dirty="0" err="1">
                <a:solidFill>
                  <a:srgbClr val="000000"/>
                </a:solidFill>
                <a:latin typeface="Open Sauce"/>
              </a:rPr>
              <a:t>implementación</a:t>
            </a:r>
            <a:r>
              <a:rPr lang="en-US" sz="3399" dirty="0">
                <a:solidFill>
                  <a:srgbClr val="000000"/>
                </a:solidFill>
                <a:latin typeface="Open Sauce"/>
              </a:rPr>
              <a:t> de TEUC </a:t>
            </a:r>
            <a:r>
              <a:rPr lang="en-US" sz="3399" dirty="0" err="1">
                <a:solidFill>
                  <a:srgbClr val="000000"/>
                </a:solidFill>
                <a:latin typeface="Open Sauce"/>
              </a:rPr>
              <a:t>vía</a:t>
            </a:r>
            <a:r>
              <a:rPr lang="en-US" sz="3399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uce"/>
              </a:rPr>
              <a:t>diferentes</a:t>
            </a:r>
            <a:r>
              <a:rPr lang="en-US" sz="3399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uce"/>
              </a:rPr>
              <a:t>modalidades</a:t>
            </a:r>
            <a:r>
              <a:rPr lang="en-US" sz="3399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uce"/>
              </a:rPr>
              <a:t>en</a:t>
            </a:r>
            <a:r>
              <a:rPr lang="en-US" sz="3399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uce"/>
              </a:rPr>
              <a:t>quienes</a:t>
            </a:r>
            <a:r>
              <a:rPr lang="en-US" sz="3399" dirty="0">
                <a:solidFill>
                  <a:srgbClr val="000000"/>
                </a:solidFill>
                <a:latin typeface="Open Sauce"/>
              </a:rPr>
              <a:t> la </a:t>
            </a:r>
            <a:r>
              <a:rPr lang="en-US" sz="3399" dirty="0" err="1">
                <a:solidFill>
                  <a:srgbClr val="000000"/>
                </a:solidFill>
                <a:latin typeface="Open Sauce"/>
              </a:rPr>
              <a:t>reciben</a:t>
            </a:r>
            <a:r>
              <a:rPr lang="en-US" sz="3399" dirty="0">
                <a:solidFill>
                  <a:srgbClr val="000000"/>
                </a:solidFill>
                <a:latin typeface="Open Sauce"/>
              </a:rPr>
              <a:t> y las </a:t>
            </a:r>
            <a:r>
              <a:rPr lang="en-US" sz="3399" dirty="0" err="1">
                <a:solidFill>
                  <a:srgbClr val="000000"/>
                </a:solidFill>
                <a:latin typeface="Open Sauce"/>
              </a:rPr>
              <a:t>entregan</a:t>
            </a:r>
            <a:r>
              <a:rPr lang="en-US" sz="3399" dirty="0">
                <a:solidFill>
                  <a:srgbClr val="000000"/>
                </a:solidFill>
                <a:latin typeface="Open Sauce"/>
              </a:rPr>
              <a:t>.</a:t>
            </a:r>
          </a:p>
          <a:p>
            <a:pPr algn="just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Open Sauce"/>
            </a:endParaRPr>
          </a:p>
          <a:p>
            <a:pPr algn="just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uce Bold"/>
              </a:rPr>
              <a:t>2. Club de </a:t>
            </a:r>
            <a:r>
              <a:rPr lang="en-US" sz="3399" dirty="0" err="1">
                <a:solidFill>
                  <a:srgbClr val="000000"/>
                </a:solidFill>
                <a:latin typeface="Open Sauce Bold"/>
              </a:rPr>
              <a:t>Lectura</a:t>
            </a:r>
            <a:r>
              <a:rPr lang="en-US" sz="3399" dirty="0">
                <a:solidFill>
                  <a:srgbClr val="000000"/>
                </a:solidFill>
                <a:latin typeface="Open Sauce Bold"/>
              </a:rPr>
              <a:t> de Verano</a:t>
            </a:r>
          </a:p>
          <a:p>
            <a:pPr algn="just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Open Sauce"/>
              </a:rPr>
              <a:t>Estudio</a:t>
            </a:r>
            <a:r>
              <a:rPr lang="en-US" sz="3399" dirty="0">
                <a:solidFill>
                  <a:srgbClr val="000000"/>
                </a:solidFill>
                <a:latin typeface="Open Sauce"/>
              </a:rPr>
              <a:t> que </a:t>
            </a:r>
            <a:r>
              <a:rPr lang="en-US" sz="3399" dirty="0" err="1">
                <a:solidFill>
                  <a:srgbClr val="000000"/>
                </a:solidFill>
                <a:latin typeface="Open Sauce"/>
              </a:rPr>
              <a:t>combina</a:t>
            </a:r>
            <a:r>
              <a:rPr lang="en-US" sz="3399" dirty="0">
                <a:solidFill>
                  <a:srgbClr val="000000"/>
                </a:solidFill>
                <a:latin typeface="Open Sauce"/>
              </a:rPr>
              <a:t> dos </a:t>
            </a:r>
            <a:r>
              <a:rPr lang="en-US" sz="3399" dirty="0" err="1">
                <a:solidFill>
                  <a:srgbClr val="000000"/>
                </a:solidFill>
                <a:latin typeface="Open Sauce"/>
              </a:rPr>
              <a:t>áreas</a:t>
            </a:r>
            <a:r>
              <a:rPr lang="en-US" sz="3399" dirty="0">
                <a:solidFill>
                  <a:srgbClr val="000000"/>
                </a:solidFill>
                <a:latin typeface="Open Sauce"/>
              </a:rPr>
              <a:t> de </a:t>
            </a:r>
            <a:r>
              <a:rPr lang="en-US" sz="3399" dirty="0" err="1">
                <a:solidFill>
                  <a:srgbClr val="000000"/>
                </a:solidFill>
                <a:latin typeface="Open Sauce"/>
              </a:rPr>
              <a:t>investigación</a:t>
            </a:r>
            <a:r>
              <a:rPr lang="en-US" sz="3399" dirty="0">
                <a:solidFill>
                  <a:srgbClr val="000000"/>
                </a:solidFill>
                <a:latin typeface="Open Sauce"/>
              </a:rPr>
              <a:t>: (</a:t>
            </a:r>
            <a:r>
              <a:rPr lang="en-US" sz="3399" dirty="0" err="1">
                <a:solidFill>
                  <a:srgbClr val="000000"/>
                </a:solidFill>
                <a:latin typeface="Open Sauce"/>
              </a:rPr>
              <a:t>i</a:t>
            </a:r>
            <a:r>
              <a:rPr lang="en-US" sz="3399" dirty="0">
                <a:solidFill>
                  <a:srgbClr val="000000"/>
                </a:solidFill>
                <a:latin typeface="Open Sauce"/>
              </a:rPr>
              <a:t>) </a:t>
            </a:r>
            <a:r>
              <a:rPr lang="en-US" sz="3399" dirty="0" err="1">
                <a:solidFill>
                  <a:srgbClr val="000000"/>
                </a:solidFill>
                <a:latin typeface="Open Sauce"/>
              </a:rPr>
              <a:t>intervenciones</a:t>
            </a:r>
            <a:r>
              <a:rPr lang="en-US" sz="3399" dirty="0">
                <a:solidFill>
                  <a:srgbClr val="000000"/>
                </a:solidFill>
                <a:latin typeface="Open Sauce"/>
              </a:rPr>
              <a:t> para </a:t>
            </a:r>
            <a:r>
              <a:rPr lang="en-US" sz="3399" dirty="0" err="1">
                <a:solidFill>
                  <a:srgbClr val="000000"/>
                </a:solidFill>
                <a:latin typeface="Open Sauce"/>
              </a:rPr>
              <a:t>enfrentar</a:t>
            </a:r>
            <a:r>
              <a:rPr lang="en-US" sz="3399" dirty="0">
                <a:solidFill>
                  <a:srgbClr val="000000"/>
                </a:solidFill>
                <a:latin typeface="Open Sauce"/>
              </a:rPr>
              <a:t> “summer learning loss” y (ii) </a:t>
            </a:r>
            <a:r>
              <a:rPr lang="en-US" sz="3399" dirty="0" err="1">
                <a:solidFill>
                  <a:srgbClr val="000000"/>
                </a:solidFill>
                <a:latin typeface="Open Sauce"/>
              </a:rPr>
              <a:t>implementación</a:t>
            </a:r>
            <a:r>
              <a:rPr lang="en-US" sz="3399" dirty="0">
                <a:solidFill>
                  <a:srgbClr val="000000"/>
                </a:solidFill>
                <a:latin typeface="Open Sauce"/>
              </a:rPr>
              <a:t> de </a:t>
            </a:r>
            <a:r>
              <a:rPr lang="en-US" sz="3399" dirty="0" err="1">
                <a:solidFill>
                  <a:srgbClr val="000000"/>
                </a:solidFill>
                <a:latin typeface="Open Sauce"/>
              </a:rPr>
              <a:t>tutorías</a:t>
            </a:r>
            <a:r>
              <a:rPr lang="en-US" sz="3399" dirty="0">
                <a:solidFill>
                  <a:srgbClr val="000000"/>
                </a:solidFill>
                <a:latin typeface="Open Sauce"/>
              </a:rPr>
              <a:t> online. </a:t>
            </a:r>
            <a:r>
              <a:rPr lang="en-US" sz="3399" dirty="0" err="1">
                <a:solidFill>
                  <a:srgbClr val="000000"/>
                </a:solidFill>
                <a:latin typeface="Open Sauce"/>
              </a:rPr>
              <a:t>Implementación</a:t>
            </a:r>
            <a:r>
              <a:rPr lang="en-US" sz="3399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uce"/>
              </a:rPr>
              <a:t>en</a:t>
            </a:r>
            <a:r>
              <a:rPr lang="en-US" sz="3399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uce"/>
              </a:rPr>
              <a:t>enero-febrero</a:t>
            </a:r>
            <a:r>
              <a:rPr lang="en-US" sz="3399" dirty="0">
                <a:solidFill>
                  <a:srgbClr val="000000"/>
                </a:solidFill>
                <a:latin typeface="Open Sauce"/>
              </a:rPr>
              <a:t> de 2024 </a:t>
            </a:r>
            <a:r>
              <a:rPr lang="en-US" sz="3399" dirty="0" err="1">
                <a:solidFill>
                  <a:srgbClr val="000000"/>
                </a:solidFill>
                <a:latin typeface="Open Sauce"/>
              </a:rPr>
              <a:t>por</a:t>
            </a:r>
            <a:r>
              <a:rPr lang="en-US" sz="3399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uce"/>
              </a:rPr>
              <a:t>Conectado</a:t>
            </a:r>
            <a:r>
              <a:rPr lang="en-US" sz="3399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uce"/>
              </a:rPr>
              <a:t>Aprende</a:t>
            </a:r>
            <a:r>
              <a:rPr lang="en-US" sz="3399" dirty="0">
                <a:solidFill>
                  <a:srgbClr val="000000"/>
                </a:solidFill>
                <a:latin typeface="Open Sauce"/>
              </a:rPr>
              <a:t>. </a:t>
            </a:r>
            <a:r>
              <a:rPr lang="en-US" sz="3399" dirty="0" err="1">
                <a:solidFill>
                  <a:srgbClr val="000000"/>
                </a:solidFill>
                <a:latin typeface="Open Sauce"/>
              </a:rPr>
              <a:t>Evaluación</a:t>
            </a:r>
            <a:r>
              <a:rPr lang="en-US" sz="3399" dirty="0">
                <a:solidFill>
                  <a:srgbClr val="000000"/>
                </a:solidFill>
                <a:latin typeface="Open Sauce"/>
              </a:rPr>
              <a:t> experimental con </a:t>
            </a:r>
            <a:r>
              <a:rPr lang="en-US" sz="3399" dirty="0" err="1">
                <a:solidFill>
                  <a:srgbClr val="000000"/>
                </a:solidFill>
                <a:latin typeface="Open Sauce"/>
              </a:rPr>
              <a:t>aproximadamente</a:t>
            </a:r>
            <a:r>
              <a:rPr lang="en-US" sz="3399" dirty="0">
                <a:solidFill>
                  <a:srgbClr val="000000"/>
                </a:solidFill>
                <a:latin typeface="Open Sauce"/>
              </a:rPr>
              <a:t> 250 NNAs y 120 </a:t>
            </a:r>
            <a:r>
              <a:rPr lang="en-US" sz="3399" dirty="0" err="1">
                <a:solidFill>
                  <a:srgbClr val="000000"/>
                </a:solidFill>
                <a:latin typeface="Open Sauce"/>
              </a:rPr>
              <a:t>tutores</a:t>
            </a:r>
            <a:r>
              <a:rPr lang="en-US" sz="3399" dirty="0">
                <a:solidFill>
                  <a:srgbClr val="000000"/>
                </a:solidFill>
                <a:latin typeface="Open Sauce"/>
              </a:rPr>
              <a:t>.</a:t>
            </a:r>
          </a:p>
          <a:p>
            <a:pPr algn="just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Open Sauce"/>
            </a:endParaRPr>
          </a:p>
          <a:p>
            <a:pPr algn="l">
              <a:lnSpc>
                <a:spcPts val="5599"/>
              </a:lnSpc>
              <a:spcBef>
                <a:spcPct val="0"/>
              </a:spcBef>
            </a:pPr>
            <a:endParaRPr lang="en-US" sz="3399" dirty="0">
              <a:solidFill>
                <a:srgbClr val="000000"/>
              </a:solidFill>
              <a:latin typeface="Open Sauc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5203" y="314325"/>
            <a:ext cx="13597594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79"/>
              </a:lnSpc>
              <a:spcBef>
                <a:spcPct val="0"/>
              </a:spcBef>
            </a:pPr>
            <a:r>
              <a:rPr lang="en-US" sz="9399">
                <a:solidFill>
                  <a:srgbClr val="0176DE"/>
                </a:solidFill>
                <a:latin typeface="Roca One Ultra-Bold"/>
              </a:rPr>
              <a:t>2.¿En qué estamos?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422357" y="-4962073"/>
            <a:ext cx="22071602" cy="6968287"/>
            <a:chOff x="0" y="0"/>
            <a:chExt cx="6333946" cy="19997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33946" cy="1999708"/>
            </a:xfrm>
            <a:custGeom>
              <a:avLst/>
              <a:gdLst/>
              <a:ahLst/>
              <a:cxnLst/>
              <a:rect l="l" t="t" r="r" b="b"/>
              <a:pathLst>
                <a:path w="6333946" h="1999708">
                  <a:moveTo>
                    <a:pt x="0" y="0"/>
                  </a:moveTo>
                  <a:lnTo>
                    <a:pt x="6333946" y="0"/>
                  </a:lnTo>
                  <a:lnTo>
                    <a:pt x="6333946" y="1999708"/>
                  </a:lnTo>
                  <a:lnTo>
                    <a:pt x="0" y="1999708"/>
                  </a:lnTo>
                  <a:close/>
                </a:path>
              </a:pathLst>
            </a:custGeom>
            <a:solidFill>
              <a:srgbClr val="FADB05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333946" cy="2047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42626" y="561975"/>
            <a:ext cx="17202748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0176DE"/>
                </a:solidFill>
                <a:latin typeface="Roca One Bold"/>
              </a:rPr>
              <a:t>Futuro</a:t>
            </a:r>
            <a:r>
              <a:rPr lang="en-US" sz="6000" dirty="0">
                <a:solidFill>
                  <a:srgbClr val="0176DE"/>
                </a:solidFill>
                <a:latin typeface="Roca One Bold"/>
              </a:rPr>
              <a:t> </a:t>
            </a:r>
            <a:r>
              <a:rPr lang="en-US" sz="6000" dirty="0" err="1">
                <a:solidFill>
                  <a:srgbClr val="0176DE"/>
                </a:solidFill>
                <a:latin typeface="Roca One Bold"/>
              </a:rPr>
              <a:t>Tutorías</a:t>
            </a:r>
            <a:r>
              <a:rPr lang="en-US" sz="6000" dirty="0">
                <a:solidFill>
                  <a:srgbClr val="0176DE"/>
                </a:solidFill>
                <a:latin typeface="Roca One Bold"/>
              </a:rPr>
              <a:t> </a:t>
            </a:r>
            <a:r>
              <a:rPr lang="en-US" sz="6000" dirty="0" err="1">
                <a:solidFill>
                  <a:srgbClr val="0176DE"/>
                </a:solidFill>
                <a:latin typeface="Roca One Bold"/>
              </a:rPr>
              <a:t>Escolares</a:t>
            </a:r>
            <a:r>
              <a:rPr lang="en-US" sz="6000" dirty="0">
                <a:solidFill>
                  <a:srgbClr val="0176DE"/>
                </a:solidFill>
                <a:latin typeface="Roca One Bold"/>
              </a:rPr>
              <a:t> </a:t>
            </a:r>
            <a:r>
              <a:rPr lang="en-US" sz="6000" dirty="0" err="1">
                <a:solidFill>
                  <a:srgbClr val="0176DE"/>
                </a:solidFill>
                <a:latin typeface="Roca One Bold"/>
              </a:rPr>
              <a:t>en</a:t>
            </a:r>
            <a:r>
              <a:rPr lang="en-US" sz="6000" dirty="0">
                <a:solidFill>
                  <a:srgbClr val="0176DE"/>
                </a:solidFill>
                <a:latin typeface="Roca One Bold"/>
              </a:rPr>
              <a:t> la UC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2626" y="2628900"/>
            <a:ext cx="16230600" cy="692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191919"/>
                </a:solidFill>
                <a:latin typeface="Open Sauce Bold"/>
              </a:rPr>
              <a:t>P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lataforma que </a:t>
            </a: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permite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potenciar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 las </a:t>
            </a: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tutorías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escolares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en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diferentes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espacios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 de la UC y </a:t>
            </a: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fuera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 de </a:t>
            </a: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ella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. Grupo de </a:t>
            </a: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profesoras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 y </a:t>
            </a: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profesionales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 que </a:t>
            </a: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apoyan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iniciativas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 que </a:t>
            </a: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aparezcan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. 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191919"/>
              </a:solidFill>
              <a:latin typeface="Open Sauce"/>
            </a:endParaRP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Transferencia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 de </a:t>
            </a: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conocimiento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sobre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tutorías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en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espacios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 de </a:t>
            </a: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educación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 superior.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Generación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 de nuevo </a:t>
            </a: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conocimiento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científico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.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Incidencia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 a la </a:t>
            </a: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sociedad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.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191919"/>
              </a:solidFill>
              <a:latin typeface="Open Sauce"/>
            </a:endParaRP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191919"/>
                </a:solidFill>
                <a:latin typeface="Open Sauce Bold"/>
              </a:rPr>
              <a:t>Como </a:t>
            </a:r>
            <a:r>
              <a:rPr lang="en-US" sz="3000" dirty="0" err="1">
                <a:solidFill>
                  <a:srgbClr val="191919"/>
                </a:solidFill>
                <a:latin typeface="Open Sauce Bold"/>
              </a:rPr>
              <a:t>plataforma</a:t>
            </a:r>
            <a:r>
              <a:rPr lang="en-US" sz="3000" dirty="0">
                <a:solidFill>
                  <a:srgbClr val="191919"/>
                </a:solidFill>
                <a:latin typeface="Open Sauce Bold"/>
              </a:rPr>
              <a:t>: 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Disponible a </a:t>
            </a: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conectar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 y </a:t>
            </a: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apoyar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instancias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.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191919"/>
              </a:solidFill>
              <a:latin typeface="Open Sauce"/>
            </a:endParaRPr>
          </a:p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Estructura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inicial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muy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 simple (</a:t>
            </a: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coordinación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), </a:t>
            </a: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comunicación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 de </a:t>
            </a: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oportunidades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 y </a:t>
            </a: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estrategia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 de </a:t>
            </a: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levantamiento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 de </a:t>
            </a: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fondos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 y </a:t>
            </a:r>
            <a:r>
              <a:rPr lang="en-US" sz="3000" dirty="0" err="1">
                <a:solidFill>
                  <a:srgbClr val="191919"/>
                </a:solidFill>
                <a:latin typeface="Open Sauce"/>
              </a:rPr>
              <a:t>oportunidades</a:t>
            </a:r>
            <a:r>
              <a:rPr lang="en-US" sz="3000" dirty="0">
                <a:solidFill>
                  <a:srgbClr val="191919"/>
                </a:solidFill>
                <a:latin typeface="Open Sauce"/>
              </a:rPr>
              <a:t>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endParaRPr lang="en-US" sz="3000" dirty="0">
              <a:solidFill>
                <a:srgbClr val="191919"/>
              </a:solidFill>
              <a:latin typeface="Open Sauc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2357" y="-4962073"/>
            <a:ext cx="22071602" cy="6968287"/>
            <a:chOff x="0" y="0"/>
            <a:chExt cx="6333946" cy="19997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33946" cy="1999708"/>
            </a:xfrm>
            <a:custGeom>
              <a:avLst/>
              <a:gdLst/>
              <a:ahLst/>
              <a:cxnLst/>
              <a:rect l="l" t="t" r="r" b="b"/>
              <a:pathLst>
                <a:path w="6333946" h="1999708">
                  <a:moveTo>
                    <a:pt x="0" y="0"/>
                  </a:moveTo>
                  <a:lnTo>
                    <a:pt x="6333946" y="0"/>
                  </a:lnTo>
                  <a:lnTo>
                    <a:pt x="6333946" y="1999708"/>
                  </a:lnTo>
                  <a:lnTo>
                    <a:pt x="0" y="1999708"/>
                  </a:lnTo>
                  <a:close/>
                </a:path>
              </a:pathLst>
            </a:custGeom>
            <a:solidFill>
              <a:srgbClr val="FADB05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333946" cy="2047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585580" y="4441578"/>
            <a:ext cx="3116839" cy="5845422"/>
          </a:xfrm>
          <a:custGeom>
            <a:avLst/>
            <a:gdLst/>
            <a:ahLst/>
            <a:cxnLst/>
            <a:rect l="l" t="t" r="r" b="b"/>
            <a:pathLst>
              <a:path w="3116839" h="5845422">
                <a:moveTo>
                  <a:pt x="0" y="0"/>
                </a:moveTo>
                <a:lnTo>
                  <a:pt x="3116840" y="0"/>
                </a:lnTo>
                <a:lnTo>
                  <a:pt x="3116840" y="5845422"/>
                </a:lnTo>
                <a:lnTo>
                  <a:pt x="0" y="5845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Freeform 6"/>
          <p:cNvSpPr/>
          <p:nvPr/>
        </p:nvSpPr>
        <p:spPr>
          <a:xfrm>
            <a:off x="4233049" y="6219485"/>
            <a:ext cx="3352532" cy="3751255"/>
          </a:xfrm>
          <a:custGeom>
            <a:avLst/>
            <a:gdLst/>
            <a:ahLst/>
            <a:cxnLst/>
            <a:rect l="l" t="t" r="r" b="b"/>
            <a:pathLst>
              <a:path w="3352532" h="3751255">
                <a:moveTo>
                  <a:pt x="0" y="0"/>
                </a:moveTo>
                <a:lnTo>
                  <a:pt x="3352531" y="0"/>
                </a:lnTo>
                <a:lnTo>
                  <a:pt x="3352531" y="3751255"/>
                </a:lnTo>
                <a:lnTo>
                  <a:pt x="0" y="37512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>
            <a:off x="232191" y="1265067"/>
            <a:ext cx="6870781" cy="4015908"/>
          </a:xfrm>
          <a:custGeom>
            <a:avLst/>
            <a:gdLst/>
            <a:ahLst/>
            <a:cxnLst/>
            <a:rect l="l" t="t" r="r" b="b"/>
            <a:pathLst>
              <a:path w="6870781" h="4015908">
                <a:moveTo>
                  <a:pt x="0" y="0"/>
                </a:moveTo>
                <a:lnTo>
                  <a:pt x="6870781" y="0"/>
                </a:lnTo>
                <a:lnTo>
                  <a:pt x="6870781" y="4015908"/>
                </a:lnTo>
                <a:lnTo>
                  <a:pt x="0" y="40159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8" name="Freeform 8"/>
          <p:cNvSpPr/>
          <p:nvPr/>
        </p:nvSpPr>
        <p:spPr>
          <a:xfrm>
            <a:off x="86489" y="4808762"/>
            <a:ext cx="4168747" cy="5336342"/>
          </a:xfrm>
          <a:custGeom>
            <a:avLst/>
            <a:gdLst/>
            <a:ahLst/>
            <a:cxnLst/>
            <a:rect l="l" t="t" r="r" b="b"/>
            <a:pathLst>
              <a:path w="4168747" h="5336342">
                <a:moveTo>
                  <a:pt x="0" y="0"/>
                </a:moveTo>
                <a:lnTo>
                  <a:pt x="4168747" y="0"/>
                </a:lnTo>
                <a:lnTo>
                  <a:pt x="4168747" y="5336343"/>
                </a:lnTo>
                <a:lnTo>
                  <a:pt x="0" y="53363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784" t="-3437" r="-12329" b="-2659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9" name="TextBox 9"/>
          <p:cNvSpPr txBox="1"/>
          <p:nvPr/>
        </p:nvSpPr>
        <p:spPr>
          <a:xfrm>
            <a:off x="10622969" y="1376045"/>
            <a:ext cx="7215847" cy="8910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endParaRPr dirty="0"/>
          </a:p>
          <a:p>
            <a:pPr algn="just">
              <a:lnSpc>
                <a:spcPts val="3919"/>
              </a:lnSpc>
            </a:pPr>
            <a:endParaRPr dirty="0"/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 dirty="0" err="1">
                <a:solidFill>
                  <a:srgbClr val="191919"/>
                </a:solidFill>
                <a:latin typeface="Open Sauce"/>
              </a:rPr>
              <a:t>Desde</a:t>
            </a:r>
            <a:r>
              <a:rPr lang="en-US" sz="2799" dirty="0">
                <a:solidFill>
                  <a:srgbClr val="191919"/>
                </a:solidFill>
                <a:latin typeface="Open Sauce"/>
              </a:rPr>
              <a:t> 2021, un </a:t>
            </a:r>
            <a:r>
              <a:rPr lang="en-US" sz="2799" dirty="0" err="1">
                <a:solidFill>
                  <a:srgbClr val="191919"/>
                </a:solidFill>
                <a:latin typeface="Open Sauce"/>
              </a:rPr>
              <a:t>grupo</a:t>
            </a:r>
            <a:r>
              <a:rPr lang="en-US" sz="2799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2799" dirty="0" err="1">
                <a:solidFill>
                  <a:srgbClr val="191919"/>
                </a:solidFill>
                <a:latin typeface="Open Sauce"/>
              </a:rPr>
              <a:t>interdisciplinario</a:t>
            </a:r>
            <a:r>
              <a:rPr lang="en-US" sz="2799" dirty="0">
                <a:solidFill>
                  <a:srgbClr val="191919"/>
                </a:solidFill>
                <a:latin typeface="Open Sauce"/>
              </a:rPr>
              <a:t> de </a:t>
            </a:r>
            <a:r>
              <a:rPr lang="en-US" sz="2799" dirty="0" err="1">
                <a:solidFill>
                  <a:srgbClr val="191919"/>
                </a:solidFill>
                <a:latin typeface="Open Sauce"/>
              </a:rPr>
              <a:t>académicos</a:t>
            </a:r>
            <a:r>
              <a:rPr lang="en-US" sz="2799" dirty="0">
                <a:solidFill>
                  <a:srgbClr val="191919"/>
                </a:solidFill>
                <a:latin typeface="Open Sauce"/>
              </a:rPr>
              <a:t> y </a:t>
            </a:r>
            <a:r>
              <a:rPr lang="en-US" sz="2799" dirty="0" err="1">
                <a:solidFill>
                  <a:srgbClr val="191919"/>
                </a:solidFill>
                <a:latin typeface="Open Sauce"/>
              </a:rPr>
              <a:t>académicas</a:t>
            </a:r>
            <a:r>
              <a:rPr lang="en-US" sz="2799" dirty="0">
                <a:solidFill>
                  <a:srgbClr val="191919"/>
                </a:solidFill>
                <a:latin typeface="Open Sauce"/>
              </a:rPr>
              <a:t> de la UC </a:t>
            </a:r>
            <a:r>
              <a:rPr lang="en-US" sz="2799" dirty="0" err="1">
                <a:solidFill>
                  <a:srgbClr val="191919"/>
                </a:solidFill>
                <a:latin typeface="Open Sauce"/>
              </a:rPr>
              <a:t>vieron</a:t>
            </a:r>
            <a:r>
              <a:rPr lang="en-US" sz="2799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2799" dirty="0" err="1">
                <a:solidFill>
                  <a:srgbClr val="191919"/>
                </a:solidFill>
                <a:latin typeface="Open Sauce"/>
              </a:rPr>
              <a:t>en</a:t>
            </a:r>
            <a:r>
              <a:rPr lang="en-US" sz="2799" dirty="0">
                <a:solidFill>
                  <a:srgbClr val="191919"/>
                </a:solidFill>
                <a:latin typeface="Open Sauce"/>
              </a:rPr>
              <a:t> las </a:t>
            </a:r>
            <a:r>
              <a:rPr lang="en-US" sz="2799" dirty="0" err="1">
                <a:solidFill>
                  <a:srgbClr val="191919"/>
                </a:solidFill>
                <a:latin typeface="Open Sauce"/>
              </a:rPr>
              <a:t>tutorías</a:t>
            </a:r>
            <a:r>
              <a:rPr lang="en-US" sz="2799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2799" dirty="0" err="1">
                <a:solidFill>
                  <a:srgbClr val="191919"/>
                </a:solidFill>
                <a:latin typeface="Open Sauce"/>
              </a:rPr>
              <a:t>una</a:t>
            </a:r>
            <a:r>
              <a:rPr lang="en-US" sz="2799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2799" dirty="0" err="1">
                <a:solidFill>
                  <a:srgbClr val="191919"/>
                </a:solidFill>
                <a:latin typeface="Open Sauce"/>
              </a:rPr>
              <a:t>oportunidad</a:t>
            </a:r>
            <a:r>
              <a:rPr lang="en-US" sz="2799" dirty="0">
                <a:solidFill>
                  <a:srgbClr val="191919"/>
                </a:solidFill>
                <a:latin typeface="Open Sauce"/>
              </a:rPr>
              <a:t> y </a:t>
            </a:r>
            <a:r>
              <a:rPr lang="en-US" sz="2799" dirty="0" err="1">
                <a:solidFill>
                  <a:srgbClr val="191919"/>
                </a:solidFill>
                <a:latin typeface="Open Sauce"/>
              </a:rPr>
              <a:t>estrategia</a:t>
            </a:r>
            <a:r>
              <a:rPr lang="en-US" sz="2799" dirty="0">
                <a:solidFill>
                  <a:srgbClr val="191919"/>
                </a:solidFill>
                <a:latin typeface="Open Sauce"/>
              </a:rPr>
              <a:t> para la </a:t>
            </a:r>
            <a:r>
              <a:rPr lang="en-US" sz="2799" dirty="0" err="1">
                <a:solidFill>
                  <a:srgbClr val="191919"/>
                </a:solidFill>
                <a:latin typeface="Open Sauce"/>
              </a:rPr>
              <a:t>recuperación</a:t>
            </a:r>
            <a:r>
              <a:rPr lang="en-US" sz="2799" dirty="0">
                <a:solidFill>
                  <a:srgbClr val="191919"/>
                </a:solidFill>
                <a:latin typeface="Open Sauce"/>
              </a:rPr>
              <a:t> y </a:t>
            </a:r>
            <a:r>
              <a:rPr lang="en-US" sz="2799" dirty="0" err="1">
                <a:solidFill>
                  <a:srgbClr val="191919"/>
                </a:solidFill>
                <a:latin typeface="Open Sauce"/>
              </a:rPr>
              <a:t>aceleración</a:t>
            </a:r>
            <a:r>
              <a:rPr lang="en-US" sz="2799" dirty="0">
                <a:solidFill>
                  <a:srgbClr val="191919"/>
                </a:solidFill>
                <a:latin typeface="Open Sauce"/>
              </a:rPr>
              <a:t> de </a:t>
            </a:r>
            <a:r>
              <a:rPr lang="en-US" sz="2799" dirty="0" err="1">
                <a:solidFill>
                  <a:srgbClr val="191919"/>
                </a:solidFill>
                <a:latin typeface="Open Sauce"/>
              </a:rPr>
              <a:t>aprendizajes</a:t>
            </a:r>
            <a:r>
              <a:rPr lang="en-US" sz="2799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2799" dirty="0" err="1">
                <a:solidFill>
                  <a:srgbClr val="191919"/>
                </a:solidFill>
                <a:latin typeface="Open Sauce"/>
              </a:rPr>
              <a:t>en</a:t>
            </a:r>
            <a:r>
              <a:rPr lang="en-US" sz="2799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2799" dirty="0" err="1">
                <a:solidFill>
                  <a:srgbClr val="191919"/>
                </a:solidFill>
                <a:latin typeface="Open Sauce"/>
              </a:rPr>
              <a:t>el</a:t>
            </a:r>
            <a:r>
              <a:rPr lang="en-US" sz="2799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2799" dirty="0" err="1">
                <a:solidFill>
                  <a:srgbClr val="191919"/>
                </a:solidFill>
                <a:latin typeface="Open Sauce"/>
              </a:rPr>
              <a:t>contexto</a:t>
            </a:r>
            <a:r>
              <a:rPr lang="en-US" sz="2799" dirty="0">
                <a:solidFill>
                  <a:srgbClr val="191919"/>
                </a:solidFill>
                <a:latin typeface="Open Sauce"/>
              </a:rPr>
              <a:t> de pandemia.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 dirty="0">
                <a:solidFill>
                  <a:srgbClr val="191919"/>
                </a:solidFill>
                <a:latin typeface="Open Sauce"/>
              </a:rPr>
              <a:t>Se </a:t>
            </a:r>
            <a:r>
              <a:rPr lang="en-US" sz="2799" dirty="0" err="1">
                <a:solidFill>
                  <a:srgbClr val="191919"/>
                </a:solidFill>
                <a:latin typeface="Open Sauce"/>
              </a:rPr>
              <a:t>generaron</a:t>
            </a:r>
            <a:r>
              <a:rPr lang="en-US" sz="2799" dirty="0">
                <a:solidFill>
                  <a:srgbClr val="191919"/>
                </a:solidFill>
                <a:latin typeface="Open Sauce"/>
              </a:rPr>
              <a:t> cuatro </a:t>
            </a:r>
            <a:r>
              <a:rPr lang="en-US" sz="2799" dirty="0" err="1">
                <a:solidFill>
                  <a:srgbClr val="191919"/>
                </a:solidFill>
                <a:latin typeface="Open Sauce"/>
              </a:rPr>
              <a:t>espacios</a:t>
            </a:r>
            <a:r>
              <a:rPr lang="en-US" sz="2799" dirty="0">
                <a:solidFill>
                  <a:srgbClr val="191919"/>
                </a:solidFill>
                <a:latin typeface="Open Sauce"/>
              </a:rPr>
              <a:t>:</a:t>
            </a:r>
          </a:p>
          <a:p>
            <a:pPr marL="1209039" lvl="2" indent="-403013" algn="just">
              <a:lnSpc>
                <a:spcPts val="3919"/>
              </a:lnSpc>
              <a:buFont typeface="Arial"/>
              <a:buChar char="⚬"/>
            </a:pPr>
            <a:r>
              <a:rPr lang="en-US" sz="2799" dirty="0" err="1">
                <a:solidFill>
                  <a:srgbClr val="191919"/>
                </a:solidFill>
                <a:latin typeface="Open Sauce"/>
              </a:rPr>
              <a:t>Pilotos</a:t>
            </a:r>
            <a:r>
              <a:rPr lang="en-US" sz="2799" dirty="0">
                <a:solidFill>
                  <a:srgbClr val="191919"/>
                </a:solidFill>
                <a:latin typeface="Open Sauce"/>
              </a:rPr>
              <a:t> de </a:t>
            </a:r>
            <a:r>
              <a:rPr lang="en-US" sz="2799" dirty="0" err="1">
                <a:solidFill>
                  <a:srgbClr val="191919"/>
                </a:solidFill>
                <a:latin typeface="Open Sauce"/>
              </a:rPr>
              <a:t>trabajo</a:t>
            </a:r>
            <a:r>
              <a:rPr lang="en-US" sz="2799" dirty="0">
                <a:solidFill>
                  <a:srgbClr val="191919"/>
                </a:solidFill>
                <a:latin typeface="Open Sauce"/>
              </a:rPr>
              <a:t> con </a:t>
            </a:r>
            <a:r>
              <a:rPr lang="en-US" sz="2799" dirty="0" err="1">
                <a:solidFill>
                  <a:srgbClr val="191919"/>
                </a:solidFill>
                <a:latin typeface="Open Sauce"/>
              </a:rPr>
              <a:t>estudiantes</a:t>
            </a:r>
            <a:r>
              <a:rPr lang="en-US" sz="2799" dirty="0">
                <a:solidFill>
                  <a:srgbClr val="191919"/>
                </a:solidFill>
                <a:latin typeface="Open Sauce"/>
              </a:rPr>
              <a:t>, ONGs y </a:t>
            </a:r>
            <a:r>
              <a:rPr lang="en-US" sz="2799" dirty="0" err="1">
                <a:solidFill>
                  <a:srgbClr val="191919"/>
                </a:solidFill>
                <a:latin typeface="Open Sauce"/>
              </a:rPr>
              <a:t>escuelas</a:t>
            </a:r>
            <a:r>
              <a:rPr lang="en-US" sz="2799" dirty="0">
                <a:solidFill>
                  <a:srgbClr val="191919"/>
                </a:solidFill>
                <a:latin typeface="Open Sauce"/>
              </a:rPr>
              <a:t>.</a:t>
            </a:r>
          </a:p>
          <a:p>
            <a:pPr marL="1209039" lvl="2" indent="-403013" algn="just">
              <a:lnSpc>
                <a:spcPts val="3919"/>
              </a:lnSpc>
              <a:buFont typeface="Arial"/>
              <a:buChar char="⚬"/>
            </a:pPr>
            <a:r>
              <a:rPr lang="en-US" sz="2799" dirty="0" err="1">
                <a:solidFill>
                  <a:srgbClr val="191919"/>
                </a:solidFill>
                <a:latin typeface="Open Sauce"/>
              </a:rPr>
              <a:t>Diseño</a:t>
            </a:r>
            <a:r>
              <a:rPr lang="en-US" sz="2799" dirty="0">
                <a:solidFill>
                  <a:srgbClr val="191919"/>
                </a:solidFill>
                <a:latin typeface="Open Sauce"/>
              </a:rPr>
              <a:t> de </a:t>
            </a:r>
            <a:r>
              <a:rPr lang="en-US" sz="2799" dirty="0" err="1">
                <a:solidFill>
                  <a:srgbClr val="191919"/>
                </a:solidFill>
                <a:latin typeface="Open Sauce"/>
              </a:rPr>
              <a:t>curso</a:t>
            </a:r>
            <a:r>
              <a:rPr lang="en-US" sz="2799" dirty="0">
                <a:solidFill>
                  <a:srgbClr val="191919"/>
                </a:solidFill>
                <a:latin typeface="Open Sauce"/>
              </a:rPr>
              <a:t> de </a:t>
            </a:r>
            <a:r>
              <a:rPr lang="en-US" sz="2799" dirty="0" err="1">
                <a:solidFill>
                  <a:srgbClr val="191919"/>
                </a:solidFill>
                <a:latin typeface="Open Sauce"/>
              </a:rPr>
              <a:t>formación</a:t>
            </a:r>
            <a:r>
              <a:rPr lang="en-US" sz="2799" dirty="0">
                <a:solidFill>
                  <a:srgbClr val="191919"/>
                </a:solidFill>
                <a:latin typeface="Open Sauce"/>
              </a:rPr>
              <a:t> general a </a:t>
            </a:r>
            <a:r>
              <a:rPr lang="en-US" sz="2799" dirty="0" err="1">
                <a:solidFill>
                  <a:srgbClr val="191919"/>
                </a:solidFill>
                <a:latin typeface="Open Sauce"/>
              </a:rPr>
              <a:t>escalarse</a:t>
            </a:r>
            <a:r>
              <a:rPr lang="en-US" sz="2799" dirty="0">
                <a:solidFill>
                  <a:srgbClr val="191919"/>
                </a:solidFill>
                <a:latin typeface="Open Sauce"/>
              </a:rPr>
              <a:t>.</a:t>
            </a:r>
          </a:p>
          <a:p>
            <a:pPr marL="1209039" lvl="2" indent="-403013" algn="just">
              <a:lnSpc>
                <a:spcPts val="3919"/>
              </a:lnSpc>
              <a:buFont typeface="Arial"/>
              <a:buChar char="⚬"/>
            </a:pPr>
            <a:r>
              <a:rPr lang="en-US" sz="2799" dirty="0" err="1">
                <a:solidFill>
                  <a:srgbClr val="191919"/>
                </a:solidFill>
                <a:latin typeface="Open Sauce"/>
              </a:rPr>
              <a:t>Investigación</a:t>
            </a:r>
            <a:r>
              <a:rPr lang="en-US" sz="2799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2799" dirty="0" err="1">
                <a:solidFill>
                  <a:srgbClr val="191919"/>
                </a:solidFill>
                <a:latin typeface="Open Sauce"/>
              </a:rPr>
              <a:t>aplicada</a:t>
            </a:r>
            <a:r>
              <a:rPr lang="en-US" sz="2799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2799" dirty="0" err="1">
                <a:solidFill>
                  <a:srgbClr val="191919"/>
                </a:solidFill>
                <a:latin typeface="Open Sauce"/>
              </a:rPr>
              <a:t>sobre</a:t>
            </a:r>
            <a:r>
              <a:rPr lang="en-US" sz="2799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2799" dirty="0" err="1">
                <a:solidFill>
                  <a:srgbClr val="191919"/>
                </a:solidFill>
                <a:latin typeface="Open Sauce"/>
              </a:rPr>
              <a:t>tutorías</a:t>
            </a:r>
            <a:r>
              <a:rPr lang="en-US" sz="2799" dirty="0">
                <a:solidFill>
                  <a:srgbClr val="191919"/>
                </a:solidFill>
                <a:latin typeface="Open Sauce"/>
              </a:rPr>
              <a:t>.</a:t>
            </a:r>
          </a:p>
          <a:p>
            <a:pPr marL="1209039" lvl="2" indent="-403013" algn="just">
              <a:lnSpc>
                <a:spcPts val="3919"/>
              </a:lnSpc>
              <a:buFont typeface="Arial"/>
              <a:buChar char="⚬"/>
            </a:pPr>
            <a:r>
              <a:rPr lang="en-US" sz="2799" dirty="0" err="1">
                <a:solidFill>
                  <a:srgbClr val="191919"/>
                </a:solidFill>
                <a:latin typeface="Open Sauce"/>
              </a:rPr>
              <a:t>Espacios</a:t>
            </a:r>
            <a:r>
              <a:rPr lang="en-US" sz="2799" dirty="0">
                <a:solidFill>
                  <a:srgbClr val="191919"/>
                </a:solidFill>
                <a:latin typeface="Open Sauce"/>
              </a:rPr>
              <a:t> de </a:t>
            </a:r>
            <a:r>
              <a:rPr lang="en-US" sz="2799" dirty="0" err="1">
                <a:solidFill>
                  <a:srgbClr val="191919"/>
                </a:solidFill>
                <a:latin typeface="Open Sauce"/>
              </a:rPr>
              <a:t>incidencia</a:t>
            </a:r>
            <a:r>
              <a:rPr lang="en-US" sz="2799" dirty="0">
                <a:solidFill>
                  <a:srgbClr val="191919"/>
                </a:solidFill>
                <a:latin typeface="Open Sauce"/>
              </a:rPr>
              <a:t>. </a:t>
            </a:r>
          </a:p>
          <a:p>
            <a:pPr algn="just">
              <a:lnSpc>
                <a:spcPts val="3919"/>
              </a:lnSpc>
              <a:spcBef>
                <a:spcPct val="0"/>
              </a:spcBef>
            </a:pPr>
            <a:endParaRPr lang="en-US" sz="2799" dirty="0">
              <a:solidFill>
                <a:srgbClr val="191919"/>
              </a:solidFill>
              <a:latin typeface="Open Sauce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13560" y="253614"/>
            <a:ext cx="16860880" cy="1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6960"/>
              </a:lnSpc>
              <a:spcBef>
                <a:spcPct val="0"/>
              </a:spcBef>
            </a:pPr>
            <a:r>
              <a:rPr lang="en-US" sz="5800">
                <a:solidFill>
                  <a:srgbClr val="0176DE"/>
                </a:solidFill>
                <a:latin typeface="Roca One Ultra-Bold"/>
              </a:rPr>
              <a:t>Tutorías escolares como respuesta a la    reactivación educativa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234097" y="2157551"/>
            <a:ext cx="9717995" cy="2205038"/>
          </a:xfrm>
        </p:spPr>
        <p:txBody>
          <a:bodyPr/>
          <a:lstStyle/>
          <a:p>
            <a:r>
              <a:rPr lang="es-ES_tradnl" dirty="0"/>
              <a:t>¡Muchas gracias!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4F5A44-08B9-CF49-B92D-F07E055E07BB}"/>
              </a:ext>
            </a:extLst>
          </p:cNvPr>
          <p:cNvSpPr/>
          <p:nvPr/>
        </p:nvSpPr>
        <p:spPr>
          <a:xfrm>
            <a:off x="4719408" y="7236359"/>
            <a:ext cx="5687088" cy="10942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50000"/>
              </a:lnSpc>
            </a:pPr>
            <a:r>
              <a:rPr lang="en-US" sz="2700" dirty="0">
                <a:solidFill>
                  <a:srgbClr val="595959"/>
                </a:solidFill>
                <a:cs typeface="Century Gothic"/>
              </a:rPr>
              <a:t>fgallego@uc.cl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06DD1B-1742-C747-BDFD-1C9B14CB7B42}"/>
              </a:ext>
            </a:extLst>
          </p:cNvPr>
          <p:cNvSpPr/>
          <p:nvPr/>
        </p:nvSpPr>
        <p:spPr>
          <a:xfrm>
            <a:off x="4719409" y="8504783"/>
            <a:ext cx="4836620" cy="67836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50000"/>
              </a:lnSpc>
            </a:pPr>
            <a:r>
              <a:rPr lang="en-US" sz="2700" dirty="0">
                <a:solidFill>
                  <a:srgbClr val="595959"/>
                </a:solidFill>
                <a:cs typeface="Century Gothic"/>
              </a:rPr>
              <a:t>@JPAL_LAC</a:t>
            </a:r>
          </a:p>
          <a:p>
            <a:pPr>
              <a:lnSpc>
                <a:spcPct val="150000"/>
              </a:lnSpc>
            </a:pPr>
            <a:r>
              <a:rPr lang="en-US" sz="2700" dirty="0">
                <a:solidFill>
                  <a:srgbClr val="595959"/>
                </a:solidFill>
                <a:cs typeface="Century Gothic"/>
              </a:rPr>
              <a:t>@IE_UC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56" y="8504783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755" y="7062184"/>
            <a:ext cx="993425" cy="9934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47" y="385755"/>
            <a:ext cx="1451415" cy="145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65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5203" y="314325"/>
            <a:ext cx="13597594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79"/>
              </a:lnSpc>
              <a:spcBef>
                <a:spcPct val="0"/>
              </a:spcBef>
            </a:pPr>
            <a:r>
              <a:rPr lang="en-US" sz="9399">
                <a:solidFill>
                  <a:srgbClr val="0176DE"/>
                </a:solidFill>
                <a:latin typeface="Roca One Ultra-Bold"/>
              </a:rPr>
              <a:t>2.¿En qué estamos?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422357" y="-4962073"/>
            <a:ext cx="22071602" cy="6968287"/>
            <a:chOff x="0" y="0"/>
            <a:chExt cx="6333946" cy="19997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33946" cy="1999708"/>
            </a:xfrm>
            <a:custGeom>
              <a:avLst/>
              <a:gdLst/>
              <a:ahLst/>
              <a:cxnLst/>
              <a:rect l="l" t="t" r="r" b="b"/>
              <a:pathLst>
                <a:path w="6333946" h="1999708">
                  <a:moveTo>
                    <a:pt x="0" y="0"/>
                  </a:moveTo>
                  <a:lnTo>
                    <a:pt x="6333946" y="0"/>
                  </a:lnTo>
                  <a:lnTo>
                    <a:pt x="6333946" y="1999708"/>
                  </a:lnTo>
                  <a:lnTo>
                    <a:pt x="0" y="1999708"/>
                  </a:lnTo>
                  <a:close/>
                </a:path>
              </a:pathLst>
            </a:custGeom>
            <a:solidFill>
              <a:srgbClr val="FADB05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333946" cy="2047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40316" y="647700"/>
            <a:ext cx="15555566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0176DE"/>
                </a:solidFill>
                <a:latin typeface="Roca One Bold"/>
              </a:rPr>
              <a:t>Tutorías online en alianza con Conectado Aprendo</a:t>
            </a:r>
          </a:p>
        </p:txBody>
      </p:sp>
      <p:sp>
        <p:nvSpPr>
          <p:cNvPr id="7" name="Freeform 7"/>
          <p:cNvSpPr/>
          <p:nvPr/>
        </p:nvSpPr>
        <p:spPr>
          <a:xfrm>
            <a:off x="547258" y="5143500"/>
            <a:ext cx="7378772" cy="1616420"/>
          </a:xfrm>
          <a:custGeom>
            <a:avLst/>
            <a:gdLst/>
            <a:ahLst/>
            <a:cxnLst/>
            <a:rect l="l" t="t" r="r" b="b"/>
            <a:pathLst>
              <a:path w="7378772" h="1616420">
                <a:moveTo>
                  <a:pt x="0" y="0"/>
                </a:moveTo>
                <a:lnTo>
                  <a:pt x="7378772" y="0"/>
                </a:lnTo>
                <a:lnTo>
                  <a:pt x="7378772" y="1616420"/>
                </a:lnTo>
                <a:lnTo>
                  <a:pt x="0" y="1616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8" name="TextBox 8"/>
          <p:cNvSpPr txBox="1"/>
          <p:nvPr/>
        </p:nvSpPr>
        <p:spPr>
          <a:xfrm>
            <a:off x="8162090" y="2937365"/>
            <a:ext cx="9421875" cy="572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5" lvl="1" indent="-345443" algn="just">
              <a:lnSpc>
                <a:spcPts val="4480"/>
              </a:lnSpc>
              <a:buFont typeface="Arial"/>
              <a:buChar char="•"/>
            </a:pPr>
            <a:r>
              <a:rPr lang="en-US" sz="3200" dirty="0">
                <a:solidFill>
                  <a:srgbClr val="191919"/>
                </a:solidFill>
                <a:latin typeface="Open Sauce"/>
              </a:rPr>
              <a:t>Fundación con </a:t>
            </a:r>
            <a:r>
              <a:rPr lang="en-US" sz="3200" dirty="0" err="1">
                <a:solidFill>
                  <a:srgbClr val="191919"/>
                </a:solidFill>
                <a:latin typeface="Open Sauce"/>
              </a:rPr>
              <a:t>modelo</a:t>
            </a:r>
            <a:r>
              <a:rPr lang="en-US" sz="3200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Open Sauce"/>
              </a:rPr>
              <a:t>basado</a:t>
            </a:r>
            <a:r>
              <a:rPr lang="en-US" sz="3200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Open Sauce"/>
              </a:rPr>
              <a:t>en</a:t>
            </a:r>
            <a:r>
              <a:rPr lang="en-US" sz="3200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Open Sauce"/>
              </a:rPr>
              <a:t>evidencia</a:t>
            </a:r>
            <a:r>
              <a:rPr lang="en-US" sz="3200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Open Sauce"/>
              </a:rPr>
              <a:t>científica</a:t>
            </a:r>
            <a:r>
              <a:rPr lang="en-US" sz="3200" dirty="0">
                <a:solidFill>
                  <a:srgbClr val="191919"/>
                </a:solidFill>
                <a:latin typeface="Open Sauce"/>
              </a:rPr>
              <a:t>. </a:t>
            </a:r>
          </a:p>
          <a:p>
            <a:pPr marL="690885" lvl="1" indent="-345443" algn="just">
              <a:lnSpc>
                <a:spcPts val="4480"/>
              </a:lnSpc>
              <a:buFont typeface="Arial"/>
              <a:buChar char="•"/>
            </a:pPr>
            <a:r>
              <a:rPr lang="en-US" sz="3200" dirty="0" err="1">
                <a:solidFill>
                  <a:srgbClr val="191919"/>
                </a:solidFill>
                <a:latin typeface="Open Sauce"/>
              </a:rPr>
              <a:t>Tutorías</a:t>
            </a:r>
            <a:r>
              <a:rPr lang="en-US" sz="3200" dirty="0">
                <a:solidFill>
                  <a:srgbClr val="191919"/>
                </a:solidFill>
                <a:latin typeface="Open Sauce"/>
              </a:rPr>
              <a:t> online: 16 </a:t>
            </a:r>
            <a:r>
              <a:rPr lang="en-US" sz="3200" dirty="0" err="1">
                <a:solidFill>
                  <a:srgbClr val="191919"/>
                </a:solidFill>
                <a:latin typeface="Open Sauce"/>
              </a:rPr>
              <a:t>sesiones</a:t>
            </a:r>
            <a:r>
              <a:rPr lang="en-US" sz="3200" dirty="0">
                <a:solidFill>
                  <a:srgbClr val="191919"/>
                </a:solidFill>
                <a:latin typeface="Open Sauce"/>
              </a:rPr>
              <a:t> de 1 hora </a:t>
            </a:r>
            <a:r>
              <a:rPr lang="en-US" sz="3200" dirty="0" err="1">
                <a:solidFill>
                  <a:srgbClr val="191919"/>
                </a:solidFill>
                <a:latin typeface="Open Sauce"/>
              </a:rPr>
              <a:t>más</a:t>
            </a:r>
            <a:r>
              <a:rPr lang="en-US" sz="3200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Open Sauce"/>
              </a:rPr>
              <a:t>reunión</a:t>
            </a:r>
            <a:r>
              <a:rPr lang="en-US" sz="3200" dirty="0">
                <a:solidFill>
                  <a:srgbClr val="191919"/>
                </a:solidFill>
                <a:latin typeface="Open Sauce"/>
              </a:rPr>
              <a:t> de </a:t>
            </a:r>
            <a:r>
              <a:rPr lang="en-US" sz="3200" dirty="0" err="1">
                <a:solidFill>
                  <a:srgbClr val="191919"/>
                </a:solidFill>
                <a:latin typeface="Open Sauce"/>
              </a:rPr>
              <a:t>vinculación</a:t>
            </a:r>
            <a:r>
              <a:rPr lang="en-US" sz="3200" dirty="0">
                <a:solidFill>
                  <a:srgbClr val="191919"/>
                </a:solidFill>
                <a:latin typeface="Open Sauce"/>
              </a:rPr>
              <a:t>.</a:t>
            </a:r>
          </a:p>
          <a:p>
            <a:pPr marL="1381771" lvl="2" indent="-460590" algn="just">
              <a:lnSpc>
                <a:spcPts val="4480"/>
              </a:lnSpc>
              <a:buFont typeface="Arial"/>
              <a:buChar char="⚬"/>
            </a:pPr>
            <a:r>
              <a:rPr lang="en-US" sz="3200" dirty="0" err="1">
                <a:solidFill>
                  <a:srgbClr val="191919"/>
                </a:solidFill>
                <a:latin typeface="Open Sauce"/>
              </a:rPr>
              <a:t>Actividades</a:t>
            </a:r>
            <a:r>
              <a:rPr lang="en-US" sz="3200" dirty="0">
                <a:solidFill>
                  <a:srgbClr val="191919"/>
                </a:solidFill>
                <a:latin typeface="Open Sauce"/>
              </a:rPr>
              <a:t> de </a:t>
            </a:r>
            <a:r>
              <a:rPr lang="en-US" sz="3200" dirty="0" err="1">
                <a:solidFill>
                  <a:srgbClr val="191919"/>
                </a:solidFill>
                <a:latin typeface="Open Sauce"/>
              </a:rPr>
              <a:t>mentoreo</a:t>
            </a:r>
            <a:r>
              <a:rPr lang="en-US" sz="3200" dirty="0">
                <a:solidFill>
                  <a:srgbClr val="191919"/>
                </a:solidFill>
                <a:latin typeface="Open Sauce"/>
              </a:rPr>
              <a:t> y </a:t>
            </a:r>
            <a:r>
              <a:rPr lang="en-US" sz="3200" dirty="0" err="1">
                <a:solidFill>
                  <a:srgbClr val="191919"/>
                </a:solidFill>
                <a:latin typeface="Open Sauce"/>
              </a:rPr>
              <a:t>trabajo</a:t>
            </a:r>
            <a:r>
              <a:rPr lang="en-US" sz="3200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Open Sauce"/>
              </a:rPr>
              <a:t>en</a:t>
            </a:r>
            <a:r>
              <a:rPr lang="en-US" sz="3200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Open Sauce"/>
              </a:rPr>
              <a:t>objetivos</a:t>
            </a:r>
            <a:r>
              <a:rPr lang="en-US" sz="3200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Open Sauce"/>
              </a:rPr>
              <a:t>específicos</a:t>
            </a:r>
            <a:r>
              <a:rPr lang="en-US" sz="3200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Open Sauce"/>
              </a:rPr>
              <a:t>educativos</a:t>
            </a:r>
            <a:r>
              <a:rPr lang="en-US" sz="3200" dirty="0">
                <a:solidFill>
                  <a:srgbClr val="191919"/>
                </a:solidFill>
                <a:latin typeface="Open Sauce"/>
              </a:rPr>
              <a:t>. </a:t>
            </a:r>
          </a:p>
          <a:p>
            <a:pPr marL="690885" lvl="1" indent="-345443" algn="just">
              <a:lnSpc>
                <a:spcPts val="4480"/>
              </a:lnSpc>
              <a:buFont typeface="Arial"/>
              <a:buChar char="•"/>
            </a:pPr>
            <a:r>
              <a:rPr lang="en-US" sz="3200" dirty="0" err="1">
                <a:solidFill>
                  <a:srgbClr val="191919"/>
                </a:solidFill>
                <a:latin typeface="Open Sauce"/>
              </a:rPr>
              <a:t>Modelo</a:t>
            </a:r>
            <a:r>
              <a:rPr lang="en-US" sz="3200" dirty="0">
                <a:solidFill>
                  <a:srgbClr val="191919"/>
                </a:solidFill>
                <a:latin typeface="Open Sauce"/>
              </a:rPr>
              <a:t> que </a:t>
            </a:r>
            <a:r>
              <a:rPr lang="en-US" sz="3200" dirty="0" err="1">
                <a:solidFill>
                  <a:srgbClr val="191919"/>
                </a:solidFill>
                <a:latin typeface="Open Sauce"/>
              </a:rPr>
              <a:t>entrega</a:t>
            </a:r>
            <a:r>
              <a:rPr lang="en-US" sz="3200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Open Sauce"/>
              </a:rPr>
              <a:t>vínculos</a:t>
            </a:r>
            <a:r>
              <a:rPr lang="en-US" sz="3200" dirty="0">
                <a:solidFill>
                  <a:srgbClr val="191919"/>
                </a:solidFill>
                <a:latin typeface="Open Sauce"/>
              </a:rPr>
              <a:t> con NNAs y </a:t>
            </a:r>
            <a:r>
              <a:rPr lang="en-US" sz="3200" dirty="0" err="1">
                <a:solidFill>
                  <a:srgbClr val="191919"/>
                </a:solidFill>
                <a:latin typeface="Open Sauce"/>
              </a:rPr>
              <a:t>escuelas</a:t>
            </a:r>
            <a:r>
              <a:rPr lang="en-US" sz="3200" dirty="0">
                <a:solidFill>
                  <a:srgbClr val="191919"/>
                </a:solidFill>
                <a:latin typeface="Open Sauce"/>
              </a:rPr>
              <a:t>.</a:t>
            </a:r>
          </a:p>
          <a:p>
            <a:pPr marL="690885" lvl="1" indent="-345443" algn="just">
              <a:lnSpc>
                <a:spcPts val="4480"/>
              </a:lnSpc>
              <a:buFont typeface="Arial"/>
              <a:buChar char="•"/>
            </a:pPr>
            <a:r>
              <a:rPr lang="en-US" sz="3200" dirty="0" err="1">
                <a:solidFill>
                  <a:srgbClr val="191919"/>
                </a:solidFill>
                <a:latin typeface="Open Sauce"/>
              </a:rPr>
              <a:t>Modelo</a:t>
            </a:r>
            <a:r>
              <a:rPr lang="en-US" sz="3200" dirty="0">
                <a:solidFill>
                  <a:srgbClr val="191919"/>
                </a:solidFill>
                <a:latin typeface="Open Sauce"/>
              </a:rPr>
              <a:t> simple de </a:t>
            </a:r>
            <a:r>
              <a:rPr lang="en-US" sz="3200" dirty="0" err="1">
                <a:solidFill>
                  <a:srgbClr val="191919"/>
                </a:solidFill>
                <a:latin typeface="Open Sauce"/>
              </a:rPr>
              <a:t>capacitación</a:t>
            </a:r>
            <a:r>
              <a:rPr lang="en-US" sz="3200" dirty="0">
                <a:solidFill>
                  <a:srgbClr val="191919"/>
                </a:solidFill>
                <a:latin typeface="Open Sauce"/>
              </a:rPr>
              <a:t> y </a:t>
            </a:r>
            <a:r>
              <a:rPr lang="en-US" sz="3200" dirty="0" err="1">
                <a:solidFill>
                  <a:srgbClr val="191919"/>
                </a:solidFill>
                <a:latin typeface="Open Sauce"/>
              </a:rPr>
              <a:t>recursos</a:t>
            </a:r>
            <a:r>
              <a:rPr lang="en-US" sz="3200" dirty="0">
                <a:solidFill>
                  <a:srgbClr val="191919"/>
                </a:solidFill>
                <a:latin typeface="Open Sauce"/>
              </a:rPr>
              <a:t> de </a:t>
            </a:r>
            <a:r>
              <a:rPr lang="en-US" sz="3200" dirty="0" err="1">
                <a:solidFill>
                  <a:srgbClr val="191919"/>
                </a:solidFill>
                <a:latin typeface="Open Sauce"/>
              </a:rPr>
              <a:t>acompañamiento</a:t>
            </a:r>
            <a:r>
              <a:rPr lang="en-US" sz="3200" dirty="0">
                <a:solidFill>
                  <a:srgbClr val="191919"/>
                </a:solidFill>
                <a:latin typeface="Open Sauce"/>
              </a:rPr>
              <a:t> y </a:t>
            </a:r>
            <a:r>
              <a:rPr lang="en-US" sz="3200" dirty="0" err="1">
                <a:solidFill>
                  <a:srgbClr val="191919"/>
                </a:solidFill>
                <a:latin typeface="Open Sauce"/>
              </a:rPr>
              <a:t>apoyo</a:t>
            </a:r>
            <a:r>
              <a:rPr lang="en-US" sz="3200" dirty="0">
                <a:solidFill>
                  <a:srgbClr val="191919"/>
                </a:solidFill>
                <a:latin typeface="Open Sauce"/>
              </a:rPr>
              <a:t>.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09E92-31B4-7C52-72FE-BAA423F67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F9536DA0-7B9C-E0C5-D18D-3068280BC0BE}"/>
              </a:ext>
            </a:extLst>
          </p:cNvPr>
          <p:cNvGrpSpPr/>
          <p:nvPr/>
        </p:nvGrpSpPr>
        <p:grpSpPr>
          <a:xfrm>
            <a:off x="3092824" y="2388199"/>
            <a:ext cx="12102352" cy="6160434"/>
            <a:chOff x="457200" y="1804416"/>
            <a:chExt cx="9144000" cy="465455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FEC56924-A6C8-F68C-8173-9581EA72B14C}"/>
                </a:ext>
              </a:extLst>
            </p:cNvPr>
            <p:cNvSpPr/>
            <p:nvPr/>
          </p:nvSpPr>
          <p:spPr>
            <a:xfrm>
              <a:off x="457200" y="1804416"/>
              <a:ext cx="9144000" cy="4654550"/>
            </a:xfrm>
            <a:custGeom>
              <a:avLst/>
              <a:gdLst/>
              <a:ahLst/>
              <a:cxnLst/>
              <a:rect l="l" t="t" r="r" b="b"/>
              <a:pathLst>
                <a:path w="9144000" h="4654550">
                  <a:moveTo>
                    <a:pt x="0" y="4654296"/>
                  </a:moveTo>
                  <a:lnTo>
                    <a:pt x="9144000" y="465429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654296"/>
                  </a:lnTo>
                  <a:close/>
                </a:path>
              </a:pathLst>
            </a:custGeom>
            <a:solidFill>
              <a:srgbClr val="E8EDED"/>
            </a:solidFill>
          </p:spPr>
          <p:txBody>
            <a:bodyPr wrap="square" lIns="0" tIns="0" rIns="0" bIns="0" rtlCol="0"/>
            <a:lstStyle/>
            <a:p>
              <a:pPr defTabSz="1210300"/>
              <a:endParaRPr sz="2382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2991591-DE91-9B16-BC07-A5868C3E4918}"/>
                </a:ext>
              </a:extLst>
            </p:cNvPr>
            <p:cNvSpPr/>
            <p:nvPr/>
          </p:nvSpPr>
          <p:spPr>
            <a:xfrm>
              <a:off x="1661159" y="2506980"/>
              <a:ext cx="373380" cy="45720"/>
            </a:xfrm>
            <a:custGeom>
              <a:avLst/>
              <a:gdLst/>
              <a:ahLst/>
              <a:cxnLst/>
              <a:rect l="l" t="t" r="r" b="b"/>
              <a:pathLst>
                <a:path w="373380" h="45719">
                  <a:moveTo>
                    <a:pt x="373380" y="45719"/>
                  </a:moveTo>
                  <a:lnTo>
                    <a:pt x="0" y="45719"/>
                  </a:lnTo>
                  <a:lnTo>
                    <a:pt x="0" y="0"/>
                  </a:lnTo>
                  <a:lnTo>
                    <a:pt x="373380" y="0"/>
                  </a:lnTo>
                  <a:lnTo>
                    <a:pt x="373380" y="45719"/>
                  </a:lnTo>
                  <a:close/>
                </a:path>
              </a:pathLst>
            </a:custGeom>
            <a:solidFill>
              <a:srgbClr val="EB5600"/>
            </a:solidFill>
          </p:spPr>
          <p:txBody>
            <a:bodyPr wrap="square" lIns="0" tIns="0" rIns="0" bIns="0" rtlCol="0"/>
            <a:lstStyle/>
            <a:p>
              <a:pPr defTabSz="1210300"/>
              <a:endParaRPr sz="2382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1D8EC53-9AD7-A342-5A69-B28F79D49DF4}"/>
                </a:ext>
              </a:extLst>
            </p:cNvPr>
            <p:cNvSpPr/>
            <p:nvPr/>
          </p:nvSpPr>
          <p:spPr>
            <a:xfrm>
              <a:off x="1287780" y="2506980"/>
              <a:ext cx="376555" cy="45720"/>
            </a:xfrm>
            <a:custGeom>
              <a:avLst/>
              <a:gdLst/>
              <a:ahLst/>
              <a:cxnLst/>
              <a:rect l="l" t="t" r="r" b="b"/>
              <a:pathLst>
                <a:path w="376555" h="45719">
                  <a:moveTo>
                    <a:pt x="376428" y="45719"/>
                  </a:moveTo>
                  <a:lnTo>
                    <a:pt x="0" y="45719"/>
                  </a:lnTo>
                  <a:lnTo>
                    <a:pt x="0" y="0"/>
                  </a:lnTo>
                  <a:lnTo>
                    <a:pt x="376428" y="0"/>
                  </a:lnTo>
                  <a:lnTo>
                    <a:pt x="376428" y="45719"/>
                  </a:lnTo>
                  <a:close/>
                </a:path>
              </a:pathLst>
            </a:custGeom>
            <a:solidFill>
              <a:srgbClr val="1A9987"/>
            </a:solidFill>
          </p:spPr>
          <p:txBody>
            <a:bodyPr wrap="square" lIns="0" tIns="0" rIns="0" bIns="0" rtlCol="0"/>
            <a:lstStyle/>
            <a:p>
              <a:pPr defTabSz="1210300"/>
              <a:endParaRPr sz="2382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50803C0D-6C97-0249-09B7-937BD68B00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65268" y="3575679"/>
            <a:ext cx="5972176" cy="2649395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6810" marR="6724">
              <a:lnSpc>
                <a:spcPct val="100899"/>
              </a:lnSpc>
              <a:spcBef>
                <a:spcPts val="120"/>
              </a:spcBef>
            </a:pPr>
            <a:r>
              <a:rPr sz="4302" spc="206" dirty="0"/>
              <a:t>¿Es</a:t>
            </a:r>
            <a:r>
              <a:rPr sz="4302" spc="-258" dirty="0"/>
              <a:t> </a:t>
            </a:r>
            <a:r>
              <a:rPr sz="4302" spc="138" dirty="0"/>
              <a:t>posible</a:t>
            </a:r>
            <a:r>
              <a:rPr sz="4302" spc="-278" dirty="0"/>
              <a:t> </a:t>
            </a:r>
            <a:r>
              <a:rPr sz="4302" spc="-40" dirty="0"/>
              <a:t>revertir</a:t>
            </a:r>
            <a:r>
              <a:rPr sz="4302" spc="-270" dirty="0"/>
              <a:t> </a:t>
            </a:r>
            <a:r>
              <a:rPr sz="4302" spc="192" dirty="0"/>
              <a:t>las </a:t>
            </a:r>
            <a:r>
              <a:rPr sz="4302" spc="-1270" dirty="0"/>
              <a:t> </a:t>
            </a:r>
            <a:r>
              <a:rPr sz="4302" spc="146" dirty="0"/>
              <a:t>brechas </a:t>
            </a:r>
            <a:r>
              <a:rPr sz="4302" spc="138" dirty="0"/>
              <a:t>educativas </a:t>
            </a:r>
            <a:r>
              <a:rPr sz="4302" spc="146" dirty="0"/>
              <a:t> </a:t>
            </a:r>
            <a:r>
              <a:rPr sz="4302" spc="178" dirty="0"/>
              <a:t>observadas </a:t>
            </a:r>
            <a:r>
              <a:rPr sz="4302" spc="100" dirty="0"/>
              <a:t>en </a:t>
            </a:r>
            <a:r>
              <a:rPr sz="4302" spc="112" dirty="0"/>
              <a:t>el </a:t>
            </a:r>
            <a:r>
              <a:rPr sz="4302" spc="120" dirty="0"/>
              <a:t> </a:t>
            </a:r>
            <a:r>
              <a:rPr sz="4302" spc="206" dirty="0"/>
              <a:t>mundo?</a:t>
            </a:r>
            <a:endParaRPr sz="4302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CB9480FA-B1FA-691F-1973-4053EA45BD75}"/>
              </a:ext>
            </a:extLst>
          </p:cNvPr>
          <p:cNvSpPr txBox="1"/>
          <p:nvPr/>
        </p:nvSpPr>
        <p:spPr>
          <a:xfrm>
            <a:off x="3551995" y="6958166"/>
            <a:ext cx="6687390" cy="534649"/>
          </a:xfrm>
          <a:prstGeom prst="rect">
            <a:avLst/>
          </a:prstGeom>
        </p:spPr>
        <p:txBody>
          <a:bodyPr vert="horz" wrap="square" lIns="0" tIns="72278" rIns="0" bIns="0" rtlCol="0">
            <a:spAutoFit/>
          </a:bodyPr>
          <a:lstStyle/>
          <a:p>
            <a:pPr marL="16810" marR="6724" defTabSz="1210300">
              <a:lnSpc>
                <a:spcPts val="1774"/>
              </a:lnSpc>
              <a:spcBef>
                <a:spcPts val="570"/>
              </a:spcBef>
            </a:pPr>
            <a:r>
              <a:rPr sz="1854" dirty="0">
                <a:solidFill>
                  <a:srgbClr val="595959"/>
                </a:solidFill>
                <a:latin typeface="Tahoma"/>
                <a:cs typeface="Tahoma"/>
                <a:sym typeface="Arial"/>
              </a:rPr>
              <a:t>¿Qué</a:t>
            </a:r>
            <a:r>
              <a:rPr sz="1854" spc="-218" dirty="0">
                <a:solidFill>
                  <a:srgbClr val="595959"/>
                </a:solidFill>
                <a:latin typeface="Tahoma"/>
                <a:cs typeface="Tahoma"/>
                <a:sym typeface="Arial"/>
              </a:rPr>
              <a:t> </a:t>
            </a:r>
            <a:r>
              <a:rPr sz="1854" spc="-6" dirty="0">
                <a:solidFill>
                  <a:srgbClr val="595959"/>
                </a:solidFill>
                <a:latin typeface="Tahoma"/>
                <a:cs typeface="Tahoma"/>
                <a:sym typeface="Arial"/>
              </a:rPr>
              <a:t>podemos</a:t>
            </a:r>
            <a:r>
              <a:rPr sz="1854" spc="-212" dirty="0">
                <a:solidFill>
                  <a:srgbClr val="595959"/>
                </a:solidFill>
                <a:latin typeface="Tahoma"/>
                <a:cs typeface="Tahoma"/>
                <a:sym typeface="Arial"/>
              </a:rPr>
              <a:t> </a:t>
            </a:r>
            <a:r>
              <a:rPr sz="1854" spc="6" dirty="0">
                <a:solidFill>
                  <a:srgbClr val="595959"/>
                </a:solidFill>
                <a:latin typeface="Tahoma"/>
                <a:cs typeface="Tahoma"/>
                <a:sym typeface="Arial"/>
              </a:rPr>
              <a:t>hacer</a:t>
            </a:r>
            <a:r>
              <a:rPr sz="1854" spc="-218" dirty="0">
                <a:solidFill>
                  <a:srgbClr val="595959"/>
                </a:solidFill>
                <a:latin typeface="Tahoma"/>
                <a:cs typeface="Tahoma"/>
                <a:sym typeface="Arial"/>
              </a:rPr>
              <a:t> </a:t>
            </a:r>
            <a:r>
              <a:rPr sz="1854" spc="-34" dirty="0">
                <a:solidFill>
                  <a:srgbClr val="595959"/>
                </a:solidFill>
                <a:latin typeface="Tahoma"/>
                <a:cs typeface="Tahoma"/>
                <a:sym typeface="Arial"/>
              </a:rPr>
              <a:t>a</a:t>
            </a:r>
            <a:r>
              <a:rPr sz="1854" spc="-218" dirty="0">
                <a:solidFill>
                  <a:srgbClr val="595959"/>
                </a:solidFill>
                <a:latin typeface="Tahoma"/>
                <a:cs typeface="Tahoma"/>
                <a:sym typeface="Arial"/>
              </a:rPr>
              <a:t> </a:t>
            </a:r>
            <a:r>
              <a:rPr sz="1854" spc="20" dirty="0">
                <a:solidFill>
                  <a:srgbClr val="595959"/>
                </a:solidFill>
                <a:latin typeface="Tahoma"/>
                <a:cs typeface="Tahoma"/>
                <a:sym typeface="Arial"/>
              </a:rPr>
              <a:t>nivel</a:t>
            </a:r>
            <a:r>
              <a:rPr sz="1854" spc="-226" dirty="0">
                <a:solidFill>
                  <a:srgbClr val="595959"/>
                </a:solidFill>
                <a:latin typeface="Tahoma"/>
                <a:cs typeface="Tahoma"/>
                <a:sym typeface="Arial"/>
              </a:rPr>
              <a:t> </a:t>
            </a:r>
            <a:r>
              <a:rPr sz="1854" spc="-14" dirty="0">
                <a:solidFill>
                  <a:srgbClr val="595959"/>
                </a:solidFill>
                <a:latin typeface="Tahoma"/>
                <a:cs typeface="Tahoma"/>
                <a:sym typeface="Arial"/>
              </a:rPr>
              <a:t>estatal,</a:t>
            </a:r>
            <a:r>
              <a:rPr sz="1854" spc="-206" dirty="0">
                <a:solidFill>
                  <a:srgbClr val="595959"/>
                </a:solidFill>
                <a:latin typeface="Tahoma"/>
                <a:cs typeface="Tahoma"/>
                <a:sym typeface="Arial"/>
              </a:rPr>
              <a:t> </a:t>
            </a:r>
            <a:r>
              <a:rPr sz="1854" spc="-14" dirty="0">
                <a:solidFill>
                  <a:srgbClr val="595959"/>
                </a:solidFill>
                <a:latin typeface="Tahoma"/>
                <a:cs typeface="Tahoma"/>
                <a:sym typeface="Arial"/>
              </a:rPr>
              <a:t>local,</a:t>
            </a:r>
            <a:r>
              <a:rPr sz="1854" spc="-206" dirty="0">
                <a:solidFill>
                  <a:srgbClr val="595959"/>
                </a:solidFill>
                <a:latin typeface="Tahoma"/>
                <a:cs typeface="Tahoma"/>
                <a:sym typeface="Arial"/>
              </a:rPr>
              <a:t> </a:t>
            </a:r>
            <a:r>
              <a:rPr sz="1854" spc="-34" dirty="0">
                <a:solidFill>
                  <a:srgbClr val="595959"/>
                </a:solidFill>
                <a:latin typeface="Tahoma"/>
                <a:cs typeface="Tahoma"/>
                <a:sym typeface="Arial"/>
              </a:rPr>
              <a:t>a</a:t>
            </a:r>
            <a:r>
              <a:rPr sz="1854" spc="-226" dirty="0">
                <a:solidFill>
                  <a:srgbClr val="595959"/>
                </a:solidFill>
                <a:latin typeface="Tahoma"/>
                <a:cs typeface="Tahoma"/>
                <a:sym typeface="Arial"/>
              </a:rPr>
              <a:t> </a:t>
            </a:r>
            <a:r>
              <a:rPr sz="1854" spc="20" dirty="0">
                <a:solidFill>
                  <a:srgbClr val="595959"/>
                </a:solidFill>
                <a:latin typeface="Tahoma"/>
                <a:cs typeface="Tahoma"/>
                <a:sym typeface="Arial"/>
              </a:rPr>
              <a:t>nivel</a:t>
            </a:r>
            <a:r>
              <a:rPr sz="1854" spc="-198" dirty="0">
                <a:solidFill>
                  <a:srgbClr val="595959"/>
                </a:solidFill>
                <a:latin typeface="Tahoma"/>
                <a:cs typeface="Tahoma"/>
                <a:sym typeface="Arial"/>
              </a:rPr>
              <a:t> </a:t>
            </a:r>
            <a:r>
              <a:rPr sz="1854" spc="6" dirty="0">
                <a:solidFill>
                  <a:srgbClr val="595959"/>
                </a:solidFill>
                <a:latin typeface="Tahoma"/>
                <a:cs typeface="Tahoma"/>
                <a:sym typeface="Arial"/>
              </a:rPr>
              <a:t>organizacional</a:t>
            </a:r>
            <a:r>
              <a:rPr sz="1854" spc="-238" dirty="0">
                <a:solidFill>
                  <a:srgbClr val="595959"/>
                </a:solidFill>
                <a:latin typeface="Tahoma"/>
                <a:cs typeface="Tahoma"/>
                <a:sym typeface="Arial"/>
              </a:rPr>
              <a:t> </a:t>
            </a:r>
            <a:r>
              <a:rPr sz="1854" spc="26" dirty="0">
                <a:solidFill>
                  <a:srgbClr val="595959"/>
                </a:solidFill>
                <a:latin typeface="Tahoma"/>
                <a:cs typeface="Tahoma"/>
                <a:sym typeface="Arial"/>
              </a:rPr>
              <a:t>y </a:t>
            </a:r>
            <a:r>
              <a:rPr sz="1854" spc="-556" dirty="0">
                <a:solidFill>
                  <a:srgbClr val="595959"/>
                </a:solidFill>
                <a:latin typeface="Tahoma"/>
                <a:cs typeface="Tahoma"/>
                <a:sym typeface="Arial"/>
              </a:rPr>
              <a:t> </a:t>
            </a:r>
            <a:r>
              <a:rPr sz="1854" spc="-34" dirty="0">
                <a:solidFill>
                  <a:srgbClr val="595959"/>
                </a:solidFill>
                <a:latin typeface="Tahoma"/>
                <a:cs typeface="Tahoma"/>
                <a:sym typeface="Arial"/>
              </a:rPr>
              <a:t>a</a:t>
            </a:r>
            <a:r>
              <a:rPr sz="1854" spc="-232" dirty="0">
                <a:solidFill>
                  <a:srgbClr val="595959"/>
                </a:solidFill>
                <a:latin typeface="Tahoma"/>
                <a:cs typeface="Tahoma"/>
                <a:sym typeface="Arial"/>
              </a:rPr>
              <a:t> </a:t>
            </a:r>
            <a:r>
              <a:rPr sz="1854" spc="20" dirty="0">
                <a:solidFill>
                  <a:srgbClr val="595959"/>
                </a:solidFill>
                <a:latin typeface="Tahoma"/>
                <a:cs typeface="Tahoma"/>
                <a:sym typeface="Arial"/>
              </a:rPr>
              <a:t>nivel</a:t>
            </a:r>
            <a:r>
              <a:rPr sz="1854" spc="-226" dirty="0">
                <a:solidFill>
                  <a:srgbClr val="595959"/>
                </a:solidFill>
                <a:latin typeface="Tahoma"/>
                <a:cs typeface="Tahoma"/>
                <a:sym typeface="Arial"/>
              </a:rPr>
              <a:t> </a:t>
            </a:r>
            <a:r>
              <a:rPr sz="1854" dirty="0">
                <a:solidFill>
                  <a:srgbClr val="595959"/>
                </a:solidFill>
                <a:latin typeface="Tahoma"/>
                <a:cs typeface="Tahoma"/>
                <a:sym typeface="Arial"/>
              </a:rPr>
              <a:t>individual?</a:t>
            </a:r>
            <a:endParaRPr sz="1854">
              <a:solidFill>
                <a:prstClr val="black"/>
              </a:solidFill>
              <a:latin typeface="Tahoma"/>
              <a:cs typeface="Tahoma"/>
              <a:sym typeface="Arial"/>
            </a:endParaRPr>
          </a:p>
        </p:txBody>
      </p:sp>
      <p:pic>
        <p:nvPicPr>
          <p:cNvPr id="8" name="object 8">
            <a:extLst>
              <a:ext uri="{FF2B5EF4-FFF2-40B4-BE49-F238E27FC236}">
                <a16:creationId xmlns:a16="http://schemas.microsoft.com/office/drawing/2014/main" id="{9AD90F93-5473-D2E9-A0FB-A70379917B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1990" y="2378113"/>
            <a:ext cx="4562588" cy="617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37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5366B-BE8F-758E-BE51-8B583E71D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Imagen 5">
            <a:extLst>
              <a:ext uri="{FF2B5EF4-FFF2-40B4-BE49-F238E27FC236}">
                <a16:creationId xmlns:a16="http://schemas.microsoft.com/office/drawing/2014/main" id="{DA91FE81-CCFB-0FA1-8D5A-3871EFE1A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77259"/>
            <a:ext cx="5260182" cy="624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Imagen 11">
            <a:extLst>
              <a:ext uri="{FF2B5EF4-FFF2-40B4-BE49-F238E27FC236}">
                <a16:creationId xmlns:a16="http://schemas.microsoft.com/office/drawing/2014/main" id="{BE324BA1-88FF-5CD9-36C2-065FF4D08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00" y="2059781"/>
            <a:ext cx="4595812" cy="616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F3A18508-F920-A400-6ABD-743F698E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CL" dirty="0"/>
          </a:p>
        </p:txBody>
      </p:sp>
      <p:pic>
        <p:nvPicPr>
          <p:cNvPr id="1026" name="Picture 2" descr="World Bank Education on X: &quot;🔴 LIVE at #EWF2023! 📙NEW REPORT | Today the  @GEEAP_ launch their new report on cost-effective approaches to improve  global learning! Using recent evidence, the #GEEAP share “">
            <a:extLst>
              <a:ext uri="{FF2B5EF4-FFF2-40B4-BE49-F238E27FC236}">
                <a16:creationId xmlns:a16="http://schemas.microsoft.com/office/drawing/2014/main" id="{F08356E0-2F79-7F32-71CF-94CBEF997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59781"/>
            <a:ext cx="4876800" cy="633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52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319BE-F165-09B4-A5D7-E9851BEBA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ítulo 2">
            <a:extLst>
              <a:ext uri="{FF2B5EF4-FFF2-40B4-BE49-F238E27FC236}">
                <a16:creationId xmlns:a16="http://schemas.microsoft.com/office/drawing/2014/main" id="{90683B62-97F2-693B-DB76-D1F87123A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71800" y="292897"/>
            <a:ext cx="12344400" cy="1735930"/>
          </a:xfrm>
        </p:spPr>
        <p:txBody>
          <a:bodyPr/>
          <a:lstStyle/>
          <a:p>
            <a:r>
              <a:rPr lang="es-CL" altLang="es-CL"/>
              <a:t>Enseñanza a nivel adecuado: tutorías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5426AA-3624-96AB-4AD0-1C079F0775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6334720" y="19133820"/>
            <a:ext cx="8412480" cy="430887"/>
          </a:xfrm>
        </p:spPr>
        <p:txBody>
          <a:bodyPr/>
          <a:lstStyle/>
          <a:p>
            <a:pPr defTabSz="685784">
              <a:buClr>
                <a:srgbClr val="000000"/>
              </a:buClr>
              <a:defRPr/>
            </a:pPr>
            <a:fld id="{FAB64729-A2AA-4D78-89BB-23AB91F6B499}" type="slidenum">
              <a:rPr lang="en-US" sz="2800" kern="0">
                <a:solidFill>
                  <a:srgbClr val="000000">
                    <a:lumMod val="50000"/>
                    <a:lumOff val="50000"/>
                  </a:srgbClr>
                </a:solidFill>
                <a:latin typeface="Century Gothic"/>
                <a:cs typeface="Arial"/>
                <a:sym typeface="Arial"/>
              </a:rPr>
              <a:pPr defTabSz="685784">
                <a:buClr>
                  <a:srgbClr val="000000"/>
                </a:buClr>
                <a:defRPr/>
              </a:pPr>
              <a:t>6</a:t>
            </a:fld>
            <a:endParaRPr lang="en-US" sz="2800" kern="0" dirty="0">
              <a:solidFill>
                <a:srgbClr val="000000">
                  <a:lumMod val="50000"/>
                  <a:lumOff val="50000"/>
                </a:srgbClr>
              </a:solidFill>
              <a:latin typeface="Century Gothic"/>
              <a:cs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13A1732-FA9D-1C00-609B-AF36212B6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053" y="2542306"/>
            <a:ext cx="6253894" cy="6411168"/>
          </a:xfrm>
          <a:prstGeom prst="rect">
            <a:avLst/>
          </a:prstGeom>
        </p:spPr>
      </p:pic>
      <p:pic>
        <p:nvPicPr>
          <p:cNvPr id="66565" name="Imagen 5">
            <a:extLst>
              <a:ext uri="{FF2B5EF4-FFF2-40B4-BE49-F238E27FC236}">
                <a16:creationId xmlns:a16="http://schemas.microsoft.com/office/drawing/2014/main" id="{2332453B-EC3E-44D4-1966-A93D29E10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2306"/>
            <a:ext cx="6724620" cy="437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64642BE-F398-4A6E-B435-E9E65528A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3384" y="2546948"/>
            <a:ext cx="6412264" cy="744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8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CE462-D820-A85B-D891-4F5D84D0E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7 Rectángulo">
            <a:extLst>
              <a:ext uri="{FF2B5EF4-FFF2-40B4-BE49-F238E27FC236}">
                <a16:creationId xmlns:a16="http://schemas.microsoft.com/office/drawing/2014/main" id="{6E3DFB93-B3A0-8AD2-6D92-5BE982B95392}"/>
              </a:ext>
            </a:extLst>
          </p:cNvPr>
          <p:cNvSpPr/>
          <p:nvPr/>
        </p:nvSpPr>
        <p:spPr>
          <a:xfrm>
            <a:off x="2286000" y="8863012"/>
            <a:ext cx="13716000" cy="152400"/>
          </a:xfrm>
          <a:prstGeom prst="rect">
            <a:avLst/>
          </a:prstGeom>
          <a:solidFill>
            <a:srgbClr val="338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>
              <a:buClr>
                <a:srgbClr val="000000"/>
              </a:buClr>
              <a:defRPr/>
            </a:pPr>
            <a:endParaRPr lang="es-ES" sz="2700" kern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3DB7972-DEE6-1FBA-CD42-BF97F895E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060" y="395696"/>
            <a:ext cx="10391776" cy="1335880"/>
          </a:xfrm>
        </p:spPr>
        <p:txBody>
          <a:bodyPr rtlCol="0" anchor="b">
            <a:normAutofit/>
          </a:bodyPr>
          <a:lstStyle/>
          <a:p>
            <a:pPr defTabSz="685784">
              <a:defRPr/>
            </a:pPr>
            <a:r>
              <a:rPr lang="es-CL" sz="6076" dirty="0">
                <a:latin typeface="Arial" panose="020B0604020202020204" pitchFamily="34" charset="0"/>
                <a:cs typeface="Arial" panose="020B0604020202020204" pitchFamily="34" charset="0"/>
              </a:rPr>
              <a:t>¿Qué es un tutoría?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ADE5C8F-5F4C-5EE1-E1F1-08E131155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6425" y="2839846"/>
            <a:ext cx="11413330" cy="5388424"/>
          </a:xfrm>
        </p:spPr>
        <p:txBody>
          <a:bodyPr anchor="ctr">
            <a:normAutofit/>
          </a:bodyPr>
          <a:lstStyle/>
          <a:p>
            <a:pPr marL="514338" indent="-514338" defTabSz="685784">
              <a:buFont typeface="Arial"/>
              <a:buChar char="•"/>
              <a:defRPr/>
            </a:pPr>
            <a:r>
              <a:rPr lang="es-CL" sz="2700" dirty="0">
                <a:latin typeface="Arial" panose="020B0604020202020204" pitchFamily="34" charset="0"/>
                <a:cs typeface="Arial" panose="020B0604020202020204" pitchFamily="34" charset="0"/>
              </a:rPr>
              <a:t> Tal como se define en </a:t>
            </a:r>
            <a:r>
              <a:rPr lang="es-CL" sz="2700" dirty="0" err="1">
                <a:latin typeface="Arial" panose="020B0604020202020204" pitchFamily="34" charset="0"/>
                <a:cs typeface="Arial" panose="020B0604020202020204" pitchFamily="34" charset="0"/>
              </a:rPr>
              <a:t>Nickow</a:t>
            </a:r>
            <a:r>
              <a:rPr lang="es-CL" sz="2700" dirty="0">
                <a:latin typeface="Arial" panose="020B0604020202020204" pitchFamily="34" charset="0"/>
                <a:cs typeface="Arial" panose="020B0604020202020204" pitchFamily="34" charset="0"/>
              </a:rPr>
              <a:t> et al. (2020) y J-PAL (2021):</a:t>
            </a:r>
          </a:p>
          <a:p>
            <a:pPr defTabSz="685784">
              <a:defRPr/>
            </a:pPr>
            <a:r>
              <a:rPr lang="es-CL" sz="27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CL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Tutoring</a:t>
            </a:r>
            <a:r>
              <a:rPr lang="es-CL" sz="2700" i="1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s-CL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es-CL" sz="2700" i="1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s-CL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one-on-one</a:t>
            </a:r>
            <a:r>
              <a:rPr lang="es-CL" sz="2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CL" sz="2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small-group</a:t>
            </a:r>
            <a:r>
              <a:rPr lang="es-CL" sz="2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instructional</a:t>
            </a:r>
            <a:r>
              <a:rPr lang="es-CL" sz="2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programming</a:t>
            </a:r>
            <a:r>
              <a:rPr lang="es-CL" sz="2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CL" sz="2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es-CL" sz="27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paraprofessionals</a:t>
            </a:r>
            <a:r>
              <a:rPr lang="es-CL" sz="27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volunteers</a:t>
            </a:r>
            <a:r>
              <a:rPr lang="es-CL" sz="27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CL" sz="2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parents</a:t>
            </a:r>
            <a:r>
              <a:rPr lang="es-CL" sz="2700" i="1" dirty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</a:p>
          <a:p>
            <a:pPr marL="514338" indent="-514338" defTabSz="685784">
              <a:buFont typeface="Arial"/>
              <a:buChar char="•"/>
              <a:defRPr/>
            </a:pPr>
            <a:endParaRPr lang="es-CL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38" indent="-514338" defTabSz="685784">
              <a:buFont typeface="Arial"/>
              <a:buChar char="•"/>
              <a:defRPr/>
            </a:pPr>
            <a:r>
              <a:rPr lang="es-CL" sz="2700" dirty="0">
                <a:latin typeface="Arial" panose="020B0604020202020204" pitchFamily="34" charset="0"/>
                <a:cs typeface="Arial" panose="020B0604020202020204" pitchFamily="34" charset="0"/>
              </a:rPr>
              <a:t>Las tutorías que trabajamos siguen exactamente este modelo, que presenta evidencia rigurosa previa.</a:t>
            </a:r>
          </a:p>
          <a:p>
            <a:pPr marL="514338" indent="-514338" defTabSz="685784">
              <a:buFont typeface="Arial"/>
              <a:buChar char="•"/>
              <a:defRPr/>
            </a:pPr>
            <a:endParaRPr lang="es-CL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38" indent="-514338" defTabSz="685784">
              <a:buFont typeface="Arial"/>
              <a:buChar char="•"/>
              <a:defRPr/>
            </a:pPr>
            <a:r>
              <a:rPr lang="es-CL" sz="2700" dirty="0">
                <a:latin typeface="Arial" panose="020B0604020202020204" pitchFamily="34" charset="0"/>
                <a:cs typeface="Arial" panose="020B0604020202020204" pitchFamily="34" charset="0"/>
              </a:rPr>
              <a:t>Mecanismo clave: vínculo entre personas. </a:t>
            </a:r>
          </a:p>
          <a:p>
            <a:pPr marL="514338" indent="-514338" defTabSz="685784">
              <a:buFont typeface="Arial"/>
              <a:buChar char="•"/>
              <a:defRPr/>
            </a:pPr>
            <a:endParaRPr lang="es-CL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38" indent="-514338" defTabSz="685784">
              <a:buFont typeface="Arial"/>
              <a:buChar char="•"/>
              <a:defRPr/>
            </a:pPr>
            <a:endParaRPr lang="es-CL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86137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53461-DCCA-5F92-1AC8-4F1ABA165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1684A10-C160-178A-B0E8-9A6D8CF2E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902" y="808706"/>
            <a:ext cx="10850264" cy="780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49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2357" y="-4962073"/>
            <a:ext cx="22071602" cy="6610401"/>
            <a:chOff x="0" y="0"/>
            <a:chExt cx="6333946" cy="1897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33946" cy="1897004"/>
            </a:xfrm>
            <a:custGeom>
              <a:avLst/>
              <a:gdLst/>
              <a:ahLst/>
              <a:cxnLst/>
              <a:rect l="l" t="t" r="r" b="b"/>
              <a:pathLst>
                <a:path w="6333946" h="1897004">
                  <a:moveTo>
                    <a:pt x="0" y="0"/>
                  </a:moveTo>
                  <a:lnTo>
                    <a:pt x="6333946" y="0"/>
                  </a:lnTo>
                  <a:lnTo>
                    <a:pt x="6333946" y="1897004"/>
                  </a:lnTo>
                  <a:lnTo>
                    <a:pt x="0" y="1897004"/>
                  </a:lnTo>
                  <a:close/>
                </a:path>
              </a:pathLst>
            </a:custGeom>
            <a:solidFill>
              <a:srgbClr val="FADB05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333946" cy="19446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3455173"/>
            <a:ext cx="3222957" cy="3086100"/>
            <a:chOff x="0" y="0"/>
            <a:chExt cx="848845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48845" cy="812800"/>
            </a:xfrm>
            <a:custGeom>
              <a:avLst/>
              <a:gdLst/>
              <a:ahLst/>
              <a:cxnLst/>
              <a:rect l="l" t="t" r="r" b="b"/>
              <a:pathLst>
                <a:path w="848845" h="812800">
                  <a:moveTo>
                    <a:pt x="0" y="0"/>
                  </a:moveTo>
                  <a:lnTo>
                    <a:pt x="848845" y="0"/>
                  </a:lnTo>
                  <a:lnTo>
                    <a:pt x="84884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CE3F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48845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uce Bold"/>
                </a:rPr>
                <a:t>1.</a:t>
              </a:r>
              <a:r>
                <a:rPr lang="en-US" sz="2500">
                  <a:solidFill>
                    <a:srgbClr val="000000"/>
                  </a:solidFill>
                  <a:latin typeface="Open Sauce"/>
                </a:rPr>
                <a:t> Práctica Pedagogía </a:t>
              </a:r>
            </a:p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uce Bold"/>
                </a:rPr>
                <a:t>(195 estudiantes)</a:t>
              </a:r>
              <a:r>
                <a:rPr lang="en-US" sz="2500">
                  <a:solidFill>
                    <a:srgbClr val="000000"/>
                  </a:solidFill>
                  <a:latin typeface="Open Sauce"/>
                </a:rPr>
                <a:t> coordinada desde Facultad de Educación.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783387" y="3455173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ADB05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uce Bold"/>
                </a:rPr>
                <a:t>2.</a:t>
              </a:r>
              <a:r>
                <a:rPr lang="en-US" sz="2500">
                  <a:solidFill>
                    <a:srgbClr val="000000"/>
                  </a:solidFill>
                  <a:latin typeface="Open Sauce"/>
                </a:rPr>
                <a:t> Cursos de pregrado</a:t>
              </a:r>
            </a:p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uce Bold"/>
                </a:rPr>
                <a:t>(365 tutores)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251657" y="7084198"/>
            <a:ext cx="3031625" cy="2951639"/>
            <a:chOff x="0" y="0"/>
            <a:chExt cx="798453" cy="77738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98453" cy="777386"/>
            </a:xfrm>
            <a:custGeom>
              <a:avLst/>
              <a:gdLst/>
              <a:ahLst/>
              <a:cxnLst/>
              <a:rect l="l" t="t" r="r" b="b"/>
              <a:pathLst>
                <a:path w="798453" h="777386">
                  <a:moveTo>
                    <a:pt x="0" y="0"/>
                  </a:moveTo>
                  <a:lnTo>
                    <a:pt x="798453" y="0"/>
                  </a:lnTo>
                  <a:lnTo>
                    <a:pt x="798453" y="777386"/>
                  </a:lnTo>
                  <a:lnTo>
                    <a:pt x="0" y="777386"/>
                  </a:lnTo>
                  <a:close/>
                </a:path>
              </a:pathLst>
            </a:custGeom>
            <a:solidFill>
              <a:srgbClr val="FADB05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798453" cy="8250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uce"/>
                </a:rPr>
                <a:t> </a:t>
              </a:r>
              <a:r>
                <a:rPr lang="en-US" sz="2500">
                  <a:solidFill>
                    <a:srgbClr val="000000"/>
                  </a:solidFill>
                  <a:latin typeface="Open Sauce Bold"/>
                </a:rPr>
                <a:t>2.1</a:t>
              </a:r>
              <a:r>
                <a:rPr lang="en-US" sz="2500">
                  <a:solidFill>
                    <a:srgbClr val="000000"/>
                  </a:solidFill>
                  <a:latin typeface="Open Sauce"/>
                </a:rPr>
                <a:t> Optativo de Formación General: Cerrando Brechas Educativas </a:t>
              </a:r>
            </a:p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uce"/>
                </a:rPr>
                <a:t>(176 tutores)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544296" y="7102189"/>
            <a:ext cx="2310579" cy="2979740"/>
            <a:chOff x="0" y="0"/>
            <a:chExt cx="608548" cy="7847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08548" cy="784788"/>
            </a:xfrm>
            <a:custGeom>
              <a:avLst/>
              <a:gdLst/>
              <a:ahLst/>
              <a:cxnLst/>
              <a:rect l="l" t="t" r="r" b="b"/>
              <a:pathLst>
                <a:path w="608548" h="784788">
                  <a:moveTo>
                    <a:pt x="0" y="0"/>
                  </a:moveTo>
                  <a:lnTo>
                    <a:pt x="608548" y="0"/>
                  </a:lnTo>
                  <a:lnTo>
                    <a:pt x="608548" y="784788"/>
                  </a:lnTo>
                  <a:lnTo>
                    <a:pt x="0" y="784788"/>
                  </a:lnTo>
                  <a:close/>
                </a:path>
              </a:pathLst>
            </a:custGeom>
            <a:solidFill>
              <a:srgbClr val="FADB05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608548" cy="8324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uce Bold"/>
                </a:rPr>
                <a:t> 2.2</a:t>
              </a:r>
              <a:r>
                <a:rPr lang="en-US" sz="2500">
                  <a:solidFill>
                    <a:srgbClr val="000000"/>
                  </a:solidFill>
                  <a:latin typeface="Open Sauce"/>
                </a:rPr>
                <a:t> Curso mínimo Ing. Comercial: Práctica Social </a:t>
              </a:r>
            </a:p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uce"/>
                </a:rPr>
                <a:t>(189 tutores)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265272" y="3455173"/>
            <a:ext cx="3086100" cy="308610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ADB05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uce Bold"/>
                </a:rPr>
                <a:t>3. </a:t>
              </a:r>
              <a:r>
                <a:rPr lang="en-US" sz="2500">
                  <a:solidFill>
                    <a:srgbClr val="000000"/>
                  </a:solidFill>
                  <a:latin typeface="Open Sauce"/>
                </a:rPr>
                <a:t>Instancias extra-curriculares </a:t>
              </a:r>
            </a:p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uce Bold"/>
                </a:rPr>
                <a:t>(78 tutores)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112051" y="6988948"/>
            <a:ext cx="2596248" cy="3086100"/>
            <a:chOff x="0" y="0"/>
            <a:chExt cx="683785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83785" cy="812800"/>
            </a:xfrm>
            <a:custGeom>
              <a:avLst/>
              <a:gdLst/>
              <a:ahLst/>
              <a:cxnLst/>
              <a:rect l="l" t="t" r="r" b="b"/>
              <a:pathLst>
                <a:path w="683785" h="812800">
                  <a:moveTo>
                    <a:pt x="0" y="0"/>
                  </a:moveTo>
                  <a:lnTo>
                    <a:pt x="683785" y="0"/>
                  </a:lnTo>
                  <a:lnTo>
                    <a:pt x="68378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ADB05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683785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uce Bold"/>
                </a:rPr>
                <a:t> 3.1 </a:t>
              </a:r>
              <a:r>
                <a:rPr lang="en-US" sz="2500">
                  <a:solidFill>
                    <a:srgbClr val="000000"/>
                  </a:solidFill>
                  <a:latin typeface="Open Sauce"/>
                </a:rPr>
                <a:t>Experiencia co-curricular (54 tutores)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973057" y="6988948"/>
            <a:ext cx="2264960" cy="3086100"/>
            <a:chOff x="0" y="0"/>
            <a:chExt cx="596533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96533" cy="812800"/>
            </a:xfrm>
            <a:custGeom>
              <a:avLst/>
              <a:gdLst/>
              <a:ahLst/>
              <a:cxnLst/>
              <a:rect l="l" t="t" r="r" b="b"/>
              <a:pathLst>
                <a:path w="596533" h="812800">
                  <a:moveTo>
                    <a:pt x="0" y="0"/>
                  </a:moveTo>
                  <a:lnTo>
                    <a:pt x="596533" y="0"/>
                  </a:lnTo>
                  <a:lnTo>
                    <a:pt x="59653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ADB05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596533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uce"/>
                </a:rPr>
                <a:t> </a:t>
              </a:r>
              <a:r>
                <a:rPr lang="en-US" sz="2500">
                  <a:solidFill>
                    <a:srgbClr val="000000"/>
                  </a:solidFill>
                  <a:latin typeface="Open Sauce Bold"/>
                </a:rPr>
                <a:t>3.2</a:t>
              </a:r>
              <a:r>
                <a:rPr lang="en-US" sz="2500">
                  <a:solidFill>
                    <a:srgbClr val="000000"/>
                  </a:solidFill>
                  <a:latin typeface="Open Sauce"/>
                </a:rPr>
                <a:t> Campaña funcionarios FACEA - Conectado Aprendo </a:t>
              </a:r>
            </a:p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uce"/>
                </a:rPr>
                <a:t>(5 tutores)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5502777" y="6989749"/>
            <a:ext cx="2500152" cy="3086100"/>
            <a:chOff x="0" y="0"/>
            <a:chExt cx="658476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58476" cy="812800"/>
            </a:xfrm>
            <a:custGeom>
              <a:avLst/>
              <a:gdLst/>
              <a:ahLst/>
              <a:cxnLst/>
              <a:rect l="l" t="t" r="r" b="b"/>
              <a:pathLst>
                <a:path w="658476" h="812800">
                  <a:moveTo>
                    <a:pt x="0" y="0"/>
                  </a:moveTo>
                  <a:lnTo>
                    <a:pt x="658476" y="0"/>
                  </a:lnTo>
                  <a:lnTo>
                    <a:pt x="65847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CE3F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658476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uce"/>
                </a:rPr>
                <a:t> </a:t>
              </a:r>
              <a:r>
                <a:rPr lang="en-US" sz="2500">
                  <a:solidFill>
                    <a:srgbClr val="000000"/>
                  </a:solidFill>
                  <a:latin typeface="Open Sauce Bold"/>
                </a:rPr>
                <a:t>3.3.</a:t>
              </a:r>
              <a:r>
                <a:rPr lang="en-US" sz="2500">
                  <a:solidFill>
                    <a:srgbClr val="000000"/>
                  </a:solidFill>
                  <a:latin typeface="Open Sauce"/>
                </a:rPr>
                <a:t> Campus Villarrica: tutorías presenciales (19 tutores)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456863" y="1938476"/>
            <a:ext cx="7374274" cy="973773"/>
            <a:chOff x="0" y="0"/>
            <a:chExt cx="1942196" cy="256467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942196" cy="256467"/>
            </a:xfrm>
            <a:custGeom>
              <a:avLst/>
              <a:gdLst/>
              <a:ahLst/>
              <a:cxnLst/>
              <a:rect l="l" t="t" r="r" b="b"/>
              <a:pathLst>
                <a:path w="1942196" h="256467">
                  <a:moveTo>
                    <a:pt x="0" y="0"/>
                  </a:moveTo>
                  <a:lnTo>
                    <a:pt x="1942196" y="0"/>
                  </a:lnTo>
                  <a:lnTo>
                    <a:pt x="1942196" y="256467"/>
                  </a:lnTo>
                  <a:lnTo>
                    <a:pt x="0" y="256467"/>
                  </a:lnTo>
                  <a:close/>
                </a:path>
              </a:pathLst>
            </a:custGeom>
            <a:solidFill>
              <a:srgbClr val="0176DE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66675"/>
              <a:ext cx="1942196" cy="323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099" dirty="0" err="1">
                  <a:solidFill>
                    <a:srgbClr val="F2D617"/>
                  </a:solidFill>
                  <a:latin typeface="Open Sauce Bold"/>
                </a:rPr>
                <a:t>Tutorías</a:t>
              </a:r>
              <a:r>
                <a:rPr lang="en-US" sz="3099" dirty="0">
                  <a:solidFill>
                    <a:srgbClr val="F2D617"/>
                  </a:solidFill>
                  <a:latin typeface="Open Sauce Bold"/>
                </a:rPr>
                <a:t> </a:t>
              </a:r>
              <a:r>
                <a:rPr lang="en-US" sz="3099" dirty="0" err="1">
                  <a:solidFill>
                    <a:srgbClr val="F2D617"/>
                  </a:solidFill>
                  <a:latin typeface="Open Sauce Bold"/>
                </a:rPr>
                <a:t>Escolares</a:t>
              </a:r>
              <a:r>
                <a:rPr lang="en-US" sz="3099" dirty="0">
                  <a:solidFill>
                    <a:srgbClr val="F2D617"/>
                  </a:solidFill>
                  <a:latin typeface="Open Sauce Bold"/>
                </a:rPr>
                <a:t> </a:t>
              </a:r>
              <a:r>
                <a:rPr lang="en-US" sz="3099" dirty="0" err="1">
                  <a:solidFill>
                    <a:srgbClr val="F2D617"/>
                  </a:solidFill>
                  <a:latin typeface="Open Sauce Bold"/>
                </a:rPr>
                <a:t>en</a:t>
              </a:r>
              <a:r>
                <a:rPr lang="en-US" sz="3099" dirty="0">
                  <a:solidFill>
                    <a:srgbClr val="F2D617"/>
                  </a:solidFill>
                  <a:latin typeface="Open Sauce Bold"/>
                </a:rPr>
                <a:t> la UC (2023)</a:t>
              </a: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0" y="452576"/>
            <a:ext cx="18002929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0176DE"/>
                </a:solidFill>
                <a:latin typeface="Roca One Ultra-Bold"/>
              </a:rPr>
              <a:t>Modalidades Tutorías Escolares UC</a:t>
            </a:r>
          </a:p>
        </p:txBody>
      </p:sp>
      <p:sp>
        <p:nvSpPr>
          <p:cNvPr id="33" name="AutoShape 33"/>
          <p:cNvSpPr/>
          <p:nvPr/>
        </p:nvSpPr>
        <p:spPr>
          <a:xfrm>
            <a:off x="9144000" y="2912248"/>
            <a:ext cx="4664322" cy="54292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s-CL"/>
          </a:p>
        </p:txBody>
      </p:sp>
      <p:sp>
        <p:nvSpPr>
          <p:cNvPr id="34" name="AutoShape 34"/>
          <p:cNvSpPr/>
          <p:nvPr/>
        </p:nvSpPr>
        <p:spPr>
          <a:xfrm flipH="1">
            <a:off x="7326437" y="2912248"/>
            <a:ext cx="1817563" cy="54292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s-CL"/>
          </a:p>
        </p:txBody>
      </p:sp>
      <p:sp>
        <p:nvSpPr>
          <p:cNvPr id="35" name="AutoShape 35"/>
          <p:cNvSpPr/>
          <p:nvPr/>
        </p:nvSpPr>
        <p:spPr>
          <a:xfrm flipH="1">
            <a:off x="2640178" y="2912248"/>
            <a:ext cx="6503822" cy="54292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s-CL"/>
          </a:p>
        </p:txBody>
      </p:sp>
      <p:sp>
        <p:nvSpPr>
          <p:cNvPr id="36" name="AutoShape 36"/>
          <p:cNvSpPr/>
          <p:nvPr/>
        </p:nvSpPr>
        <p:spPr>
          <a:xfrm>
            <a:off x="7326437" y="6541273"/>
            <a:ext cx="1373149" cy="5609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s-CL"/>
          </a:p>
        </p:txBody>
      </p:sp>
      <p:sp>
        <p:nvSpPr>
          <p:cNvPr id="37" name="AutoShape 37"/>
          <p:cNvSpPr/>
          <p:nvPr/>
        </p:nvSpPr>
        <p:spPr>
          <a:xfrm flipH="1">
            <a:off x="5767469" y="6541273"/>
            <a:ext cx="1558967" cy="54292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s-CL"/>
          </a:p>
        </p:txBody>
      </p:sp>
      <p:sp>
        <p:nvSpPr>
          <p:cNvPr id="38" name="AutoShape 38"/>
          <p:cNvSpPr/>
          <p:nvPr/>
        </p:nvSpPr>
        <p:spPr>
          <a:xfrm flipH="1">
            <a:off x="11410174" y="6541273"/>
            <a:ext cx="2398147" cy="44767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s-CL"/>
          </a:p>
        </p:txBody>
      </p:sp>
      <p:sp>
        <p:nvSpPr>
          <p:cNvPr id="39" name="AutoShape 39"/>
          <p:cNvSpPr/>
          <p:nvPr/>
        </p:nvSpPr>
        <p:spPr>
          <a:xfrm>
            <a:off x="13808322" y="6541273"/>
            <a:ext cx="297216" cy="44767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s-CL"/>
          </a:p>
        </p:txBody>
      </p:sp>
      <p:sp>
        <p:nvSpPr>
          <p:cNvPr id="40" name="AutoShape 40"/>
          <p:cNvSpPr/>
          <p:nvPr/>
        </p:nvSpPr>
        <p:spPr>
          <a:xfrm>
            <a:off x="13808322" y="6541273"/>
            <a:ext cx="2944531" cy="44847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s-CL"/>
          </a:p>
        </p:txBody>
      </p:sp>
      <p:grpSp>
        <p:nvGrpSpPr>
          <p:cNvPr id="41" name="Group 41"/>
          <p:cNvGrpSpPr/>
          <p:nvPr/>
        </p:nvGrpSpPr>
        <p:grpSpPr>
          <a:xfrm>
            <a:off x="14320323" y="1765629"/>
            <a:ext cx="3878813" cy="570869"/>
            <a:chOff x="0" y="0"/>
            <a:chExt cx="1021580" cy="150352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021580" cy="150352"/>
            </a:xfrm>
            <a:custGeom>
              <a:avLst/>
              <a:gdLst/>
              <a:ahLst/>
              <a:cxnLst/>
              <a:rect l="l" t="t" r="r" b="b"/>
              <a:pathLst>
                <a:path w="1021580" h="150352">
                  <a:moveTo>
                    <a:pt x="0" y="0"/>
                  </a:moveTo>
                  <a:lnTo>
                    <a:pt x="1021580" y="0"/>
                  </a:lnTo>
                  <a:lnTo>
                    <a:pt x="1021580" y="150352"/>
                  </a:lnTo>
                  <a:lnTo>
                    <a:pt x="0" y="150352"/>
                  </a:lnTo>
                  <a:close/>
                </a:path>
              </a:pathLst>
            </a:custGeom>
            <a:solidFill>
              <a:srgbClr val="FADB05">
                <a:alpha val="4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1021580" cy="197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14405443" y="1774043"/>
            <a:ext cx="3708574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4A98"/>
                </a:solidFill>
                <a:latin typeface="Open Sauce Bold"/>
              </a:rPr>
              <a:t>TOTAL: 638 </a:t>
            </a:r>
            <a:r>
              <a:rPr lang="en-US" sz="2999" dirty="0" err="1">
                <a:solidFill>
                  <a:srgbClr val="004A98"/>
                </a:solidFill>
                <a:latin typeface="Open Sauce Bold"/>
              </a:rPr>
              <a:t>tutores</a:t>
            </a:r>
            <a:endParaRPr lang="en-US" sz="2999" dirty="0">
              <a:solidFill>
                <a:srgbClr val="004A98"/>
              </a:solidFill>
              <a:latin typeface="Open Sauce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J-PAL Color Palette">
      <a:dk1>
        <a:srgbClr val="000000"/>
      </a:dk1>
      <a:lt1>
        <a:srgbClr val="FFFFFF"/>
      </a:lt1>
      <a:dk2>
        <a:srgbClr val="919191"/>
      </a:dk2>
      <a:lt2>
        <a:srgbClr val="CACACA"/>
      </a:lt2>
      <a:accent1>
        <a:srgbClr val="E35925"/>
      </a:accent1>
      <a:accent2>
        <a:srgbClr val="2FAA9F"/>
      </a:accent2>
      <a:accent3>
        <a:srgbClr val="F4C300"/>
      </a:accent3>
      <a:accent4>
        <a:srgbClr val="4A9C65"/>
      </a:accent4>
      <a:accent5>
        <a:srgbClr val="2D616E"/>
      </a:accent5>
      <a:accent6>
        <a:srgbClr val="646464"/>
      </a:accent6>
      <a:hlink>
        <a:srgbClr val="2FAA9F"/>
      </a:hlink>
      <a:folHlink>
        <a:srgbClr val="E3591B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1264</Words>
  <Application>Microsoft Office PowerPoint</Application>
  <PresentationFormat>Personalizado</PresentationFormat>
  <Paragraphs>166</Paragraphs>
  <Slides>20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20</vt:i4>
      </vt:variant>
    </vt:vector>
  </HeadingPairs>
  <TitlesOfParts>
    <vt:vector size="37" baseType="lpstr">
      <vt:lpstr>WordVisi_MSFontService</vt:lpstr>
      <vt:lpstr>Trebuchet MS</vt:lpstr>
      <vt:lpstr>Calibri</vt:lpstr>
      <vt:lpstr>Tahoma</vt:lpstr>
      <vt:lpstr>Open Sauce</vt:lpstr>
      <vt:lpstr>Arial</vt:lpstr>
      <vt:lpstr>Open Sauce Bold</vt:lpstr>
      <vt:lpstr>Times New Roman</vt:lpstr>
      <vt:lpstr>Aptos</vt:lpstr>
      <vt:lpstr>Roca One Ultra-Bold</vt:lpstr>
      <vt:lpstr>Century Gothic</vt:lpstr>
      <vt:lpstr>Open Sans Light</vt:lpstr>
      <vt:lpstr>Roca One</vt:lpstr>
      <vt:lpstr>Roca One Bold</vt:lpstr>
      <vt:lpstr>Office Theme</vt:lpstr>
      <vt:lpstr>1_Office Theme</vt:lpstr>
      <vt:lpstr>2_Office Theme</vt:lpstr>
      <vt:lpstr>Escalando políticas exitosas en contextos universitarios: el caso de “las tutorías escolares en la UC”</vt:lpstr>
      <vt:lpstr>Presentación de PowerPoint</vt:lpstr>
      <vt:lpstr>Presentación de PowerPoint</vt:lpstr>
      <vt:lpstr>¿Es posible revertir las  brechas educativas  observadas en el  mundo?</vt:lpstr>
      <vt:lpstr>Presentación de PowerPoint</vt:lpstr>
      <vt:lpstr>Enseñanza a nivel adecuado: tutorías</vt:lpstr>
      <vt:lpstr>¿Qué es un tutoría?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¿En qué estamos?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Rector (versión corta)</dc:title>
  <dc:creator>Francisco Gallego</dc:creator>
  <cp:lastModifiedBy>Francisco Gallego</cp:lastModifiedBy>
  <cp:revision>8</cp:revision>
  <dcterms:created xsi:type="dcterms:W3CDTF">2006-08-16T00:00:00Z</dcterms:created>
  <dcterms:modified xsi:type="dcterms:W3CDTF">2024-03-11T22:09:16Z</dcterms:modified>
  <dc:identifier>DAF2xYuKeOA</dc:identifier>
</cp:coreProperties>
</file>