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7" r:id="rId1"/>
  </p:sldMasterIdLst>
  <p:notesMasterIdLst>
    <p:notesMasterId r:id="rId31"/>
  </p:notesMasterIdLst>
  <p:sldIdLst>
    <p:sldId id="275" r:id="rId2"/>
    <p:sldId id="260" r:id="rId3"/>
    <p:sldId id="257" r:id="rId4"/>
    <p:sldId id="288" r:id="rId5"/>
    <p:sldId id="274" r:id="rId6"/>
    <p:sldId id="261" r:id="rId7"/>
    <p:sldId id="259" r:id="rId8"/>
    <p:sldId id="268" r:id="rId9"/>
    <p:sldId id="269" r:id="rId10"/>
    <p:sldId id="262" r:id="rId11"/>
    <p:sldId id="263" r:id="rId12"/>
    <p:sldId id="264" r:id="rId13"/>
    <p:sldId id="276" r:id="rId14"/>
    <p:sldId id="265" r:id="rId15"/>
    <p:sldId id="267" r:id="rId16"/>
    <p:sldId id="272" r:id="rId17"/>
    <p:sldId id="271" r:id="rId18"/>
    <p:sldId id="258" r:id="rId19"/>
    <p:sldId id="280" r:id="rId20"/>
    <p:sldId id="282" r:id="rId21"/>
    <p:sldId id="283" r:id="rId22"/>
    <p:sldId id="277" r:id="rId23"/>
    <p:sldId id="281" r:id="rId24"/>
    <p:sldId id="278" r:id="rId25"/>
    <p:sldId id="279" r:id="rId26"/>
    <p:sldId id="284" r:id="rId27"/>
    <p:sldId id="285" r:id="rId28"/>
    <p:sldId id="286" r:id="rId29"/>
    <p:sldId id="287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38">
          <p15:clr>
            <a:srgbClr val="A4A3A4"/>
          </p15:clr>
        </p15:guide>
        <p15:guide id="2" pos="339">
          <p15:clr>
            <a:srgbClr val="A4A3A4"/>
          </p15:clr>
        </p15:guide>
        <p15:guide id="3" orient="horz" pos="774">
          <p15:clr>
            <a:srgbClr val="9AA0A6"/>
          </p15:clr>
        </p15:guide>
        <p15:guide id="4" pos="3413">
          <p15:clr>
            <a:srgbClr val="A4A3A4"/>
          </p15:clr>
        </p15:guide>
        <p15:guide id="5" pos="842">
          <p15:clr>
            <a:srgbClr val="A4A3A4"/>
          </p15:clr>
        </p15:guide>
        <p15:guide id="6" pos="720">
          <p15:clr>
            <a:srgbClr val="A4A3A4"/>
          </p15:clr>
        </p15:guide>
        <p15:guide id="7" orient="horz" pos="291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07DE5-AA91-E840-A87F-8351EA676CE2}" v="1" dt="2024-03-07T16:56:27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215"/>
    <p:restoredTop sz="93293"/>
  </p:normalViewPr>
  <p:slideViewPr>
    <p:cSldViewPr snapToGrid="0">
      <p:cViewPr varScale="1">
        <p:scale>
          <a:sx n="84" d="100"/>
          <a:sy n="84" d="100"/>
        </p:scale>
        <p:origin x="224" y="176"/>
      </p:cViewPr>
      <p:guideLst>
        <p:guide orient="horz" pos="2838"/>
        <p:guide pos="339"/>
        <p:guide orient="horz" pos="774"/>
        <p:guide pos="3413"/>
        <p:guide pos="842"/>
        <p:guide pos="720"/>
        <p:guide orient="horz" pos="29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71C897-2395-456A-8007-A63A58DD5B0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07CE1B1-EDC5-490D-BD36-5A973041F2B0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March 5th</a:t>
          </a:r>
        </a:p>
        <a:p>
          <a:r>
            <a:rPr lang="en-US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School closure</a:t>
          </a:r>
        </a:p>
      </dgm:t>
    </dgm:pt>
    <dgm:pt modelId="{2E70BEDF-A2F6-44E5-BA1B-C1AC282CD378}" type="parTrans" cxnId="{FEEFF08D-EFAE-4942-AA33-1F669C323600}">
      <dgm:prSet/>
      <dgm:spPr/>
      <dgm:t>
        <a:bodyPr/>
        <a:lstStyle/>
        <a:p>
          <a:endParaRPr lang="en-US"/>
        </a:p>
      </dgm:t>
    </dgm:pt>
    <dgm:pt modelId="{E3DE744F-7EC7-4593-8210-0608B101C4CD}" type="sibTrans" cxnId="{FEEFF08D-EFAE-4942-AA33-1F669C323600}">
      <dgm:prSet/>
      <dgm:spPr/>
      <dgm:t>
        <a:bodyPr/>
        <a:lstStyle/>
        <a:p>
          <a:endParaRPr lang="en-US"/>
        </a:p>
      </dgm:t>
    </dgm:pt>
    <dgm:pt modelId="{A325436D-7180-425D-B1C9-EC6C92FB315C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April-May</a:t>
          </a:r>
        </a:p>
        <a:p>
          <a:r>
            <a:rPr lang="en-US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Intervention</a:t>
          </a:r>
        </a:p>
      </dgm:t>
    </dgm:pt>
    <dgm:pt modelId="{69EB52FD-55C9-4ABE-8CFB-398D20B5F8FF}" type="parTrans" cxnId="{67DCBB2C-3A9E-49E2-901E-5C114AA4F81A}">
      <dgm:prSet/>
      <dgm:spPr/>
      <dgm:t>
        <a:bodyPr/>
        <a:lstStyle/>
        <a:p>
          <a:endParaRPr lang="en-US"/>
        </a:p>
      </dgm:t>
    </dgm:pt>
    <dgm:pt modelId="{BE02786B-5EB9-4C49-9F1D-5629BF6A18B3}" type="sibTrans" cxnId="{67DCBB2C-3A9E-49E2-901E-5C114AA4F81A}">
      <dgm:prSet/>
      <dgm:spPr/>
      <dgm:t>
        <a:bodyPr/>
        <a:lstStyle/>
        <a:p>
          <a:endParaRPr lang="en-US"/>
        </a:p>
      </dgm:t>
    </dgm:pt>
    <dgm:pt modelId="{2F29A159-DA87-49C1-AF03-DA41CEF05768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June</a:t>
          </a:r>
        </a:p>
        <a:p>
          <a:r>
            <a:rPr lang="en-US" sz="1200" b="0" i="0" u="none" strike="noStrike" cap="none" dirty="0" err="1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Endline</a:t>
          </a:r>
          <a:r>
            <a:rPr lang="en-US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 Surveys to parents, children, and teachers</a:t>
          </a:r>
        </a:p>
      </dgm:t>
    </dgm:pt>
    <dgm:pt modelId="{96780B96-D9AE-4864-BFC7-FD934AEA0E53}" type="parTrans" cxnId="{7AEE94E1-1CDD-4704-B186-675B882E3841}">
      <dgm:prSet/>
      <dgm:spPr/>
      <dgm:t>
        <a:bodyPr/>
        <a:lstStyle/>
        <a:p>
          <a:endParaRPr lang="en-US"/>
        </a:p>
      </dgm:t>
    </dgm:pt>
    <dgm:pt modelId="{3EC99EE4-BB99-4055-93DB-F1EF32E197CD}" type="sibTrans" cxnId="{7AEE94E1-1CDD-4704-B186-675B882E3841}">
      <dgm:prSet/>
      <dgm:spPr/>
      <dgm:t>
        <a:bodyPr/>
        <a:lstStyle/>
        <a:p>
          <a:endParaRPr lang="en-US"/>
        </a:p>
      </dgm:t>
    </dgm:pt>
    <dgm:pt modelId="{EE2C4C5D-B6D0-445C-AD9B-7B62D5507FD0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March 30th </a:t>
          </a:r>
        </a:p>
        <a:p>
          <a:r>
            <a:rPr lang="en-US" sz="12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Schools recruitment</a:t>
          </a:r>
        </a:p>
      </dgm:t>
    </dgm:pt>
    <dgm:pt modelId="{8E9EBA50-DB26-4BC4-9D0B-EA4AB815CDF4}" type="parTrans" cxnId="{0862034A-86AB-4970-85B1-757FA2163C54}">
      <dgm:prSet/>
      <dgm:spPr/>
      <dgm:t>
        <a:bodyPr/>
        <a:lstStyle/>
        <a:p>
          <a:endParaRPr lang="en-US"/>
        </a:p>
      </dgm:t>
    </dgm:pt>
    <dgm:pt modelId="{1992FA10-0E5A-4905-A9B0-F2563BFD1666}" type="sibTrans" cxnId="{0862034A-86AB-4970-85B1-757FA2163C54}">
      <dgm:prSet/>
      <dgm:spPr/>
      <dgm:t>
        <a:bodyPr/>
        <a:lstStyle/>
        <a:p>
          <a:endParaRPr lang="en-US"/>
        </a:p>
      </dgm:t>
    </dgm:pt>
    <dgm:pt modelId="{40F09AB6-5342-6B47-93B7-D7855662102B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By April 15th</a:t>
          </a:r>
        </a:p>
        <a:p>
          <a:r>
            <a:rPr lang="en-US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Baseline Surveys &amp; Randomization</a:t>
          </a:r>
        </a:p>
      </dgm:t>
    </dgm:pt>
    <dgm:pt modelId="{2D4E7FCB-34B2-0345-A577-48AB813CE710}" type="parTrans" cxnId="{66D0E7CB-2860-F646-B0C6-903B8E39FFB6}">
      <dgm:prSet/>
      <dgm:spPr/>
      <dgm:t>
        <a:bodyPr/>
        <a:lstStyle/>
        <a:p>
          <a:endParaRPr lang="en-GB"/>
        </a:p>
      </dgm:t>
    </dgm:pt>
    <dgm:pt modelId="{17F90DCB-F075-FC4D-BD94-C935A550B6D1}" type="sibTrans" cxnId="{66D0E7CB-2860-F646-B0C6-903B8E39FFB6}">
      <dgm:prSet/>
      <dgm:spPr/>
      <dgm:t>
        <a:bodyPr/>
        <a:lstStyle/>
        <a:p>
          <a:endParaRPr lang="en-GB"/>
        </a:p>
      </dgm:t>
    </dgm:pt>
    <dgm:pt modelId="{0A676580-88CF-7D46-BB83-5755F48A39D5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April 3rd</a:t>
          </a:r>
        </a:p>
        <a:p>
          <a:r>
            <a:rPr lang="en-US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Tutors recruitment </a:t>
          </a:r>
        </a:p>
      </dgm:t>
    </dgm:pt>
    <dgm:pt modelId="{45AA3151-5666-8340-B55E-DD856C45C5B1}" type="parTrans" cxnId="{DF0418B2-9DF5-0341-9BBA-CC5C02BDC2E8}">
      <dgm:prSet/>
      <dgm:spPr/>
      <dgm:t>
        <a:bodyPr/>
        <a:lstStyle/>
        <a:p>
          <a:endParaRPr lang="en-GB"/>
        </a:p>
      </dgm:t>
    </dgm:pt>
    <dgm:pt modelId="{E6A3F0BA-F42C-D244-8E16-6909F153D213}" type="sibTrans" cxnId="{DF0418B2-9DF5-0341-9BBA-CC5C02BDC2E8}">
      <dgm:prSet/>
      <dgm:spPr/>
      <dgm:t>
        <a:bodyPr/>
        <a:lstStyle/>
        <a:p>
          <a:endParaRPr lang="en-GB"/>
        </a:p>
      </dgm:t>
    </dgm:pt>
    <dgm:pt modelId="{2DF258DE-0C92-4D6D-8BE1-A9CC88655C97}" type="pres">
      <dgm:prSet presAssocID="{5E71C897-2395-456A-8007-A63A58DD5B07}" presName="Name0" presStyleCnt="0">
        <dgm:presLayoutVars>
          <dgm:dir/>
          <dgm:resizeHandles val="exact"/>
        </dgm:presLayoutVars>
      </dgm:prSet>
      <dgm:spPr/>
    </dgm:pt>
    <dgm:pt modelId="{24C39D9E-018B-4314-8789-F5AEC9B4876D}" type="pres">
      <dgm:prSet presAssocID="{5E71C897-2395-456A-8007-A63A58DD5B07}" presName="arrow" presStyleLbl="bgShp" presStyleIdx="0" presStyleCnt="1"/>
      <dgm:spPr/>
    </dgm:pt>
    <dgm:pt modelId="{1A15A970-9F59-499B-B107-A269AD628FEB}" type="pres">
      <dgm:prSet presAssocID="{5E71C897-2395-456A-8007-A63A58DD5B07}" presName="points" presStyleCnt="0"/>
      <dgm:spPr/>
    </dgm:pt>
    <dgm:pt modelId="{9008107C-9B21-49D2-B01F-ED54A54CC25D}" type="pres">
      <dgm:prSet presAssocID="{907CE1B1-EDC5-490D-BD36-5A973041F2B0}" presName="compositeA" presStyleCnt="0"/>
      <dgm:spPr/>
    </dgm:pt>
    <dgm:pt modelId="{68F5F0A3-B4E3-4360-A878-4491DF4D4687}" type="pres">
      <dgm:prSet presAssocID="{907CE1B1-EDC5-490D-BD36-5A973041F2B0}" presName="textA" presStyleLbl="revTx" presStyleIdx="0" presStyleCnt="6" custScaleX="111134">
        <dgm:presLayoutVars>
          <dgm:bulletEnabled val="1"/>
        </dgm:presLayoutVars>
      </dgm:prSet>
      <dgm:spPr/>
    </dgm:pt>
    <dgm:pt modelId="{8630704B-9F9D-4746-943E-1383C11B7E1A}" type="pres">
      <dgm:prSet presAssocID="{907CE1B1-EDC5-490D-BD36-5A973041F2B0}" presName="circleA" presStyleLbl="node1" presStyleIdx="0" presStyleCnt="6"/>
      <dgm:spPr/>
    </dgm:pt>
    <dgm:pt modelId="{EFB40A43-9770-4952-9B45-776BF6314BFD}" type="pres">
      <dgm:prSet presAssocID="{907CE1B1-EDC5-490D-BD36-5A973041F2B0}" presName="spaceA" presStyleCnt="0"/>
      <dgm:spPr/>
    </dgm:pt>
    <dgm:pt modelId="{493F5F8E-859E-4344-9569-0A7ACD8E620F}" type="pres">
      <dgm:prSet presAssocID="{E3DE744F-7EC7-4593-8210-0608B101C4CD}" presName="space" presStyleCnt="0"/>
      <dgm:spPr/>
    </dgm:pt>
    <dgm:pt modelId="{BD8F6ACD-0144-4B44-A631-23F53673D79F}" type="pres">
      <dgm:prSet presAssocID="{EE2C4C5D-B6D0-445C-AD9B-7B62D5507FD0}" presName="compositeB" presStyleCnt="0"/>
      <dgm:spPr/>
    </dgm:pt>
    <dgm:pt modelId="{1458E510-1A4F-4067-AAF1-AC400AF13044}" type="pres">
      <dgm:prSet presAssocID="{EE2C4C5D-B6D0-445C-AD9B-7B62D5507FD0}" presName="textB" presStyleLbl="revTx" presStyleIdx="1" presStyleCnt="6" custScaleX="114429">
        <dgm:presLayoutVars>
          <dgm:bulletEnabled val="1"/>
        </dgm:presLayoutVars>
      </dgm:prSet>
      <dgm:spPr/>
    </dgm:pt>
    <dgm:pt modelId="{FEC421E8-7259-4DDE-9829-E4DC6B5A0724}" type="pres">
      <dgm:prSet presAssocID="{EE2C4C5D-B6D0-445C-AD9B-7B62D5507FD0}" presName="circleB" presStyleLbl="node1" presStyleIdx="1" presStyleCnt="6"/>
      <dgm:spPr/>
    </dgm:pt>
    <dgm:pt modelId="{128ECF80-FEC9-4E81-885E-C6552E5688DE}" type="pres">
      <dgm:prSet presAssocID="{EE2C4C5D-B6D0-445C-AD9B-7B62D5507FD0}" presName="spaceB" presStyleCnt="0"/>
      <dgm:spPr/>
    </dgm:pt>
    <dgm:pt modelId="{244821F5-6949-4E72-B2AC-9A148F7FBD33}" type="pres">
      <dgm:prSet presAssocID="{1992FA10-0E5A-4905-A9B0-F2563BFD1666}" presName="space" presStyleCnt="0"/>
      <dgm:spPr/>
    </dgm:pt>
    <dgm:pt modelId="{B7494E37-DF09-2B45-A51E-FAB286449698}" type="pres">
      <dgm:prSet presAssocID="{0A676580-88CF-7D46-BB83-5755F48A39D5}" presName="compositeA" presStyleCnt="0"/>
      <dgm:spPr/>
    </dgm:pt>
    <dgm:pt modelId="{05F26856-8541-B749-BD3B-8EF0FD296A00}" type="pres">
      <dgm:prSet presAssocID="{0A676580-88CF-7D46-BB83-5755F48A39D5}" presName="textA" presStyleLbl="revTx" presStyleIdx="2" presStyleCnt="6" custScaleX="126677">
        <dgm:presLayoutVars>
          <dgm:bulletEnabled val="1"/>
        </dgm:presLayoutVars>
      </dgm:prSet>
      <dgm:spPr/>
    </dgm:pt>
    <dgm:pt modelId="{27DE604F-311B-E14A-BC1A-0CFE28CC790A}" type="pres">
      <dgm:prSet presAssocID="{0A676580-88CF-7D46-BB83-5755F48A39D5}" presName="circleA" presStyleLbl="node1" presStyleIdx="2" presStyleCnt="6"/>
      <dgm:spPr/>
    </dgm:pt>
    <dgm:pt modelId="{A99E3F58-4E08-FD4A-ACB3-2A99B1AC7747}" type="pres">
      <dgm:prSet presAssocID="{0A676580-88CF-7D46-BB83-5755F48A39D5}" presName="spaceA" presStyleCnt="0"/>
      <dgm:spPr/>
    </dgm:pt>
    <dgm:pt modelId="{CD623E20-5BD9-E84D-B8E7-B19229948689}" type="pres">
      <dgm:prSet presAssocID="{E6A3F0BA-F42C-D244-8E16-6909F153D213}" presName="space" presStyleCnt="0"/>
      <dgm:spPr/>
    </dgm:pt>
    <dgm:pt modelId="{4853670D-E795-194A-875F-BC454227F558}" type="pres">
      <dgm:prSet presAssocID="{40F09AB6-5342-6B47-93B7-D7855662102B}" presName="compositeB" presStyleCnt="0"/>
      <dgm:spPr/>
    </dgm:pt>
    <dgm:pt modelId="{EEE027F3-039B-5444-8913-11DB0D4F676B}" type="pres">
      <dgm:prSet presAssocID="{40F09AB6-5342-6B47-93B7-D7855662102B}" presName="textB" presStyleLbl="revTx" presStyleIdx="3" presStyleCnt="6" custScaleX="149692">
        <dgm:presLayoutVars>
          <dgm:bulletEnabled val="1"/>
        </dgm:presLayoutVars>
      </dgm:prSet>
      <dgm:spPr/>
    </dgm:pt>
    <dgm:pt modelId="{65CDCB50-7D16-9B4E-B253-C84BDA549A2D}" type="pres">
      <dgm:prSet presAssocID="{40F09AB6-5342-6B47-93B7-D7855662102B}" presName="circleB" presStyleLbl="node1" presStyleIdx="3" presStyleCnt="6"/>
      <dgm:spPr/>
    </dgm:pt>
    <dgm:pt modelId="{4511C097-66D6-9A40-A62B-B9A7547F2117}" type="pres">
      <dgm:prSet presAssocID="{40F09AB6-5342-6B47-93B7-D7855662102B}" presName="spaceB" presStyleCnt="0"/>
      <dgm:spPr/>
    </dgm:pt>
    <dgm:pt modelId="{725AFEBF-09C4-7E4B-80DA-BE2CA8ADD3DB}" type="pres">
      <dgm:prSet presAssocID="{17F90DCB-F075-FC4D-BD94-C935A550B6D1}" presName="space" presStyleCnt="0"/>
      <dgm:spPr/>
    </dgm:pt>
    <dgm:pt modelId="{121B4263-7FC3-6E48-B6F8-78248359C458}" type="pres">
      <dgm:prSet presAssocID="{A325436D-7180-425D-B1C9-EC6C92FB315C}" presName="compositeA" presStyleCnt="0"/>
      <dgm:spPr/>
    </dgm:pt>
    <dgm:pt modelId="{42B08E1C-4D79-5640-99A2-AC8C46951D90}" type="pres">
      <dgm:prSet presAssocID="{A325436D-7180-425D-B1C9-EC6C92FB315C}" presName="textA" presStyleLbl="revTx" presStyleIdx="4" presStyleCnt="6" custScaleX="107433">
        <dgm:presLayoutVars>
          <dgm:bulletEnabled val="1"/>
        </dgm:presLayoutVars>
      </dgm:prSet>
      <dgm:spPr/>
    </dgm:pt>
    <dgm:pt modelId="{E522D98A-A3DE-6044-A5E5-4DFE8C7108D9}" type="pres">
      <dgm:prSet presAssocID="{A325436D-7180-425D-B1C9-EC6C92FB315C}" presName="circleA" presStyleLbl="node1" presStyleIdx="4" presStyleCnt="6"/>
      <dgm:spPr/>
    </dgm:pt>
    <dgm:pt modelId="{615BBC22-D029-7141-BB0C-14F64B90292A}" type="pres">
      <dgm:prSet presAssocID="{A325436D-7180-425D-B1C9-EC6C92FB315C}" presName="spaceA" presStyleCnt="0"/>
      <dgm:spPr/>
    </dgm:pt>
    <dgm:pt modelId="{ABCC1AFE-310D-45B9-A0BC-E2DAA8E5239A}" type="pres">
      <dgm:prSet presAssocID="{BE02786B-5EB9-4C49-9F1D-5629BF6A18B3}" presName="space" presStyleCnt="0"/>
      <dgm:spPr/>
    </dgm:pt>
    <dgm:pt modelId="{7718CF38-9D5C-4347-B833-E25B252E8EA7}" type="pres">
      <dgm:prSet presAssocID="{2F29A159-DA87-49C1-AF03-DA41CEF05768}" presName="compositeB" presStyleCnt="0"/>
      <dgm:spPr/>
    </dgm:pt>
    <dgm:pt modelId="{BFA1F9F6-BC35-044B-9EB7-B1158565EAFB}" type="pres">
      <dgm:prSet presAssocID="{2F29A159-DA87-49C1-AF03-DA41CEF05768}" presName="textB" presStyleLbl="revTx" presStyleIdx="5" presStyleCnt="6" custScaleX="150671">
        <dgm:presLayoutVars>
          <dgm:bulletEnabled val="1"/>
        </dgm:presLayoutVars>
      </dgm:prSet>
      <dgm:spPr/>
    </dgm:pt>
    <dgm:pt modelId="{04A4AD60-6982-7F4D-AE16-1A2722A17030}" type="pres">
      <dgm:prSet presAssocID="{2F29A159-DA87-49C1-AF03-DA41CEF05768}" presName="circleB" presStyleLbl="node1" presStyleIdx="5" presStyleCnt="6"/>
      <dgm:spPr/>
    </dgm:pt>
    <dgm:pt modelId="{BC79CB7A-27F4-234A-8418-D883E839519C}" type="pres">
      <dgm:prSet presAssocID="{2F29A159-DA87-49C1-AF03-DA41CEF05768}" presName="spaceB" presStyleCnt="0"/>
      <dgm:spPr/>
    </dgm:pt>
  </dgm:ptLst>
  <dgm:cxnLst>
    <dgm:cxn modelId="{0395A00D-9E70-B744-958C-8EFE075AAC4B}" type="presOf" srcId="{40F09AB6-5342-6B47-93B7-D7855662102B}" destId="{EEE027F3-039B-5444-8913-11DB0D4F676B}" srcOrd="0" destOrd="0" presId="urn:microsoft.com/office/officeart/2005/8/layout/hProcess11"/>
    <dgm:cxn modelId="{2FCAD51D-C031-E347-BF38-B7E9A7565055}" type="presOf" srcId="{5E71C897-2395-456A-8007-A63A58DD5B07}" destId="{2DF258DE-0C92-4D6D-8BE1-A9CC88655C97}" srcOrd="0" destOrd="0" presId="urn:microsoft.com/office/officeart/2005/8/layout/hProcess11"/>
    <dgm:cxn modelId="{67DCBB2C-3A9E-49E2-901E-5C114AA4F81A}" srcId="{5E71C897-2395-456A-8007-A63A58DD5B07}" destId="{A325436D-7180-425D-B1C9-EC6C92FB315C}" srcOrd="4" destOrd="0" parTransId="{69EB52FD-55C9-4ABE-8CFB-398D20B5F8FF}" sibTransId="{BE02786B-5EB9-4C49-9F1D-5629BF6A18B3}"/>
    <dgm:cxn modelId="{88089337-A937-374D-BD69-652012F9ADEC}" type="presOf" srcId="{0A676580-88CF-7D46-BB83-5755F48A39D5}" destId="{05F26856-8541-B749-BD3B-8EF0FD296A00}" srcOrd="0" destOrd="0" presId="urn:microsoft.com/office/officeart/2005/8/layout/hProcess11"/>
    <dgm:cxn modelId="{0862034A-86AB-4970-85B1-757FA2163C54}" srcId="{5E71C897-2395-456A-8007-A63A58DD5B07}" destId="{EE2C4C5D-B6D0-445C-AD9B-7B62D5507FD0}" srcOrd="1" destOrd="0" parTransId="{8E9EBA50-DB26-4BC4-9D0B-EA4AB815CDF4}" sibTransId="{1992FA10-0E5A-4905-A9B0-F2563BFD1666}"/>
    <dgm:cxn modelId="{42D41570-C4FC-5749-B136-9485491B035D}" type="presOf" srcId="{2F29A159-DA87-49C1-AF03-DA41CEF05768}" destId="{BFA1F9F6-BC35-044B-9EB7-B1158565EAFB}" srcOrd="0" destOrd="0" presId="urn:microsoft.com/office/officeart/2005/8/layout/hProcess11"/>
    <dgm:cxn modelId="{10B80779-585B-3544-97F0-9BD96661B12C}" type="presOf" srcId="{A325436D-7180-425D-B1C9-EC6C92FB315C}" destId="{42B08E1C-4D79-5640-99A2-AC8C46951D90}" srcOrd="0" destOrd="0" presId="urn:microsoft.com/office/officeart/2005/8/layout/hProcess11"/>
    <dgm:cxn modelId="{A892A97D-733E-0E48-966A-A3032A6854A0}" type="presOf" srcId="{EE2C4C5D-B6D0-445C-AD9B-7B62D5507FD0}" destId="{1458E510-1A4F-4067-AAF1-AC400AF13044}" srcOrd="0" destOrd="0" presId="urn:microsoft.com/office/officeart/2005/8/layout/hProcess11"/>
    <dgm:cxn modelId="{FEEFF08D-EFAE-4942-AA33-1F669C323600}" srcId="{5E71C897-2395-456A-8007-A63A58DD5B07}" destId="{907CE1B1-EDC5-490D-BD36-5A973041F2B0}" srcOrd="0" destOrd="0" parTransId="{2E70BEDF-A2F6-44E5-BA1B-C1AC282CD378}" sibTransId="{E3DE744F-7EC7-4593-8210-0608B101C4CD}"/>
    <dgm:cxn modelId="{DF0418B2-9DF5-0341-9BBA-CC5C02BDC2E8}" srcId="{5E71C897-2395-456A-8007-A63A58DD5B07}" destId="{0A676580-88CF-7D46-BB83-5755F48A39D5}" srcOrd="2" destOrd="0" parTransId="{45AA3151-5666-8340-B55E-DD856C45C5B1}" sibTransId="{E6A3F0BA-F42C-D244-8E16-6909F153D213}"/>
    <dgm:cxn modelId="{DC5823B3-4175-0C4C-B1FD-D45E51F8ECEB}" type="presOf" srcId="{907CE1B1-EDC5-490D-BD36-5A973041F2B0}" destId="{68F5F0A3-B4E3-4360-A878-4491DF4D4687}" srcOrd="0" destOrd="0" presId="urn:microsoft.com/office/officeart/2005/8/layout/hProcess11"/>
    <dgm:cxn modelId="{66D0E7CB-2860-F646-B0C6-903B8E39FFB6}" srcId="{5E71C897-2395-456A-8007-A63A58DD5B07}" destId="{40F09AB6-5342-6B47-93B7-D7855662102B}" srcOrd="3" destOrd="0" parTransId="{2D4E7FCB-34B2-0345-A577-48AB813CE710}" sibTransId="{17F90DCB-F075-FC4D-BD94-C935A550B6D1}"/>
    <dgm:cxn modelId="{7AEE94E1-1CDD-4704-B186-675B882E3841}" srcId="{5E71C897-2395-456A-8007-A63A58DD5B07}" destId="{2F29A159-DA87-49C1-AF03-DA41CEF05768}" srcOrd="5" destOrd="0" parTransId="{96780B96-D9AE-4864-BFC7-FD934AEA0E53}" sibTransId="{3EC99EE4-BB99-4055-93DB-F1EF32E197CD}"/>
    <dgm:cxn modelId="{0C28BA92-3F51-8249-B92E-0B59770ED127}" type="presParOf" srcId="{2DF258DE-0C92-4D6D-8BE1-A9CC88655C97}" destId="{24C39D9E-018B-4314-8789-F5AEC9B4876D}" srcOrd="0" destOrd="0" presId="urn:microsoft.com/office/officeart/2005/8/layout/hProcess11"/>
    <dgm:cxn modelId="{41E62A3F-303D-B945-91F4-FBE7F84E2F7A}" type="presParOf" srcId="{2DF258DE-0C92-4D6D-8BE1-A9CC88655C97}" destId="{1A15A970-9F59-499B-B107-A269AD628FEB}" srcOrd="1" destOrd="0" presId="urn:microsoft.com/office/officeart/2005/8/layout/hProcess11"/>
    <dgm:cxn modelId="{19066D16-8FF7-FF46-9074-290CCEA86D94}" type="presParOf" srcId="{1A15A970-9F59-499B-B107-A269AD628FEB}" destId="{9008107C-9B21-49D2-B01F-ED54A54CC25D}" srcOrd="0" destOrd="0" presId="urn:microsoft.com/office/officeart/2005/8/layout/hProcess11"/>
    <dgm:cxn modelId="{8AEC2432-AC9C-DA40-B27D-114234490680}" type="presParOf" srcId="{9008107C-9B21-49D2-B01F-ED54A54CC25D}" destId="{68F5F0A3-B4E3-4360-A878-4491DF4D4687}" srcOrd="0" destOrd="0" presId="urn:microsoft.com/office/officeart/2005/8/layout/hProcess11"/>
    <dgm:cxn modelId="{5CEF9DD8-1C1C-C245-ACB2-E3D4A3818468}" type="presParOf" srcId="{9008107C-9B21-49D2-B01F-ED54A54CC25D}" destId="{8630704B-9F9D-4746-943E-1383C11B7E1A}" srcOrd="1" destOrd="0" presId="urn:microsoft.com/office/officeart/2005/8/layout/hProcess11"/>
    <dgm:cxn modelId="{D6C3851D-293F-E940-9ECD-D06D492F062F}" type="presParOf" srcId="{9008107C-9B21-49D2-B01F-ED54A54CC25D}" destId="{EFB40A43-9770-4952-9B45-776BF6314BFD}" srcOrd="2" destOrd="0" presId="urn:microsoft.com/office/officeart/2005/8/layout/hProcess11"/>
    <dgm:cxn modelId="{B9AD9F86-81A0-4548-B6B8-02367B7050DC}" type="presParOf" srcId="{1A15A970-9F59-499B-B107-A269AD628FEB}" destId="{493F5F8E-859E-4344-9569-0A7ACD8E620F}" srcOrd="1" destOrd="0" presId="urn:microsoft.com/office/officeart/2005/8/layout/hProcess11"/>
    <dgm:cxn modelId="{9D6BD484-6DA2-2A43-83E9-742CCA320095}" type="presParOf" srcId="{1A15A970-9F59-499B-B107-A269AD628FEB}" destId="{BD8F6ACD-0144-4B44-A631-23F53673D79F}" srcOrd="2" destOrd="0" presId="urn:microsoft.com/office/officeart/2005/8/layout/hProcess11"/>
    <dgm:cxn modelId="{8B600744-F8B5-694E-A4E2-B129E82F35B7}" type="presParOf" srcId="{BD8F6ACD-0144-4B44-A631-23F53673D79F}" destId="{1458E510-1A4F-4067-AAF1-AC400AF13044}" srcOrd="0" destOrd="0" presId="urn:microsoft.com/office/officeart/2005/8/layout/hProcess11"/>
    <dgm:cxn modelId="{1284F4BC-AB8D-DE45-97DA-737B1BEEB954}" type="presParOf" srcId="{BD8F6ACD-0144-4B44-A631-23F53673D79F}" destId="{FEC421E8-7259-4DDE-9829-E4DC6B5A0724}" srcOrd="1" destOrd="0" presId="urn:microsoft.com/office/officeart/2005/8/layout/hProcess11"/>
    <dgm:cxn modelId="{F5A67B63-529D-444E-8B85-5829C1A92039}" type="presParOf" srcId="{BD8F6ACD-0144-4B44-A631-23F53673D79F}" destId="{128ECF80-FEC9-4E81-885E-C6552E5688DE}" srcOrd="2" destOrd="0" presId="urn:microsoft.com/office/officeart/2005/8/layout/hProcess11"/>
    <dgm:cxn modelId="{1B71AFFB-7786-1645-89FC-E4843933BE8A}" type="presParOf" srcId="{1A15A970-9F59-499B-B107-A269AD628FEB}" destId="{244821F5-6949-4E72-B2AC-9A148F7FBD33}" srcOrd="3" destOrd="0" presId="urn:microsoft.com/office/officeart/2005/8/layout/hProcess11"/>
    <dgm:cxn modelId="{860CD30C-1073-BA4E-AFD5-53C93CBA59EF}" type="presParOf" srcId="{1A15A970-9F59-499B-B107-A269AD628FEB}" destId="{B7494E37-DF09-2B45-A51E-FAB286449698}" srcOrd="4" destOrd="0" presId="urn:microsoft.com/office/officeart/2005/8/layout/hProcess11"/>
    <dgm:cxn modelId="{BA07F61A-08B7-854E-B0BA-1EB99238770D}" type="presParOf" srcId="{B7494E37-DF09-2B45-A51E-FAB286449698}" destId="{05F26856-8541-B749-BD3B-8EF0FD296A00}" srcOrd="0" destOrd="0" presId="urn:microsoft.com/office/officeart/2005/8/layout/hProcess11"/>
    <dgm:cxn modelId="{5E1A1F32-D40C-5043-85E8-96777D6235B4}" type="presParOf" srcId="{B7494E37-DF09-2B45-A51E-FAB286449698}" destId="{27DE604F-311B-E14A-BC1A-0CFE28CC790A}" srcOrd="1" destOrd="0" presId="urn:microsoft.com/office/officeart/2005/8/layout/hProcess11"/>
    <dgm:cxn modelId="{2F394EFA-5ADB-2249-9C40-282229F5BD76}" type="presParOf" srcId="{B7494E37-DF09-2B45-A51E-FAB286449698}" destId="{A99E3F58-4E08-FD4A-ACB3-2A99B1AC7747}" srcOrd="2" destOrd="0" presId="urn:microsoft.com/office/officeart/2005/8/layout/hProcess11"/>
    <dgm:cxn modelId="{B562BB13-360D-364C-BE35-660ED5D3D3BD}" type="presParOf" srcId="{1A15A970-9F59-499B-B107-A269AD628FEB}" destId="{CD623E20-5BD9-E84D-B8E7-B19229948689}" srcOrd="5" destOrd="0" presId="urn:microsoft.com/office/officeart/2005/8/layout/hProcess11"/>
    <dgm:cxn modelId="{9CE3702D-714C-7244-9B8E-71278332F386}" type="presParOf" srcId="{1A15A970-9F59-499B-B107-A269AD628FEB}" destId="{4853670D-E795-194A-875F-BC454227F558}" srcOrd="6" destOrd="0" presId="urn:microsoft.com/office/officeart/2005/8/layout/hProcess11"/>
    <dgm:cxn modelId="{55D8BA27-5357-4F4A-8891-0DE8285C8F24}" type="presParOf" srcId="{4853670D-E795-194A-875F-BC454227F558}" destId="{EEE027F3-039B-5444-8913-11DB0D4F676B}" srcOrd="0" destOrd="0" presId="urn:microsoft.com/office/officeart/2005/8/layout/hProcess11"/>
    <dgm:cxn modelId="{3CF740CE-961C-0143-95C9-F72722BD07BD}" type="presParOf" srcId="{4853670D-E795-194A-875F-BC454227F558}" destId="{65CDCB50-7D16-9B4E-B253-C84BDA549A2D}" srcOrd="1" destOrd="0" presId="urn:microsoft.com/office/officeart/2005/8/layout/hProcess11"/>
    <dgm:cxn modelId="{E3CC81E8-6E4C-1A48-B871-BE45DED922C7}" type="presParOf" srcId="{4853670D-E795-194A-875F-BC454227F558}" destId="{4511C097-66D6-9A40-A62B-B9A7547F2117}" srcOrd="2" destOrd="0" presId="urn:microsoft.com/office/officeart/2005/8/layout/hProcess11"/>
    <dgm:cxn modelId="{12CF63D0-CDFF-5B4D-865C-0F3380A3DB64}" type="presParOf" srcId="{1A15A970-9F59-499B-B107-A269AD628FEB}" destId="{725AFEBF-09C4-7E4B-80DA-BE2CA8ADD3DB}" srcOrd="7" destOrd="0" presId="urn:microsoft.com/office/officeart/2005/8/layout/hProcess11"/>
    <dgm:cxn modelId="{34B938B6-05ED-D047-8EF3-3AEA4AE77909}" type="presParOf" srcId="{1A15A970-9F59-499B-B107-A269AD628FEB}" destId="{121B4263-7FC3-6E48-B6F8-78248359C458}" srcOrd="8" destOrd="0" presId="urn:microsoft.com/office/officeart/2005/8/layout/hProcess11"/>
    <dgm:cxn modelId="{76B28C3E-C4B1-2443-A085-1932EB130148}" type="presParOf" srcId="{121B4263-7FC3-6E48-B6F8-78248359C458}" destId="{42B08E1C-4D79-5640-99A2-AC8C46951D90}" srcOrd="0" destOrd="0" presId="urn:microsoft.com/office/officeart/2005/8/layout/hProcess11"/>
    <dgm:cxn modelId="{2D0BCD06-4585-6144-B749-4FFB30797612}" type="presParOf" srcId="{121B4263-7FC3-6E48-B6F8-78248359C458}" destId="{E522D98A-A3DE-6044-A5E5-4DFE8C7108D9}" srcOrd="1" destOrd="0" presId="urn:microsoft.com/office/officeart/2005/8/layout/hProcess11"/>
    <dgm:cxn modelId="{79621C44-9896-9441-8F3F-129795462AF7}" type="presParOf" srcId="{121B4263-7FC3-6E48-B6F8-78248359C458}" destId="{615BBC22-D029-7141-BB0C-14F64B90292A}" srcOrd="2" destOrd="0" presId="urn:microsoft.com/office/officeart/2005/8/layout/hProcess11"/>
    <dgm:cxn modelId="{59E2CE8C-7F22-F64A-A3B7-877991923CE2}" type="presParOf" srcId="{1A15A970-9F59-499B-B107-A269AD628FEB}" destId="{ABCC1AFE-310D-45B9-A0BC-E2DAA8E5239A}" srcOrd="9" destOrd="0" presId="urn:microsoft.com/office/officeart/2005/8/layout/hProcess11"/>
    <dgm:cxn modelId="{3488CE5F-AD8B-C94C-AF3D-1B28B674472B}" type="presParOf" srcId="{1A15A970-9F59-499B-B107-A269AD628FEB}" destId="{7718CF38-9D5C-4347-B833-E25B252E8EA7}" srcOrd="10" destOrd="0" presId="urn:microsoft.com/office/officeart/2005/8/layout/hProcess11"/>
    <dgm:cxn modelId="{A92A40BD-CFC1-1749-8C75-28477B9A41C0}" type="presParOf" srcId="{7718CF38-9D5C-4347-B833-E25B252E8EA7}" destId="{BFA1F9F6-BC35-044B-9EB7-B1158565EAFB}" srcOrd="0" destOrd="0" presId="urn:microsoft.com/office/officeart/2005/8/layout/hProcess11"/>
    <dgm:cxn modelId="{5A7FC864-3210-6640-9A5F-FDD3B8830196}" type="presParOf" srcId="{7718CF38-9D5C-4347-B833-E25B252E8EA7}" destId="{04A4AD60-6982-7F4D-AE16-1A2722A17030}" srcOrd="1" destOrd="0" presId="urn:microsoft.com/office/officeart/2005/8/layout/hProcess11"/>
    <dgm:cxn modelId="{40776A2E-B825-6A49-9CAC-033B6F4AE1E1}" type="presParOf" srcId="{7718CF38-9D5C-4347-B833-E25B252E8EA7}" destId="{BC79CB7A-27F4-234A-8418-D883E839519C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71C897-2395-456A-8007-A63A58DD5B0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07CE1B1-EDC5-490D-BD36-5A973041F2B0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March 5</a:t>
          </a:r>
          <a:r>
            <a:rPr lang="en-US" sz="1200" b="0" i="1" u="none" strike="noStrike" cap="none" baseline="30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th</a:t>
          </a:r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, 2020</a:t>
          </a:r>
        </a:p>
        <a:p>
          <a:r>
            <a:rPr lang="en-US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School closure</a:t>
          </a:r>
        </a:p>
      </dgm:t>
    </dgm:pt>
    <dgm:pt modelId="{2E70BEDF-A2F6-44E5-BA1B-C1AC282CD378}" type="parTrans" cxnId="{FEEFF08D-EFAE-4942-AA33-1F669C323600}">
      <dgm:prSet/>
      <dgm:spPr/>
      <dgm:t>
        <a:bodyPr/>
        <a:lstStyle/>
        <a:p>
          <a:endParaRPr lang="en-US"/>
        </a:p>
      </dgm:t>
    </dgm:pt>
    <dgm:pt modelId="{E3DE744F-7EC7-4593-8210-0608B101C4CD}" type="sibTrans" cxnId="{FEEFF08D-EFAE-4942-AA33-1F669C323600}">
      <dgm:prSet/>
      <dgm:spPr/>
      <dgm:t>
        <a:bodyPr/>
        <a:lstStyle/>
        <a:p>
          <a:endParaRPr lang="en-US"/>
        </a:p>
      </dgm:t>
    </dgm:pt>
    <dgm:pt modelId="{A325436D-7180-425D-B1C9-EC6C92FB315C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April-May</a:t>
          </a:r>
        </a:p>
        <a:p>
          <a:r>
            <a:rPr lang="en-US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Intervention</a:t>
          </a:r>
        </a:p>
      </dgm:t>
    </dgm:pt>
    <dgm:pt modelId="{69EB52FD-55C9-4ABE-8CFB-398D20B5F8FF}" type="parTrans" cxnId="{67DCBB2C-3A9E-49E2-901E-5C114AA4F81A}">
      <dgm:prSet/>
      <dgm:spPr/>
      <dgm:t>
        <a:bodyPr/>
        <a:lstStyle/>
        <a:p>
          <a:endParaRPr lang="en-US"/>
        </a:p>
      </dgm:t>
    </dgm:pt>
    <dgm:pt modelId="{BE02786B-5EB9-4C49-9F1D-5629BF6A18B3}" type="sibTrans" cxnId="{67DCBB2C-3A9E-49E2-901E-5C114AA4F81A}">
      <dgm:prSet/>
      <dgm:spPr/>
      <dgm:t>
        <a:bodyPr/>
        <a:lstStyle/>
        <a:p>
          <a:endParaRPr lang="en-US"/>
        </a:p>
      </dgm:t>
    </dgm:pt>
    <dgm:pt modelId="{2F29A159-DA87-49C1-AF03-DA41CEF05768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June</a:t>
          </a:r>
        </a:p>
        <a:p>
          <a:r>
            <a:rPr lang="en-US" sz="1200" b="0" i="0" u="none" strike="noStrike" cap="none" dirty="0" err="1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Endline</a:t>
          </a:r>
          <a:r>
            <a:rPr lang="en-US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 Surveys to parents, children, and teachers</a:t>
          </a:r>
        </a:p>
      </dgm:t>
    </dgm:pt>
    <dgm:pt modelId="{96780B96-D9AE-4864-BFC7-FD934AEA0E53}" type="parTrans" cxnId="{7AEE94E1-1CDD-4704-B186-675B882E3841}">
      <dgm:prSet/>
      <dgm:spPr/>
      <dgm:t>
        <a:bodyPr/>
        <a:lstStyle/>
        <a:p>
          <a:endParaRPr lang="en-US"/>
        </a:p>
      </dgm:t>
    </dgm:pt>
    <dgm:pt modelId="{3EC99EE4-BB99-4055-93DB-F1EF32E197CD}" type="sibTrans" cxnId="{7AEE94E1-1CDD-4704-B186-675B882E3841}">
      <dgm:prSet/>
      <dgm:spPr/>
      <dgm:t>
        <a:bodyPr/>
        <a:lstStyle/>
        <a:p>
          <a:endParaRPr lang="en-US"/>
        </a:p>
      </dgm:t>
    </dgm:pt>
    <dgm:pt modelId="{EE2C4C5D-B6D0-445C-AD9B-7B62D5507FD0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March</a:t>
          </a:r>
        </a:p>
        <a:p>
          <a:r>
            <a:rPr lang="en-US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Schools recruitment</a:t>
          </a:r>
        </a:p>
      </dgm:t>
    </dgm:pt>
    <dgm:pt modelId="{8E9EBA50-DB26-4BC4-9D0B-EA4AB815CDF4}" type="parTrans" cxnId="{0862034A-86AB-4970-85B1-757FA2163C54}">
      <dgm:prSet/>
      <dgm:spPr/>
      <dgm:t>
        <a:bodyPr/>
        <a:lstStyle/>
        <a:p>
          <a:endParaRPr lang="en-US"/>
        </a:p>
      </dgm:t>
    </dgm:pt>
    <dgm:pt modelId="{1992FA10-0E5A-4905-A9B0-F2563BFD1666}" type="sibTrans" cxnId="{0862034A-86AB-4970-85B1-757FA2163C54}">
      <dgm:prSet/>
      <dgm:spPr/>
      <dgm:t>
        <a:bodyPr/>
        <a:lstStyle/>
        <a:p>
          <a:endParaRPr lang="en-US"/>
        </a:p>
      </dgm:t>
    </dgm:pt>
    <dgm:pt modelId="{40F09AB6-5342-6B47-93B7-D7855662102B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April</a:t>
          </a:r>
        </a:p>
        <a:p>
          <a:r>
            <a:rPr lang="en-US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Baseline Surveys &amp; Randomization</a:t>
          </a:r>
        </a:p>
      </dgm:t>
    </dgm:pt>
    <dgm:pt modelId="{2D4E7FCB-34B2-0345-A577-48AB813CE710}" type="parTrans" cxnId="{66D0E7CB-2860-F646-B0C6-903B8E39FFB6}">
      <dgm:prSet/>
      <dgm:spPr/>
      <dgm:t>
        <a:bodyPr/>
        <a:lstStyle/>
        <a:p>
          <a:endParaRPr lang="en-GB"/>
        </a:p>
      </dgm:t>
    </dgm:pt>
    <dgm:pt modelId="{17F90DCB-F075-FC4D-BD94-C935A550B6D1}" type="sibTrans" cxnId="{66D0E7CB-2860-F646-B0C6-903B8E39FFB6}">
      <dgm:prSet/>
      <dgm:spPr/>
      <dgm:t>
        <a:bodyPr/>
        <a:lstStyle/>
        <a:p>
          <a:endParaRPr lang="en-GB"/>
        </a:p>
      </dgm:t>
    </dgm:pt>
    <dgm:pt modelId="{0A676580-88CF-7D46-BB83-5755F48A39D5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March</a:t>
          </a:r>
        </a:p>
        <a:p>
          <a:r>
            <a:rPr lang="en-US" sz="12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Tutors recruitment </a:t>
          </a:r>
        </a:p>
      </dgm:t>
    </dgm:pt>
    <dgm:pt modelId="{45AA3151-5666-8340-B55E-DD856C45C5B1}" type="parTrans" cxnId="{DF0418B2-9DF5-0341-9BBA-CC5C02BDC2E8}">
      <dgm:prSet/>
      <dgm:spPr/>
      <dgm:t>
        <a:bodyPr/>
        <a:lstStyle/>
        <a:p>
          <a:endParaRPr lang="en-GB"/>
        </a:p>
      </dgm:t>
    </dgm:pt>
    <dgm:pt modelId="{E6A3F0BA-F42C-D244-8E16-6909F153D213}" type="sibTrans" cxnId="{DF0418B2-9DF5-0341-9BBA-CC5C02BDC2E8}">
      <dgm:prSet/>
      <dgm:spPr/>
      <dgm:t>
        <a:bodyPr/>
        <a:lstStyle/>
        <a:p>
          <a:endParaRPr lang="en-GB"/>
        </a:p>
      </dgm:t>
    </dgm:pt>
    <dgm:pt modelId="{2DF258DE-0C92-4D6D-8BE1-A9CC88655C97}" type="pres">
      <dgm:prSet presAssocID="{5E71C897-2395-456A-8007-A63A58DD5B07}" presName="Name0" presStyleCnt="0">
        <dgm:presLayoutVars>
          <dgm:dir/>
          <dgm:resizeHandles val="exact"/>
        </dgm:presLayoutVars>
      </dgm:prSet>
      <dgm:spPr/>
    </dgm:pt>
    <dgm:pt modelId="{24C39D9E-018B-4314-8789-F5AEC9B4876D}" type="pres">
      <dgm:prSet presAssocID="{5E71C897-2395-456A-8007-A63A58DD5B07}" presName="arrow" presStyleLbl="bgShp" presStyleIdx="0" presStyleCnt="1"/>
      <dgm:spPr/>
    </dgm:pt>
    <dgm:pt modelId="{1A15A970-9F59-499B-B107-A269AD628FEB}" type="pres">
      <dgm:prSet presAssocID="{5E71C897-2395-456A-8007-A63A58DD5B07}" presName="points" presStyleCnt="0"/>
      <dgm:spPr/>
    </dgm:pt>
    <dgm:pt modelId="{9008107C-9B21-49D2-B01F-ED54A54CC25D}" type="pres">
      <dgm:prSet presAssocID="{907CE1B1-EDC5-490D-BD36-5A973041F2B0}" presName="compositeA" presStyleCnt="0"/>
      <dgm:spPr/>
    </dgm:pt>
    <dgm:pt modelId="{68F5F0A3-B4E3-4360-A878-4491DF4D4687}" type="pres">
      <dgm:prSet presAssocID="{907CE1B1-EDC5-490D-BD36-5A973041F2B0}" presName="textA" presStyleLbl="revTx" presStyleIdx="0" presStyleCnt="6" custScaleX="111134">
        <dgm:presLayoutVars>
          <dgm:bulletEnabled val="1"/>
        </dgm:presLayoutVars>
      </dgm:prSet>
      <dgm:spPr/>
    </dgm:pt>
    <dgm:pt modelId="{8630704B-9F9D-4746-943E-1383C11B7E1A}" type="pres">
      <dgm:prSet presAssocID="{907CE1B1-EDC5-490D-BD36-5A973041F2B0}" presName="circleA" presStyleLbl="node1" presStyleIdx="0" presStyleCnt="6"/>
      <dgm:spPr/>
    </dgm:pt>
    <dgm:pt modelId="{EFB40A43-9770-4952-9B45-776BF6314BFD}" type="pres">
      <dgm:prSet presAssocID="{907CE1B1-EDC5-490D-BD36-5A973041F2B0}" presName="spaceA" presStyleCnt="0"/>
      <dgm:spPr/>
    </dgm:pt>
    <dgm:pt modelId="{493F5F8E-859E-4344-9569-0A7ACD8E620F}" type="pres">
      <dgm:prSet presAssocID="{E3DE744F-7EC7-4593-8210-0608B101C4CD}" presName="space" presStyleCnt="0"/>
      <dgm:spPr/>
    </dgm:pt>
    <dgm:pt modelId="{BD8F6ACD-0144-4B44-A631-23F53673D79F}" type="pres">
      <dgm:prSet presAssocID="{EE2C4C5D-B6D0-445C-AD9B-7B62D5507FD0}" presName="compositeB" presStyleCnt="0"/>
      <dgm:spPr/>
    </dgm:pt>
    <dgm:pt modelId="{1458E510-1A4F-4067-AAF1-AC400AF13044}" type="pres">
      <dgm:prSet presAssocID="{EE2C4C5D-B6D0-445C-AD9B-7B62D5507FD0}" presName="textB" presStyleLbl="revTx" presStyleIdx="1" presStyleCnt="6" custScaleX="114429">
        <dgm:presLayoutVars>
          <dgm:bulletEnabled val="1"/>
        </dgm:presLayoutVars>
      </dgm:prSet>
      <dgm:spPr/>
    </dgm:pt>
    <dgm:pt modelId="{FEC421E8-7259-4DDE-9829-E4DC6B5A0724}" type="pres">
      <dgm:prSet presAssocID="{EE2C4C5D-B6D0-445C-AD9B-7B62D5507FD0}" presName="circleB" presStyleLbl="node1" presStyleIdx="1" presStyleCnt="6"/>
      <dgm:spPr/>
    </dgm:pt>
    <dgm:pt modelId="{128ECF80-FEC9-4E81-885E-C6552E5688DE}" type="pres">
      <dgm:prSet presAssocID="{EE2C4C5D-B6D0-445C-AD9B-7B62D5507FD0}" presName="spaceB" presStyleCnt="0"/>
      <dgm:spPr/>
    </dgm:pt>
    <dgm:pt modelId="{244821F5-6949-4E72-B2AC-9A148F7FBD33}" type="pres">
      <dgm:prSet presAssocID="{1992FA10-0E5A-4905-A9B0-F2563BFD1666}" presName="space" presStyleCnt="0"/>
      <dgm:spPr/>
    </dgm:pt>
    <dgm:pt modelId="{B7494E37-DF09-2B45-A51E-FAB286449698}" type="pres">
      <dgm:prSet presAssocID="{0A676580-88CF-7D46-BB83-5755F48A39D5}" presName="compositeA" presStyleCnt="0"/>
      <dgm:spPr/>
    </dgm:pt>
    <dgm:pt modelId="{05F26856-8541-B749-BD3B-8EF0FD296A00}" type="pres">
      <dgm:prSet presAssocID="{0A676580-88CF-7D46-BB83-5755F48A39D5}" presName="textA" presStyleLbl="revTx" presStyleIdx="2" presStyleCnt="6" custScaleX="126677">
        <dgm:presLayoutVars>
          <dgm:bulletEnabled val="1"/>
        </dgm:presLayoutVars>
      </dgm:prSet>
      <dgm:spPr/>
    </dgm:pt>
    <dgm:pt modelId="{27DE604F-311B-E14A-BC1A-0CFE28CC790A}" type="pres">
      <dgm:prSet presAssocID="{0A676580-88CF-7D46-BB83-5755F48A39D5}" presName="circleA" presStyleLbl="node1" presStyleIdx="2" presStyleCnt="6"/>
      <dgm:spPr/>
    </dgm:pt>
    <dgm:pt modelId="{A99E3F58-4E08-FD4A-ACB3-2A99B1AC7747}" type="pres">
      <dgm:prSet presAssocID="{0A676580-88CF-7D46-BB83-5755F48A39D5}" presName="spaceA" presStyleCnt="0"/>
      <dgm:spPr/>
    </dgm:pt>
    <dgm:pt modelId="{CD623E20-5BD9-E84D-B8E7-B19229948689}" type="pres">
      <dgm:prSet presAssocID="{E6A3F0BA-F42C-D244-8E16-6909F153D213}" presName="space" presStyleCnt="0"/>
      <dgm:spPr/>
    </dgm:pt>
    <dgm:pt modelId="{4853670D-E795-194A-875F-BC454227F558}" type="pres">
      <dgm:prSet presAssocID="{40F09AB6-5342-6B47-93B7-D7855662102B}" presName="compositeB" presStyleCnt="0"/>
      <dgm:spPr/>
    </dgm:pt>
    <dgm:pt modelId="{EEE027F3-039B-5444-8913-11DB0D4F676B}" type="pres">
      <dgm:prSet presAssocID="{40F09AB6-5342-6B47-93B7-D7855662102B}" presName="textB" presStyleLbl="revTx" presStyleIdx="3" presStyleCnt="6" custScaleX="149692">
        <dgm:presLayoutVars>
          <dgm:bulletEnabled val="1"/>
        </dgm:presLayoutVars>
      </dgm:prSet>
      <dgm:spPr/>
    </dgm:pt>
    <dgm:pt modelId="{65CDCB50-7D16-9B4E-B253-C84BDA549A2D}" type="pres">
      <dgm:prSet presAssocID="{40F09AB6-5342-6B47-93B7-D7855662102B}" presName="circleB" presStyleLbl="node1" presStyleIdx="3" presStyleCnt="6"/>
      <dgm:spPr/>
    </dgm:pt>
    <dgm:pt modelId="{4511C097-66D6-9A40-A62B-B9A7547F2117}" type="pres">
      <dgm:prSet presAssocID="{40F09AB6-5342-6B47-93B7-D7855662102B}" presName="spaceB" presStyleCnt="0"/>
      <dgm:spPr/>
    </dgm:pt>
    <dgm:pt modelId="{725AFEBF-09C4-7E4B-80DA-BE2CA8ADD3DB}" type="pres">
      <dgm:prSet presAssocID="{17F90DCB-F075-FC4D-BD94-C935A550B6D1}" presName="space" presStyleCnt="0"/>
      <dgm:spPr/>
    </dgm:pt>
    <dgm:pt modelId="{121B4263-7FC3-6E48-B6F8-78248359C458}" type="pres">
      <dgm:prSet presAssocID="{A325436D-7180-425D-B1C9-EC6C92FB315C}" presName="compositeA" presStyleCnt="0"/>
      <dgm:spPr/>
    </dgm:pt>
    <dgm:pt modelId="{42B08E1C-4D79-5640-99A2-AC8C46951D90}" type="pres">
      <dgm:prSet presAssocID="{A325436D-7180-425D-B1C9-EC6C92FB315C}" presName="textA" presStyleLbl="revTx" presStyleIdx="4" presStyleCnt="6" custScaleX="107433">
        <dgm:presLayoutVars>
          <dgm:bulletEnabled val="1"/>
        </dgm:presLayoutVars>
      </dgm:prSet>
      <dgm:spPr/>
    </dgm:pt>
    <dgm:pt modelId="{E522D98A-A3DE-6044-A5E5-4DFE8C7108D9}" type="pres">
      <dgm:prSet presAssocID="{A325436D-7180-425D-B1C9-EC6C92FB315C}" presName="circleA" presStyleLbl="node1" presStyleIdx="4" presStyleCnt="6"/>
      <dgm:spPr/>
    </dgm:pt>
    <dgm:pt modelId="{615BBC22-D029-7141-BB0C-14F64B90292A}" type="pres">
      <dgm:prSet presAssocID="{A325436D-7180-425D-B1C9-EC6C92FB315C}" presName="spaceA" presStyleCnt="0"/>
      <dgm:spPr/>
    </dgm:pt>
    <dgm:pt modelId="{ABCC1AFE-310D-45B9-A0BC-E2DAA8E5239A}" type="pres">
      <dgm:prSet presAssocID="{BE02786B-5EB9-4C49-9F1D-5629BF6A18B3}" presName="space" presStyleCnt="0"/>
      <dgm:spPr/>
    </dgm:pt>
    <dgm:pt modelId="{7718CF38-9D5C-4347-B833-E25B252E8EA7}" type="pres">
      <dgm:prSet presAssocID="{2F29A159-DA87-49C1-AF03-DA41CEF05768}" presName="compositeB" presStyleCnt="0"/>
      <dgm:spPr/>
    </dgm:pt>
    <dgm:pt modelId="{BFA1F9F6-BC35-044B-9EB7-B1158565EAFB}" type="pres">
      <dgm:prSet presAssocID="{2F29A159-DA87-49C1-AF03-DA41CEF05768}" presName="textB" presStyleLbl="revTx" presStyleIdx="5" presStyleCnt="6" custScaleX="150671">
        <dgm:presLayoutVars>
          <dgm:bulletEnabled val="1"/>
        </dgm:presLayoutVars>
      </dgm:prSet>
      <dgm:spPr/>
    </dgm:pt>
    <dgm:pt modelId="{04A4AD60-6982-7F4D-AE16-1A2722A17030}" type="pres">
      <dgm:prSet presAssocID="{2F29A159-DA87-49C1-AF03-DA41CEF05768}" presName="circleB" presStyleLbl="node1" presStyleIdx="5" presStyleCnt="6"/>
      <dgm:spPr/>
    </dgm:pt>
    <dgm:pt modelId="{BC79CB7A-27F4-234A-8418-D883E839519C}" type="pres">
      <dgm:prSet presAssocID="{2F29A159-DA87-49C1-AF03-DA41CEF05768}" presName="spaceB" presStyleCnt="0"/>
      <dgm:spPr/>
    </dgm:pt>
  </dgm:ptLst>
  <dgm:cxnLst>
    <dgm:cxn modelId="{C0F96701-57B0-6744-9CD9-C73DFC974E01}" type="presOf" srcId="{5E71C897-2395-456A-8007-A63A58DD5B07}" destId="{2DF258DE-0C92-4D6D-8BE1-A9CC88655C97}" srcOrd="0" destOrd="0" presId="urn:microsoft.com/office/officeart/2005/8/layout/hProcess11"/>
    <dgm:cxn modelId="{67DCBB2C-3A9E-49E2-901E-5C114AA4F81A}" srcId="{5E71C897-2395-456A-8007-A63A58DD5B07}" destId="{A325436D-7180-425D-B1C9-EC6C92FB315C}" srcOrd="4" destOrd="0" parTransId="{69EB52FD-55C9-4ABE-8CFB-398D20B5F8FF}" sibTransId="{BE02786B-5EB9-4C49-9F1D-5629BF6A18B3}"/>
    <dgm:cxn modelId="{0862034A-86AB-4970-85B1-757FA2163C54}" srcId="{5E71C897-2395-456A-8007-A63A58DD5B07}" destId="{EE2C4C5D-B6D0-445C-AD9B-7B62D5507FD0}" srcOrd="1" destOrd="0" parTransId="{8E9EBA50-DB26-4BC4-9D0B-EA4AB815CDF4}" sibTransId="{1992FA10-0E5A-4905-A9B0-F2563BFD1666}"/>
    <dgm:cxn modelId="{C244684A-2426-B245-9A24-B94ACBDCD6C8}" type="presOf" srcId="{0A676580-88CF-7D46-BB83-5755F48A39D5}" destId="{05F26856-8541-B749-BD3B-8EF0FD296A00}" srcOrd="0" destOrd="0" presId="urn:microsoft.com/office/officeart/2005/8/layout/hProcess11"/>
    <dgm:cxn modelId="{A12E0354-5213-6F42-9005-49CC65F4D575}" type="presOf" srcId="{A325436D-7180-425D-B1C9-EC6C92FB315C}" destId="{42B08E1C-4D79-5640-99A2-AC8C46951D90}" srcOrd="0" destOrd="0" presId="urn:microsoft.com/office/officeart/2005/8/layout/hProcess11"/>
    <dgm:cxn modelId="{DEC2BE58-C771-F047-A531-9721B8A8B93B}" type="presOf" srcId="{40F09AB6-5342-6B47-93B7-D7855662102B}" destId="{EEE027F3-039B-5444-8913-11DB0D4F676B}" srcOrd="0" destOrd="0" presId="urn:microsoft.com/office/officeart/2005/8/layout/hProcess11"/>
    <dgm:cxn modelId="{35034162-5BDB-DB4E-AEC6-BF425A99C5CE}" type="presOf" srcId="{2F29A159-DA87-49C1-AF03-DA41CEF05768}" destId="{BFA1F9F6-BC35-044B-9EB7-B1158565EAFB}" srcOrd="0" destOrd="0" presId="urn:microsoft.com/office/officeart/2005/8/layout/hProcess11"/>
    <dgm:cxn modelId="{DA290C8B-4535-F54D-A6DF-807A8F3F2F9F}" type="presOf" srcId="{907CE1B1-EDC5-490D-BD36-5A973041F2B0}" destId="{68F5F0A3-B4E3-4360-A878-4491DF4D4687}" srcOrd="0" destOrd="0" presId="urn:microsoft.com/office/officeart/2005/8/layout/hProcess11"/>
    <dgm:cxn modelId="{FEEFF08D-EFAE-4942-AA33-1F669C323600}" srcId="{5E71C897-2395-456A-8007-A63A58DD5B07}" destId="{907CE1B1-EDC5-490D-BD36-5A973041F2B0}" srcOrd="0" destOrd="0" parTransId="{2E70BEDF-A2F6-44E5-BA1B-C1AC282CD378}" sibTransId="{E3DE744F-7EC7-4593-8210-0608B101C4CD}"/>
    <dgm:cxn modelId="{DF0418B2-9DF5-0341-9BBA-CC5C02BDC2E8}" srcId="{5E71C897-2395-456A-8007-A63A58DD5B07}" destId="{0A676580-88CF-7D46-BB83-5755F48A39D5}" srcOrd="2" destOrd="0" parTransId="{45AA3151-5666-8340-B55E-DD856C45C5B1}" sibTransId="{E6A3F0BA-F42C-D244-8E16-6909F153D213}"/>
    <dgm:cxn modelId="{66D0E7CB-2860-F646-B0C6-903B8E39FFB6}" srcId="{5E71C897-2395-456A-8007-A63A58DD5B07}" destId="{40F09AB6-5342-6B47-93B7-D7855662102B}" srcOrd="3" destOrd="0" parTransId="{2D4E7FCB-34B2-0345-A577-48AB813CE710}" sibTransId="{17F90DCB-F075-FC4D-BD94-C935A550B6D1}"/>
    <dgm:cxn modelId="{7AEE94E1-1CDD-4704-B186-675B882E3841}" srcId="{5E71C897-2395-456A-8007-A63A58DD5B07}" destId="{2F29A159-DA87-49C1-AF03-DA41CEF05768}" srcOrd="5" destOrd="0" parTransId="{96780B96-D9AE-4864-BFC7-FD934AEA0E53}" sibTransId="{3EC99EE4-BB99-4055-93DB-F1EF32E197CD}"/>
    <dgm:cxn modelId="{C122ACE4-399C-D94C-8B1C-A886D49625FA}" type="presOf" srcId="{EE2C4C5D-B6D0-445C-AD9B-7B62D5507FD0}" destId="{1458E510-1A4F-4067-AAF1-AC400AF13044}" srcOrd="0" destOrd="0" presId="urn:microsoft.com/office/officeart/2005/8/layout/hProcess11"/>
    <dgm:cxn modelId="{E644D61F-F1E2-DD46-B11F-DFCE6E299F5B}" type="presParOf" srcId="{2DF258DE-0C92-4D6D-8BE1-A9CC88655C97}" destId="{24C39D9E-018B-4314-8789-F5AEC9B4876D}" srcOrd="0" destOrd="0" presId="urn:microsoft.com/office/officeart/2005/8/layout/hProcess11"/>
    <dgm:cxn modelId="{12612B96-EDE2-0E41-AA2D-EEB732359BBE}" type="presParOf" srcId="{2DF258DE-0C92-4D6D-8BE1-A9CC88655C97}" destId="{1A15A970-9F59-499B-B107-A269AD628FEB}" srcOrd="1" destOrd="0" presId="urn:microsoft.com/office/officeart/2005/8/layout/hProcess11"/>
    <dgm:cxn modelId="{45D76685-28EE-4844-81C0-8DD947EFF0C7}" type="presParOf" srcId="{1A15A970-9F59-499B-B107-A269AD628FEB}" destId="{9008107C-9B21-49D2-B01F-ED54A54CC25D}" srcOrd="0" destOrd="0" presId="urn:microsoft.com/office/officeart/2005/8/layout/hProcess11"/>
    <dgm:cxn modelId="{40A54E69-5E6E-5B43-BAA2-E925730FA416}" type="presParOf" srcId="{9008107C-9B21-49D2-B01F-ED54A54CC25D}" destId="{68F5F0A3-B4E3-4360-A878-4491DF4D4687}" srcOrd="0" destOrd="0" presId="urn:microsoft.com/office/officeart/2005/8/layout/hProcess11"/>
    <dgm:cxn modelId="{E91CB195-3D7F-794D-A2AC-5619CDD68FA3}" type="presParOf" srcId="{9008107C-9B21-49D2-B01F-ED54A54CC25D}" destId="{8630704B-9F9D-4746-943E-1383C11B7E1A}" srcOrd="1" destOrd="0" presId="urn:microsoft.com/office/officeart/2005/8/layout/hProcess11"/>
    <dgm:cxn modelId="{35E2144F-174F-C549-96C2-305AD5E3B3F8}" type="presParOf" srcId="{9008107C-9B21-49D2-B01F-ED54A54CC25D}" destId="{EFB40A43-9770-4952-9B45-776BF6314BFD}" srcOrd="2" destOrd="0" presId="urn:microsoft.com/office/officeart/2005/8/layout/hProcess11"/>
    <dgm:cxn modelId="{CE4E86FD-2EF4-0A43-A5BB-7371159FCAA0}" type="presParOf" srcId="{1A15A970-9F59-499B-B107-A269AD628FEB}" destId="{493F5F8E-859E-4344-9569-0A7ACD8E620F}" srcOrd="1" destOrd="0" presId="urn:microsoft.com/office/officeart/2005/8/layout/hProcess11"/>
    <dgm:cxn modelId="{93728E35-970C-8646-A8DE-C1E0FBBEB3B5}" type="presParOf" srcId="{1A15A970-9F59-499B-B107-A269AD628FEB}" destId="{BD8F6ACD-0144-4B44-A631-23F53673D79F}" srcOrd="2" destOrd="0" presId="urn:microsoft.com/office/officeart/2005/8/layout/hProcess11"/>
    <dgm:cxn modelId="{D36A7D06-8ADE-7B47-A25D-AB47A49EDD85}" type="presParOf" srcId="{BD8F6ACD-0144-4B44-A631-23F53673D79F}" destId="{1458E510-1A4F-4067-AAF1-AC400AF13044}" srcOrd="0" destOrd="0" presId="urn:microsoft.com/office/officeart/2005/8/layout/hProcess11"/>
    <dgm:cxn modelId="{7D8C59B6-C287-484A-B417-8621CA30FB7E}" type="presParOf" srcId="{BD8F6ACD-0144-4B44-A631-23F53673D79F}" destId="{FEC421E8-7259-4DDE-9829-E4DC6B5A0724}" srcOrd="1" destOrd="0" presId="urn:microsoft.com/office/officeart/2005/8/layout/hProcess11"/>
    <dgm:cxn modelId="{7D141CBB-2941-A54A-9698-6C99C9AC2B0C}" type="presParOf" srcId="{BD8F6ACD-0144-4B44-A631-23F53673D79F}" destId="{128ECF80-FEC9-4E81-885E-C6552E5688DE}" srcOrd="2" destOrd="0" presId="urn:microsoft.com/office/officeart/2005/8/layout/hProcess11"/>
    <dgm:cxn modelId="{2264B7FD-B2CC-CB4E-8BE8-5E9509A72905}" type="presParOf" srcId="{1A15A970-9F59-499B-B107-A269AD628FEB}" destId="{244821F5-6949-4E72-B2AC-9A148F7FBD33}" srcOrd="3" destOrd="0" presId="urn:microsoft.com/office/officeart/2005/8/layout/hProcess11"/>
    <dgm:cxn modelId="{19BE759C-F12D-C14B-A886-AA3D21E80B55}" type="presParOf" srcId="{1A15A970-9F59-499B-B107-A269AD628FEB}" destId="{B7494E37-DF09-2B45-A51E-FAB286449698}" srcOrd="4" destOrd="0" presId="urn:microsoft.com/office/officeart/2005/8/layout/hProcess11"/>
    <dgm:cxn modelId="{1C3B75C7-1827-DB41-8F9D-21DF89FBF798}" type="presParOf" srcId="{B7494E37-DF09-2B45-A51E-FAB286449698}" destId="{05F26856-8541-B749-BD3B-8EF0FD296A00}" srcOrd="0" destOrd="0" presId="urn:microsoft.com/office/officeart/2005/8/layout/hProcess11"/>
    <dgm:cxn modelId="{CA43AD78-4A97-E244-81EA-A960D18713BD}" type="presParOf" srcId="{B7494E37-DF09-2B45-A51E-FAB286449698}" destId="{27DE604F-311B-E14A-BC1A-0CFE28CC790A}" srcOrd="1" destOrd="0" presId="urn:microsoft.com/office/officeart/2005/8/layout/hProcess11"/>
    <dgm:cxn modelId="{369AD8BB-79D3-F94E-ADAB-7A1BF2DAFD10}" type="presParOf" srcId="{B7494E37-DF09-2B45-A51E-FAB286449698}" destId="{A99E3F58-4E08-FD4A-ACB3-2A99B1AC7747}" srcOrd="2" destOrd="0" presId="urn:microsoft.com/office/officeart/2005/8/layout/hProcess11"/>
    <dgm:cxn modelId="{82044A55-BD4F-6F4A-B3DD-82E5B4D1BC38}" type="presParOf" srcId="{1A15A970-9F59-499B-B107-A269AD628FEB}" destId="{CD623E20-5BD9-E84D-B8E7-B19229948689}" srcOrd="5" destOrd="0" presId="urn:microsoft.com/office/officeart/2005/8/layout/hProcess11"/>
    <dgm:cxn modelId="{93A2B234-D9DE-A340-A14A-137D74690A97}" type="presParOf" srcId="{1A15A970-9F59-499B-B107-A269AD628FEB}" destId="{4853670D-E795-194A-875F-BC454227F558}" srcOrd="6" destOrd="0" presId="urn:microsoft.com/office/officeart/2005/8/layout/hProcess11"/>
    <dgm:cxn modelId="{C15E9D71-2208-1841-8F3C-8BACA3A7CD03}" type="presParOf" srcId="{4853670D-E795-194A-875F-BC454227F558}" destId="{EEE027F3-039B-5444-8913-11DB0D4F676B}" srcOrd="0" destOrd="0" presId="urn:microsoft.com/office/officeart/2005/8/layout/hProcess11"/>
    <dgm:cxn modelId="{D6DF2C3F-B373-A640-9C05-9029FAE55C49}" type="presParOf" srcId="{4853670D-E795-194A-875F-BC454227F558}" destId="{65CDCB50-7D16-9B4E-B253-C84BDA549A2D}" srcOrd="1" destOrd="0" presId="urn:microsoft.com/office/officeart/2005/8/layout/hProcess11"/>
    <dgm:cxn modelId="{D09CEBA9-76B5-D240-BED5-E6FEA7D006A2}" type="presParOf" srcId="{4853670D-E795-194A-875F-BC454227F558}" destId="{4511C097-66D6-9A40-A62B-B9A7547F2117}" srcOrd="2" destOrd="0" presId="urn:microsoft.com/office/officeart/2005/8/layout/hProcess11"/>
    <dgm:cxn modelId="{6878EA7C-B397-5645-8B6A-1F1EF4C2EF32}" type="presParOf" srcId="{1A15A970-9F59-499B-B107-A269AD628FEB}" destId="{725AFEBF-09C4-7E4B-80DA-BE2CA8ADD3DB}" srcOrd="7" destOrd="0" presId="urn:microsoft.com/office/officeart/2005/8/layout/hProcess11"/>
    <dgm:cxn modelId="{4E4DA3C0-6B84-0B49-B2B5-725B90B18CB2}" type="presParOf" srcId="{1A15A970-9F59-499B-B107-A269AD628FEB}" destId="{121B4263-7FC3-6E48-B6F8-78248359C458}" srcOrd="8" destOrd="0" presId="urn:microsoft.com/office/officeart/2005/8/layout/hProcess11"/>
    <dgm:cxn modelId="{711CE6F5-BCEE-8145-AA5D-B10993DF8F98}" type="presParOf" srcId="{121B4263-7FC3-6E48-B6F8-78248359C458}" destId="{42B08E1C-4D79-5640-99A2-AC8C46951D90}" srcOrd="0" destOrd="0" presId="urn:microsoft.com/office/officeart/2005/8/layout/hProcess11"/>
    <dgm:cxn modelId="{ED50189B-9D7B-1C42-BBEA-72ADD3928FED}" type="presParOf" srcId="{121B4263-7FC3-6E48-B6F8-78248359C458}" destId="{E522D98A-A3DE-6044-A5E5-4DFE8C7108D9}" srcOrd="1" destOrd="0" presId="urn:microsoft.com/office/officeart/2005/8/layout/hProcess11"/>
    <dgm:cxn modelId="{5FE95EE7-F61D-FD40-9D5A-62FE6494D43A}" type="presParOf" srcId="{121B4263-7FC3-6E48-B6F8-78248359C458}" destId="{615BBC22-D029-7141-BB0C-14F64B90292A}" srcOrd="2" destOrd="0" presId="urn:microsoft.com/office/officeart/2005/8/layout/hProcess11"/>
    <dgm:cxn modelId="{BB8CEC74-03D6-BB4B-8671-51F94E8168E3}" type="presParOf" srcId="{1A15A970-9F59-499B-B107-A269AD628FEB}" destId="{ABCC1AFE-310D-45B9-A0BC-E2DAA8E5239A}" srcOrd="9" destOrd="0" presId="urn:microsoft.com/office/officeart/2005/8/layout/hProcess11"/>
    <dgm:cxn modelId="{41E372C0-B2A4-F241-B751-09E4421C4A98}" type="presParOf" srcId="{1A15A970-9F59-499B-B107-A269AD628FEB}" destId="{7718CF38-9D5C-4347-B833-E25B252E8EA7}" srcOrd="10" destOrd="0" presId="urn:microsoft.com/office/officeart/2005/8/layout/hProcess11"/>
    <dgm:cxn modelId="{EE487303-7821-0E4B-9E12-C2B8F3639195}" type="presParOf" srcId="{7718CF38-9D5C-4347-B833-E25B252E8EA7}" destId="{BFA1F9F6-BC35-044B-9EB7-B1158565EAFB}" srcOrd="0" destOrd="0" presId="urn:microsoft.com/office/officeart/2005/8/layout/hProcess11"/>
    <dgm:cxn modelId="{FD676AB7-43DE-074E-8A4C-68EF52477D06}" type="presParOf" srcId="{7718CF38-9D5C-4347-B833-E25B252E8EA7}" destId="{04A4AD60-6982-7F4D-AE16-1A2722A17030}" srcOrd="1" destOrd="0" presId="urn:microsoft.com/office/officeart/2005/8/layout/hProcess11"/>
    <dgm:cxn modelId="{6E6BE16F-CB45-B44C-BC50-F37DD0BCF540}" type="presParOf" srcId="{7718CF38-9D5C-4347-B833-E25B252E8EA7}" destId="{BC79CB7A-27F4-234A-8418-D883E839519C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71C897-2395-456A-8007-A63A58DD5B07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907CE1B1-EDC5-490D-BD36-5A973041F2B0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March 5th</a:t>
          </a:r>
        </a:p>
        <a:p>
          <a:r>
            <a:rPr lang="en-US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School closure</a:t>
          </a:r>
        </a:p>
      </dgm:t>
    </dgm:pt>
    <dgm:pt modelId="{2E70BEDF-A2F6-44E5-BA1B-C1AC282CD378}" type="parTrans" cxnId="{FEEFF08D-EFAE-4942-AA33-1F669C323600}">
      <dgm:prSet/>
      <dgm:spPr/>
      <dgm:t>
        <a:bodyPr/>
        <a:lstStyle/>
        <a:p>
          <a:endParaRPr lang="en-US"/>
        </a:p>
      </dgm:t>
    </dgm:pt>
    <dgm:pt modelId="{E3DE744F-7EC7-4593-8210-0608B101C4CD}" type="sibTrans" cxnId="{FEEFF08D-EFAE-4942-AA33-1F669C323600}">
      <dgm:prSet/>
      <dgm:spPr/>
      <dgm:t>
        <a:bodyPr/>
        <a:lstStyle/>
        <a:p>
          <a:endParaRPr lang="en-US"/>
        </a:p>
      </dgm:t>
    </dgm:pt>
    <dgm:pt modelId="{A325436D-7180-425D-B1C9-EC6C92FB315C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April-May</a:t>
          </a:r>
        </a:p>
        <a:p>
          <a:r>
            <a:rPr lang="en-US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Intervention</a:t>
          </a:r>
        </a:p>
      </dgm:t>
    </dgm:pt>
    <dgm:pt modelId="{69EB52FD-55C9-4ABE-8CFB-398D20B5F8FF}" type="parTrans" cxnId="{67DCBB2C-3A9E-49E2-901E-5C114AA4F81A}">
      <dgm:prSet/>
      <dgm:spPr/>
      <dgm:t>
        <a:bodyPr/>
        <a:lstStyle/>
        <a:p>
          <a:endParaRPr lang="en-US"/>
        </a:p>
      </dgm:t>
    </dgm:pt>
    <dgm:pt modelId="{BE02786B-5EB9-4C49-9F1D-5629BF6A18B3}" type="sibTrans" cxnId="{67DCBB2C-3A9E-49E2-901E-5C114AA4F81A}">
      <dgm:prSet/>
      <dgm:spPr/>
      <dgm:t>
        <a:bodyPr/>
        <a:lstStyle/>
        <a:p>
          <a:endParaRPr lang="en-US"/>
        </a:p>
      </dgm:t>
    </dgm:pt>
    <dgm:pt modelId="{2F29A159-DA87-49C1-AF03-DA41CEF05768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June</a:t>
          </a:r>
        </a:p>
        <a:p>
          <a:r>
            <a:rPr lang="en-US" sz="1200" b="0" i="0" u="none" strike="noStrike" cap="none" dirty="0" err="1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Endline</a:t>
          </a:r>
          <a:r>
            <a:rPr lang="en-US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 Surveys to parents, children, and teachers</a:t>
          </a:r>
        </a:p>
      </dgm:t>
    </dgm:pt>
    <dgm:pt modelId="{96780B96-D9AE-4864-BFC7-FD934AEA0E53}" type="parTrans" cxnId="{7AEE94E1-1CDD-4704-B186-675B882E3841}">
      <dgm:prSet/>
      <dgm:spPr/>
      <dgm:t>
        <a:bodyPr/>
        <a:lstStyle/>
        <a:p>
          <a:endParaRPr lang="en-US"/>
        </a:p>
      </dgm:t>
    </dgm:pt>
    <dgm:pt modelId="{3EC99EE4-BB99-4055-93DB-F1EF32E197CD}" type="sibTrans" cxnId="{7AEE94E1-1CDD-4704-B186-675B882E3841}">
      <dgm:prSet/>
      <dgm:spPr/>
      <dgm:t>
        <a:bodyPr/>
        <a:lstStyle/>
        <a:p>
          <a:endParaRPr lang="en-US"/>
        </a:p>
      </dgm:t>
    </dgm:pt>
    <dgm:pt modelId="{EE2C4C5D-B6D0-445C-AD9B-7B62D5507FD0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March</a:t>
          </a:r>
        </a:p>
        <a:p>
          <a:r>
            <a:rPr lang="en-US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Schools recruitment</a:t>
          </a:r>
        </a:p>
      </dgm:t>
    </dgm:pt>
    <dgm:pt modelId="{8E9EBA50-DB26-4BC4-9D0B-EA4AB815CDF4}" type="parTrans" cxnId="{0862034A-86AB-4970-85B1-757FA2163C54}">
      <dgm:prSet/>
      <dgm:spPr/>
      <dgm:t>
        <a:bodyPr/>
        <a:lstStyle/>
        <a:p>
          <a:endParaRPr lang="en-US"/>
        </a:p>
      </dgm:t>
    </dgm:pt>
    <dgm:pt modelId="{1992FA10-0E5A-4905-A9B0-F2563BFD1666}" type="sibTrans" cxnId="{0862034A-86AB-4970-85B1-757FA2163C54}">
      <dgm:prSet/>
      <dgm:spPr/>
      <dgm:t>
        <a:bodyPr/>
        <a:lstStyle/>
        <a:p>
          <a:endParaRPr lang="en-US"/>
        </a:p>
      </dgm:t>
    </dgm:pt>
    <dgm:pt modelId="{40F09AB6-5342-6B47-93B7-D7855662102B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April</a:t>
          </a:r>
        </a:p>
        <a:p>
          <a:r>
            <a:rPr lang="en-US" sz="12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Baseline Surveys &amp; Randomization</a:t>
          </a:r>
        </a:p>
      </dgm:t>
    </dgm:pt>
    <dgm:pt modelId="{2D4E7FCB-34B2-0345-A577-48AB813CE710}" type="parTrans" cxnId="{66D0E7CB-2860-F646-B0C6-903B8E39FFB6}">
      <dgm:prSet/>
      <dgm:spPr/>
      <dgm:t>
        <a:bodyPr/>
        <a:lstStyle/>
        <a:p>
          <a:endParaRPr lang="en-GB"/>
        </a:p>
      </dgm:t>
    </dgm:pt>
    <dgm:pt modelId="{17F90DCB-F075-FC4D-BD94-C935A550B6D1}" type="sibTrans" cxnId="{66D0E7CB-2860-F646-B0C6-903B8E39FFB6}">
      <dgm:prSet/>
      <dgm:spPr/>
      <dgm:t>
        <a:bodyPr/>
        <a:lstStyle/>
        <a:p>
          <a:endParaRPr lang="en-GB"/>
        </a:p>
      </dgm:t>
    </dgm:pt>
    <dgm:pt modelId="{0A676580-88CF-7D46-BB83-5755F48A39D5}">
      <dgm:prSet phldrT="[Text]" custT="1"/>
      <dgm:spPr/>
      <dgm:t>
        <a:bodyPr/>
        <a:lstStyle/>
        <a:p>
          <a:r>
            <a:rPr lang="en-US" sz="1200" b="0" i="1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March</a:t>
          </a:r>
        </a:p>
        <a:p>
          <a:r>
            <a:rPr lang="en-US" sz="12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Tutors recruitment </a:t>
          </a:r>
        </a:p>
      </dgm:t>
    </dgm:pt>
    <dgm:pt modelId="{45AA3151-5666-8340-B55E-DD856C45C5B1}" type="parTrans" cxnId="{DF0418B2-9DF5-0341-9BBA-CC5C02BDC2E8}">
      <dgm:prSet/>
      <dgm:spPr/>
      <dgm:t>
        <a:bodyPr/>
        <a:lstStyle/>
        <a:p>
          <a:endParaRPr lang="en-GB"/>
        </a:p>
      </dgm:t>
    </dgm:pt>
    <dgm:pt modelId="{E6A3F0BA-F42C-D244-8E16-6909F153D213}" type="sibTrans" cxnId="{DF0418B2-9DF5-0341-9BBA-CC5C02BDC2E8}">
      <dgm:prSet/>
      <dgm:spPr/>
      <dgm:t>
        <a:bodyPr/>
        <a:lstStyle/>
        <a:p>
          <a:endParaRPr lang="en-GB"/>
        </a:p>
      </dgm:t>
    </dgm:pt>
    <dgm:pt modelId="{2DF258DE-0C92-4D6D-8BE1-A9CC88655C97}" type="pres">
      <dgm:prSet presAssocID="{5E71C897-2395-456A-8007-A63A58DD5B07}" presName="Name0" presStyleCnt="0">
        <dgm:presLayoutVars>
          <dgm:dir/>
          <dgm:resizeHandles val="exact"/>
        </dgm:presLayoutVars>
      </dgm:prSet>
      <dgm:spPr/>
    </dgm:pt>
    <dgm:pt modelId="{24C39D9E-018B-4314-8789-F5AEC9B4876D}" type="pres">
      <dgm:prSet presAssocID="{5E71C897-2395-456A-8007-A63A58DD5B07}" presName="arrow" presStyleLbl="bgShp" presStyleIdx="0" presStyleCnt="1"/>
      <dgm:spPr/>
    </dgm:pt>
    <dgm:pt modelId="{1A15A970-9F59-499B-B107-A269AD628FEB}" type="pres">
      <dgm:prSet presAssocID="{5E71C897-2395-456A-8007-A63A58DD5B07}" presName="points" presStyleCnt="0"/>
      <dgm:spPr/>
    </dgm:pt>
    <dgm:pt modelId="{9008107C-9B21-49D2-B01F-ED54A54CC25D}" type="pres">
      <dgm:prSet presAssocID="{907CE1B1-EDC5-490D-BD36-5A973041F2B0}" presName="compositeA" presStyleCnt="0"/>
      <dgm:spPr/>
    </dgm:pt>
    <dgm:pt modelId="{68F5F0A3-B4E3-4360-A878-4491DF4D4687}" type="pres">
      <dgm:prSet presAssocID="{907CE1B1-EDC5-490D-BD36-5A973041F2B0}" presName="textA" presStyleLbl="revTx" presStyleIdx="0" presStyleCnt="6" custScaleX="111134">
        <dgm:presLayoutVars>
          <dgm:bulletEnabled val="1"/>
        </dgm:presLayoutVars>
      </dgm:prSet>
      <dgm:spPr/>
    </dgm:pt>
    <dgm:pt modelId="{8630704B-9F9D-4746-943E-1383C11B7E1A}" type="pres">
      <dgm:prSet presAssocID="{907CE1B1-EDC5-490D-BD36-5A973041F2B0}" presName="circleA" presStyleLbl="node1" presStyleIdx="0" presStyleCnt="6"/>
      <dgm:spPr/>
    </dgm:pt>
    <dgm:pt modelId="{EFB40A43-9770-4952-9B45-776BF6314BFD}" type="pres">
      <dgm:prSet presAssocID="{907CE1B1-EDC5-490D-BD36-5A973041F2B0}" presName="spaceA" presStyleCnt="0"/>
      <dgm:spPr/>
    </dgm:pt>
    <dgm:pt modelId="{493F5F8E-859E-4344-9569-0A7ACD8E620F}" type="pres">
      <dgm:prSet presAssocID="{E3DE744F-7EC7-4593-8210-0608B101C4CD}" presName="space" presStyleCnt="0"/>
      <dgm:spPr/>
    </dgm:pt>
    <dgm:pt modelId="{BD8F6ACD-0144-4B44-A631-23F53673D79F}" type="pres">
      <dgm:prSet presAssocID="{EE2C4C5D-B6D0-445C-AD9B-7B62D5507FD0}" presName="compositeB" presStyleCnt="0"/>
      <dgm:spPr/>
    </dgm:pt>
    <dgm:pt modelId="{1458E510-1A4F-4067-AAF1-AC400AF13044}" type="pres">
      <dgm:prSet presAssocID="{EE2C4C5D-B6D0-445C-AD9B-7B62D5507FD0}" presName="textB" presStyleLbl="revTx" presStyleIdx="1" presStyleCnt="6" custScaleX="114429">
        <dgm:presLayoutVars>
          <dgm:bulletEnabled val="1"/>
        </dgm:presLayoutVars>
      </dgm:prSet>
      <dgm:spPr/>
    </dgm:pt>
    <dgm:pt modelId="{FEC421E8-7259-4DDE-9829-E4DC6B5A0724}" type="pres">
      <dgm:prSet presAssocID="{EE2C4C5D-B6D0-445C-AD9B-7B62D5507FD0}" presName="circleB" presStyleLbl="node1" presStyleIdx="1" presStyleCnt="6"/>
      <dgm:spPr/>
    </dgm:pt>
    <dgm:pt modelId="{128ECF80-FEC9-4E81-885E-C6552E5688DE}" type="pres">
      <dgm:prSet presAssocID="{EE2C4C5D-B6D0-445C-AD9B-7B62D5507FD0}" presName="spaceB" presStyleCnt="0"/>
      <dgm:spPr/>
    </dgm:pt>
    <dgm:pt modelId="{244821F5-6949-4E72-B2AC-9A148F7FBD33}" type="pres">
      <dgm:prSet presAssocID="{1992FA10-0E5A-4905-A9B0-F2563BFD1666}" presName="space" presStyleCnt="0"/>
      <dgm:spPr/>
    </dgm:pt>
    <dgm:pt modelId="{B7494E37-DF09-2B45-A51E-FAB286449698}" type="pres">
      <dgm:prSet presAssocID="{0A676580-88CF-7D46-BB83-5755F48A39D5}" presName="compositeA" presStyleCnt="0"/>
      <dgm:spPr/>
    </dgm:pt>
    <dgm:pt modelId="{05F26856-8541-B749-BD3B-8EF0FD296A00}" type="pres">
      <dgm:prSet presAssocID="{0A676580-88CF-7D46-BB83-5755F48A39D5}" presName="textA" presStyleLbl="revTx" presStyleIdx="2" presStyleCnt="6" custScaleX="126677">
        <dgm:presLayoutVars>
          <dgm:bulletEnabled val="1"/>
        </dgm:presLayoutVars>
      </dgm:prSet>
      <dgm:spPr/>
    </dgm:pt>
    <dgm:pt modelId="{27DE604F-311B-E14A-BC1A-0CFE28CC790A}" type="pres">
      <dgm:prSet presAssocID="{0A676580-88CF-7D46-BB83-5755F48A39D5}" presName="circleA" presStyleLbl="node1" presStyleIdx="2" presStyleCnt="6"/>
      <dgm:spPr/>
    </dgm:pt>
    <dgm:pt modelId="{A99E3F58-4E08-FD4A-ACB3-2A99B1AC7747}" type="pres">
      <dgm:prSet presAssocID="{0A676580-88CF-7D46-BB83-5755F48A39D5}" presName="spaceA" presStyleCnt="0"/>
      <dgm:spPr/>
    </dgm:pt>
    <dgm:pt modelId="{CD623E20-5BD9-E84D-B8E7-B19229948689}" type="pres">
      <dgm:prSet presAssocID="{E6A3F0BA-F42C-D244-8E16-6909F153D213}" presName="space" presStyleCnt="0"/>
      <dgm:spPr/>
    </dgm:pt>
    <dgm:pt modelId="{4853670D-E795-194A-875F-BC454227F558}" type="pres">
      <dgm:prSet presAssocID="{40F09AB6-5342-6B47-93B7-D7855662102B}" presName="compositeB" presStyleCnt="0"/>
      <dgm:spPr/>
    </dgm:pt>
    <dgm:pt modelId="{EEE027F3-039B-5444-8913-11DB0D4F676B}" type="pres">
      <dgm:prSet presAssocID="{40F09AB6-5342-6B47-93B7-D7855662102B}" presName="textB" presStyleLbl="revTx" presStyleIdx="3" presStyleCnt="6" custScaleX="149692">
        <dgm:presLayoutVars>
          <dgm:bulletEnabled val="1"/>
        </dgm:presLayoutVars>
      </dgm:prSet>
      <dgm:spPr/>
    </dgm:pt>
    <dgm:pt modelId="{65CDCB50-7D16-9B4E-B253-C84BDA549A2D}" type="pres">
      <dgm:prSet presAssocID="{40F09AB6-5342-6B47-93B7-D7855662102B}" presName="circleB" presStyleLbl="node1" presStyleIdx="3" presStyleCnt="6"/>
      <dgm:spPr/>
    </dgm:pt>
    <dgm:pt modelId="{4511C097-66D6-9A40-A62B-B9A7547F2117}" type="pres">
      <dgm:prSet presAssocID="{40F09AB6-5342-6B47-93B7-D7855662102B}" presName="spaceB" presStyleCnt="0"/>
      <dgm:spPr/>
    </dgm:pt>
    <dgm:pt modelId="{725AFEBF-09C4-7E4B-80DA-BE2CA8ADD3DB}" type="pres">
      <dgm:prSet presAssocID="{17F90DCB-F075-FC4D-BD94-C935A550B6D1}" presName="space" presStyleCnt="0"/>
      <dgm:spPr/>
    </dgm:pt>
    <dgm:pt modelId="{121B4263-7FC3-6E48-B6F8-78248359C458}" type="pres">
      <dgm:prSet presAssocID="{A325436D-7180-425D-B1C9-EC6C92FB315C}" presName="compositeA" presStyleCnt="0"/>
      <dgm:spPr/>
    </dgm:pt>
    <dgm:pt modelId="{42B08E1C-4D79-5640-99A2-AC8C46951D90}" type="pres">
      <dgm:prSet presAssocID="{A325436D-7180-425D-B1C9-EC6C92FB315C}" presName="textA" presStyleLbl="revTx" presStyleIdx="4" presStyleCnt="6" custScaleX="107433">
        <dgm:presLayoutVars>
          <dgm:bulletEnabled val="1"/>
        </dgm:presLayoutVars>
      </dgm:prSet>
      <dgm:spPr/>
    </dgm:pt>
    <dgm:pt modelId="{E522D98A-A3DE-6044-A5E5-4DFE8C7108D9}" type="pres">
      <dgm:prSet presAssocID="{A325436D-7180-425D-B1C9-EC6C92FB315C}" presName="circleA" presStyleLbl="node1" presStyleIdx="4" presStyleCnt="6"/>
      <dgm:spPr/>
    </dgm:pt>
    <dgm:pt modelId="{615BBC22-D029-7141-BB0C-14F64B90292A}" type="pres">
      <dgm:prSet presAssocID="{A325436D-7180-425D-B1C9-EC6C92FB315C}" presName="spaceA" presStyleCnt="0"/>
      <dgm:spPr/>
    </dgm:pt>
    <dgm:pt modelId="{ABCC1AFE-310D-45B9-A0BC-E2DAA8E5239A}" type="pres">
      <dgm:prSet presAssocID="{BE02786B-5EB9-4C49-9F1D-5629BF6A18B3}" presName="space" presStyleCnt="0"/>
      <dgm:spPr/>
    </dgm:pt>
    <dgm:pt modelId="{7718CF38-9D5C-4347-B833-E25B252E8EA7}" type="pres">
      <dgm:prSet presAssocID="{2F29A159-DA87-49C1-AF03-DA41CEF05768}" presName="compositeB" presStyleCnt="0"/>
      <dgm:spPr/>
    </dgm:pt>
    <dgm:pt modelId="{BFA1F9F6-BC35-044B-9EB7-B1158565EAFB}" type="pres">
      <dgm:prSet presAssocID="{2F29A159-DA87-49C1-AF03-DA41CEF05768}" presName="textB" presStyleLbl="revTx" presStyleIdx="5" presStyleCnt="6" custScaleX="150671">
        <dgm:presLayoutVars>
          <dgm:bulletEnabled val="1"/>
        </dgm:presLayoutVars>
      </dgm:prSet>
      <dgm:spPr/>
    </dgm:pt>
    <dgm:pt modelId="{04A4AD60-6982-7F4D-AE16-1A2722A17030}" type="pres">
      <dgm:prSet presAssocID="{2F29A159-DA87-49C1-AF03-DA41CEF05768}" presName="circleB" presStyleLbl="node1" presStyleIdx="5" presStyleCnt="6"/>
      <dgm:spPr/>
    </dgm:pt>
    <dgm:pt modelId="{BC79CB7A-27F4-234A-8418-D883E839519C}" type="pres">
      <dgm:prSet presAssocID="{2F29A159-DA87-49C1-AF03-DA41CEF05768}" presName="spaceB" presStyleCnt="0"/>
      <dgm:spPr/>
    </dgm:pt>
  </dgm:ptLst>
  <dgm:cxnLst>
    <dgm:cxn modelId="{B8264119-67D4-0449-9941-CE66B9245162}" type="presOf" srcId="{5E71C897-2395-456A-8007-A63A58DD5B07}" destId="{2DF258DE-0C92-4D6D-8BE1-A9CC88655C97}" srcOrd="0" destOrd="0" presId="urn:microsoft.com/office/officeart/2005/8/layout/hProcess11"/>
    <dgm:cxn modelId="{67DCBB2C-3A9E-49E2-901E-5C114AA4F81A}" srcId="{5E71C897-2395-456A-8007-A63A58DD5B07}" destId="{A325436D-7180-425D-B1C9-EC6C92FB315C}" srcOrd="4" destOrd="0" parTransId="{69EB52FD-55C9-4ABE-8CFB-398D20B5F8FF}" sibTransId="{BE02786B-5EB9-4C49-9F1D-5629BF6A18B3}"/>
    <dgm:cxn modelId="{0862034A-86AB-4970-85B1-757FA2163C54}" srcId="{5E71C897-2395-456A-8007-A63A58DD5B07}" destId="{EE2C4C5D-B6D0-445C-AD9B-7B62D5507FD0}" srcOrd="1" destOrd="0" parTransId="{8E9EBA50-DB26-4BC4-9D0B-EA4AB815CDF4}" sibTransId="{1992FA10-0E5A-4905-A9B0-F2563BFD1666}"/>
    <dgm:cxn modelId="{92E8F34B-88B6-D145-82C2-535BA3E29AFD}" type="presOf" srcId="{40F09AB6-5342-6B47-93B7-D7855662102B}" destId="{EEE027F3-039B-5444-8913-11DB0D4F676B}" srcOrd="0" destOrd="0" presId="urn:microsoft.com/office/officeart/2005/8/layout/hProcess11"/>
    <dgm:cxn modelId="{3AFE9F89-E1D2-224A-AC0F-F86E53E9D56C}" type="presOf" srcId="{2F29A159-DA87-49C1-AF03-DA41CEF05768}" destId="{BFA1F9F6-BC35-044B-9EB7-B1158565EAFB}" srcOrd="0" destOrd="0" presId="urn:microsoft.com/office/officeart/2005/8/layout/hProcess11"/>
    <dgm:cxn modelId="{FEEFF08D-EFAE-4942-AA33-1F669C323600}" srcId="{5E71C897-2395-456A-8007-A63A58DD5B07}" destId="{907CE1B1-EDC5-490D-BD36-5A973041F2B0}" srcOrd="0" destOrd="0" parTransId="{2E70BEDF-A2F6-44E5-BA1B-C1AC282CD378}" sibTransId="{E3DE744F-7EC7-4593-8210-0608B101C4CD}"/>
    <dgm:cxn modelId="{DF0418B2-9DF5-0341-9BBA-CC5C02BDC2E8}" srcId="{5E71C897-2395-456A-8007-A63A58DD5B07}" destId="{0A676580-88CF-7D46-BB83-5755F48A39D5}" srcOrd="2" destOrd="0" parTransId="{45AA3151-5666-8340-B55E-DD856C45C5B1}" sibTransId="{E6A3F0BA-F42C-D244-8E16-6909F153D213}"/>
    <dgm:cxn modelId="{66D0E7CB-2860-F646-B0C6-903B8E39FFB6}" srcId="{5E71C897-2395-456A-8007-A63A58DD5B07}" destId="{40F09AB6-5342-6B47-93B7-D7855662102B}" srcOrd="3" destOrd="0" parTransId="{2D4E7FCB-34B2-0345-A577-48AB813CE710}" sibTransId="{17F90DCB-F075-FC4D-BD94-C935A550B6D1}"/>
    <dgm:cxn modelId="{B717ABCC-8626-4C46-9E88-8994651EE5C5}" type="presOf" srcId="{A325436D-7180-425D-B1C9-EC6C92FB315C}" destId="{42B08E1C-4D79-5640-99A2-AC8C46951D90}" srcOrd="0" destOrd="0" presId="urn:microsoft.com/office/officeart/2005/8/layout/hProcess11"/>
    <dgm:cxn modelId="{8AAE7CDD-4041-1A4A-95C5-A9C706A4D08A}" type="presOf" srcId="{0A676580-88CF-7D46-BB83-5755F48A39D5}" destId="{05F26856-8541-B749-BD3B-8EF0FD296A00}" srcOrd="0" destOrd="0" presId="urn:microsoft.com/office/officeart/2005/8/layout/hProcess11"/>
    <dgm:cxn modelId="{C8BA9CDD-A7AB-324A-B871-138D379A9032}" type="presOf" srcId="{EE2C4C5D-B6D0-445C-AD9B-7B62D5507FD0}" destId="{1458E510-1A4F-4067-AAF1-AC400AF13044}" srcOrd="0" destOrd="0" presId="urn:microsoft.com/office/officeart/2005/8/layout/hProcess11"/>
    <dgm:cxn modelId="{7AEE94E1-1CDD-4704-B186-675B882E3841}" srcId="{5E71C897-2395-456A-8007-A63A58DD5B07}" destId="{2F29A159-DA87-49C1-AF03-DA41CEF05768}" srcOrd="5" destOrd="0" parTransId="{96780B96-D9AE-4864-BFC7-FD934AEA0E53}" sibTransId="{3EC99EE4-BB99-4055-93DB-F1EF32E197CD}"/>
    <dgm:cxn modelId="{0132D7FD-504B-BB40-940F-4A19D25484D0}" type="presOf" srcId="{907CE1B1-EDC5-490D-BD36-5A973041F2B0}" destId="{68F5F0A3-B4E3-4360-A878-4491DF4D4687}" srcOrd="0" destOrd="0" presId="urn:microsoft.com/office/officeart/2005/8/layout/hProcess11"/>
    <dgm:cxn modelId="{4D2B6A04-00DE-4049-81E2-1450B07AFF99}" type="presParOf" srcId="{2DF258DE-0C92-4D6D-8BE1-A9CC88655C97}" destId="{24C39D9E-018B-4314-8789-F5AEC9B4876D}" srcOrd="0" destOrd="0" presId="urn:microsoft.com/office/officeart/2005/8/layout/hProcess11"/>
    <dgm:cxn modelId="{B032852B-15D0-C447-B837-5279A7EB6700}" type="presParOf" srcId="{2DF258DE-0C92-4D6D-8BE1-A9CC88655C97}" destId="{1A15A970-9F59-499B-B107-A269AD628FEB}" srcOrd="1" destOrd="0" presId="urn:microsoft.com/office/officeart/2005/8/layout/hProcess11"/>
    <dgm:cxn modelId="{B5CB2FA0-2E84-074D-8E26-D008A85CB40F}" type="presParOf" srcId="{1A15A970-9F59-499B-B107-A269AD628FEB}" destId="{9008107C-9B21-49D2-B01F-ED54A54CC25D}" srcOrd="0" destOrd="0" presId="urn:microsoft.com/office/officeart/2005/8/layout/hProcess11"/>
    <dgm:cxn modelId="{2C22014D-0D3C-E647-9985-4B32C5129DD1}" type="presParOf" srcId="{9008107C-9B21-49D2-B01F-ED54A54CC25D}" destId="{68F5F0A3-B4E3-4360-A878-4491DF4D4687}" srcOrd="0" destOrd="0" presId="urn:microsoft.com/office/officeart/2005/8/layout/hProcess11"/>
    <dgm:cxn modelId="{457870BC-171B-414A-914F-39CD0A8C1558}" type="presParOf" srcId="{9008107C-9B21-49D2-B01F-ED54A54CC25D}" destId="{8630704B-9F9D-4746-943E-1383C11B7E1A}" srcOrd="1" destOrd="0" presId="urn:microsoft.com/office/officeart/2005/8/layout/hProcess11"/>
    <dgm:cxn modelId="{31A485A7-136D-5242-9DA1-0AF0B975E831}" type="presParOf" srcId="{9008107C-9B21-49D2-B01F-ED54A54CC25D}" destId="{EFB40A43-9770-4952-9B45-776BF6314BFD}" srcOrd="2" destOrd="0" presId="urn:microsoft.com/office/officeart/2005/8/layout/hProcess11"/>
    <dgm:cxn modelId="{E916DA2B-0EAC-BD4B-B3FD-F4E9060CC1D4}" type="presParOf" srcId="{1A15A970-9F59-499B-B107-A269AD628FEB}" destId="{493F5F8E-859E-4344-9569-0A7ACD8E620F}" srcOrd="1" destOrd="0" presId="urn:microsoft.com/office/officeart/2005/8/layout/hProcess11"/>
    <dgm:cxn modelId="{66DC2784-0831-9648-B531-6238374F7996}" type="presParOf" srcId="{1A15A970-9F59-499B-B107-A269AD628FEB}" destId="{BD8F6ACD-0144-4B44-A631-23F53673D79F}" srcOrd="2" destOrd="0" presId="urn:microsoft.com/office/officeart/2005/8/layout/hProcess11"/>
    <dgm:cxn modelId="{C24E9109-8C5F-E74B-A7C0-4DA1C8E6618B}" type="presParOf" srcId="{BD8F6ACD-0144-4B44-A631-23F53673D79F}" destId="{1458E510-1A4F-4067-AAF1-AC400AF13044}" srcOrd="0" destOrd="0" presId="urn:microsoft.com/office/officeart/2005/8/layout/hProcess11"/>
    <dgm:cxn modelId="{52346520-3FC7-E74E-8CA7-8D104770A778}" type="presParOf" srcId="{BD8F6ACD-0144-4B44-A631-23F53673D79F}" destId="{FEC421E8-7259-4DDE-9829-E4DC6B5A0724}" srcOrd="1" destOrd="0" presId="urn:microsoft.com/office/officeart/2005/8/layout/hProcess11"/>
    <dgm:cxn modelId="{9630A9FD-6743-0E42-8041-E2C7CE216CD2}" type="presParOf" srcId="{BD8F6ACD-0144-4B44-A631-23F53673D79F}" destId="{128ECF80-FEC9-4E81-885E-C6552E5688DE}" srcOrd="2" destOrd="0" presId="urn:microsoft.com/office/officeart/2005/8/layout/hProcess11"/>
    <dgm:cxn modelId="{2BAA37FE-45E4-9A4D-89F7-D7D0C8BEA421}" type="presParOf" srcId="{1A15A970-9F59-499B-B107-A269AD628FEB}" destId="{244821F5-6949-4E72-B2AC-9A148F7FBD33}" srcOrd="3" destOrd="0" presId="urn:microsoft.com/office/officeart/2005/8/layout/hProcess11"/>
    <dgm:cxn modelId="{2F89040C-9723-A045-8A42-1EBA55B01761}" type="presParOf" srcId="{1A15A970-9F59-499B-B107-A269AD628FEB}" destId="{B7494E37-DF09-2B45-A51E-FAB286449698}" srcOrd="4" destOrd="0" presId="urn:microsoft.com/office/officeart/2005/8/layout/hProcess11"/>
    <dgm:cxn modelId="{8B631CE3-ABBA-294C-B59A-4547775D5D02}" type="presParOf" srcId="{B7494E37-DF09-2B45-A51E-FAB286449698}" destId="{05F26856-8541-B749-BD3B-8EF0FD296A00}" srcOrd="0" destOrd="0" presId="urn:microsoft.com/office/officeart/2005/8/layout/hProcess11"/>
    <dgm:cxn modelId="{B02C3054-210A-AB4A-8022-6ABEEDBD6792}" type="presParOf" srcId="{B7494E37-DF09-2B45-A51E-FAB286449698}" destId="{27DE604F-311B-E14A-BC1A-0CFE28CC790A}" srcOrd="1" destOrd="0" presId="urn:microsoft.com/office/officeart/2005/8/layout/hProcess11"/>
    <dgm:cxn modelId="{47B03726-ACE4-924F-8645-CCA49C1FA304}" type="presParOf" srcId="{B7494E37-DF09-2B45-A51E-FAB286449698}" destId="{A99E3F58-4E08-FD4A-ACB3-2A99B1AC7747}" srcOrd="2" destOrd="0" presId="urn:microsoft.com/office/officeart/2005/8/layout/hProcess11"/>
    <dgm:cxn modelId="{F2EE79F9-5554-8640-BEDF-1A1A0197A84A}" type="presParOf" srcId="{1A15A970-9F59-499B-B107-A269AD628FEB}" destId="{CD623E20-5BD9-E84D-B8E7-B19229948689}" srcOrd="5" destOrd="0" presId="urn:microsoft.com/office/officeart/2005/8/layout/hProcess11"/>
    <dgm:cxn modelId="{B371D8F0-3E7E-7344-BE79-F8B2B0654C3E}" type="presParOf" srcId="{1A15A970-9F59-499B-B107-A269AD628FEB}" destId="{4853670D-E795-194A-875F-BC454227F558}" srcOrd="6" destOrd="0" presId="urn:microsoft.com/office/officeart/2005/8/layout/hProcess11"/>
    <dgm:cxn modelId="{FCB79E2E-6019-7244-9003-D85BDC3D8379}" type="presParOf" srcId="{4853670D-E795-194A-875F-BC454227F558}" destId="{EEE027F3-039B-5444-8913-11DB0D4F676B}" srcOrd="0" destOrd="0" presId="urn:microsoft.com/office/officeart/2005/8/layout/hProcess11"/>
    <dgm:cxn modelId="{1D1F20A2-87A8-824F-B6D6-24DE6DD8B81F}" type="presParOf" srcId="{4853670D-E795-194A-875F-BC454227F558}" destId="{65CDCB50-7D16-9B4E-B253-C84BDA549A2D}" srcOrd="1" destOrd="0" presId="urn:microsoft.com/office/officeart/2005/8/layout/hProcess11"/>
    <dgm:cxn modelId="{47390BE5-2D20-AB41-A1A9-18AB6D636901}" type="presParOf" srcId="{4853670D-E795-194A-875F-BC454227F558}" destId="{4511C097-66D6-9A40-A62B-B9A7547F2117}" srcOrd="2" destOrd="0" presId="urn:microsoft.com/office/officeart/2005/8/layout/hProcess11"/>
    <dgm:cxn modelId="{185EDFA7-7352-1A46-B39E-7B9D52F30E47}" type="presParOf" srcId="{1A15A970-9F59-499B-B107-A269AD628FEB}" destId="{725AFEBF-09C4-7E4B-80DA-BE2CA8ADD3DB}" srcOrd="7" destOrd="0" presId="urn:microsoft.com/office/officeart/2005/8/layout/hProcess11"/>
    <dgm:cxn modelId="{CE46046B-0F26-0E49-BE31-3647862D29D7}" type="presParOf" srcId="{1A15A970-9F59-499B-B107-A269AD628FEB}" destId="{121B4263-7FC3-6E48-B6F8-78248359C458}" srcOrd="8" destOrd="0" presId="urn:microsoft.com/office/officeart/2005/8/layout/hProcess11"/>
    <dgm:cxn modelId="{9F781F9A-6DA7-B84B-B0EE-9627D49EF4D5}" type="presParOf" srcId="{121B4263-7FC3-6E48-B6F8-78248359C458}" destId="{42B08E1C-4D79-5640-99A2-AC8C46951D90}" srcOrd="0" destOrd="0" presId="urn:microsoft.com/office/officeart/2005/8/layout/hProcess11"/>
    <dgm:cxn modelId="{D3114F4F-DAE6-1142-AA7E-81055AEABD7F}" type="presParOf" srcId="{121B4263-7FC3-6E48-B6F8-78248359C458}" destId="{E522D98A-A3DE-6044-A5E5-4DFE8C7108D9}" srcOrd="1" destOrd="0" presId="urn:microsoft.com/office/officeart/2005/8/layout/hProcess11"/>
    <dgm:cxn modelId="{A6D9232A-92B5-2747-B251-D53A03EFA0C1}" type="presParOf" srcId="{121B4263-7FC3-6E48-B6F8-78248359C458}" destId="{615BBC22-D029-7141-BB0C-14F64B90292A}" srcOrd="2" destOrd="0" presId="urn:microsoft.com/office/officeart/2005/8/layout/hProcess11"/>
    <dgm:cxn modelId="{DAF0D5CD-ACF9-1144-B95E-C4B22BE22C1A}" type="presParOf" srcId="{1A15A970-9F59-499B-B107-A269AD628FEB}" destId="{ABCC1AFE-310D-45B9-A0BC-E2DAA8E5239A}" srcOrd="9" destOrd="0" presId="urn:microsoft.com/office/officeart/2005/8/layout/hProcess11"/>
    <dgm:cxn modelId="{1EA09D5D-8F3F-3548-97CA-7CAF444DFAC2}" type="presParOf" srcId="{1A15A970-9F59-499B-B107-A269AD628FEB}" destId="{7718CF38-9D5C-4347-B833-E25B252E8EA7}" srcOrd="10" destOrd="0" presId="urn:microsoft.com/office/officeart/2005/8/layout/hProcess11"/>
    <dgm:cxn modelId="{C5FF23E0-CC6F-1D43-B24E-339E1E234723}" type="presParOf" srcId="{7718CF38-9D5C-4347-B833-E25B252E8EA7}" destId="{BFA1F9F6-BC35-044B-9EB7-B1158565EAFB}" srcOrd="0" destOrd="0" presId="urn:microsoft.com/office/officeart/2005/8/layout/hProcess11"/>
    <dgm:cxn modelId="{B34973C7-F060-A54C-BF59-ECB1AE95A419}" type="presParOf" srcId="{7718CF38-9D5C-4347-B833-E25B252E8EA7}" destId="{04A4AD60-6982-7F4D-AE16-1A2722A17030}" srcOrd="1" destOrd="0" presId="urn:microsoft.com/office/officeart/2005/8/layout/hProcess11"/>
    <dgm:cxn modelId="{DFD8C407-D500-D248-BE62-3EDE26090FCF}" type="presParOf" srcId="{7718CF38-9D5C-4347-B833-E25B252E8EA7}" destId="{BC79CB7A-27F4-234A-8418-D883E839519C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B5AFE6-C63B-FD4D-AB98-20D77BC58A6D}" type="doc">
      <dgm:prSet loTypeId="urn:microsoft.com/office/officeart/2005/8/layout/vList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73FEC07-993C-554E-BCED-8267F56C177E}">
      <dgm:prSet phldrT="[Text]" custT="1"/>
      <dgm:spPr/>
      <dgm:t>
        <a:bodyPr/>
        <a:lstStyle/>
        <a:p>
          <a:r>
            <a:rPr lang="en-GB" sz="1800" dirty="0"/>
            <a:t>Performance almost doubled with 6h per week vs. 3h </a:t>
          </a:r>
        </a:p>
      </dgm:t>
    </dgm:pt>
    <dgm:pt modelId="{66295469-6CDD-1B4B-B556-493B53EF69B5}" type="parTrans" cxnId="{C3BCD0DC-FB27-0B4C-B866-9B421B6DD080}">
      <dgm:prSet/>
      <dgm:spPr/>
      <dgm:t>
        <a:bodyPr/>
        <a:lstStyle/>
        <a:p>
          <a:endParaRPr lang="en-GB"/>
        </a:p>
      </dgm:t>
    </dgm:pt>
    <dgm:pt modelId="{5476B4B6-390D-5A44-BB2E-E07292A45489}" type="sibTrans" cxnId="{C3BCD0DC-FB27-0B4C-B866-9B421B6DD080}">
      <dgm:prSet/>
      <dgm:spPr/>
      <dgm:t>
        <a:bodyPr/>
        <a:lstStyle/>
        <a:p>
          <a:endParaRPr lang="en-GB"/>
        </a:p>
      </dgm:t>
    </dgm:pt>
    <dgm:pt modelId="{782911A3-5E4C-6A4E-A78E-2C832DD15D7F}">
      <dgm:prSet phldrT="[Text]" custT="1"/>
      <dgm:spPr/>
      <dgm:t>
        <a:bodyPr/>
        <a:lstStyle/>
        <a:p>
          <a:r>
            <a:rPr lang="en-GB" sz="1800" dirty="0"/>
            <a:t>No heterogeneous impact on other dimension</a:t>
          </a:r>
        </a:p>
      </dgm:t>
    </dgm:pt>
    <dgm:pt modelId="{655070E8-69EC-C04A-AEF9-9D1322D694C2}" type="parTrans" cxnId="{0335EBD8-6185-3643-9660-D028626A447A}">
      <dgm:prSet/>
      <dgm:spPr/>
      <dgm:t>
        <a:bodyPr/>
        <a:lstStyle/>
        <a:p>
          <a:endParaRPr lang="en-GB"/>
        </a:p>
      </dgm:t>
    </dgm:pt>
    <dgm:pt modelId="{373076CA-5B58-6044-9437-5215C72D2359}" type="sibTrans" cxnId="{0335EBD8-6185-3643-9660-D028626A447A}">
      <dgm:prSet/>
      <dgm:spPr/>
      <dgm:t>
        <a:bodyPr/>
        <a:lstStyle/>
        <a:p>
          <a:endParaRPr lang="en-GB"/>
        </a:p>
      </dgm:t>
    </dgm:pt>
    <dgm:pt modelId="{BD614884-3B85-7846-8A2C-CEB3B2B362BF}">
      <dgm:prSet phldrT="[Text]" custT="1"/>
      <dgm:spPr/>
      <dgm:t>
        <a:bodyPr/>
        <a:lstStyle/>
        <a:p>
          <a:r>
            <a:rPr lang="en-GB" sz="3200" dirty="0"/>
            <a:t>Group vs. Individual Tutoring</a:t>
          </a:r>
        </a:p>
      </dgm:t>
    </dgm:pt>
    <dgm:pt modelId="{5A9A7AEF-9A94-2641-BE4C-C170983F0178}" type="parTrans" cxnId="{D27A8A94-3D2D-5644-9163-F6A39E6D3CC8}">
      <dgm:prSet/>
      <dgm:spPr/>
      <dgm:t>
        <a:bodyPr/>
        <a:lstStyle/>
        <a:p>
          <a:endParaRPr lang="en-GB"/>
        </a:p>
      </dgm:t>
    </dgm:pt>
    <dgm:pt modelId="{1C2BC763-6D17-DF4E-B156-971F46840491}" type="sibTrans" cxnId="{D27A8A94-3D2D-5644-9163-F6A39E6D3CC8}">
      <dgm:prSet/>
      <dgm:spPr/>
      <dgm:t>
        <a:bodyPr/>
        <a:lstStyle/>
        <a:p>
          <a:endParaRPr lang="en-GB"/>
        </a:p>
      </dgm:t>
    </dgm:pt>
    <dgm:pt modelId="{888FD79E-53BE-8B4F-81A1-E5A010CE8536}">
      <dgm:prSet phldrT="[Text]" custT="1"/>
      <dgm:spPr/>
      <dgm:t>
        <a:bodyPr/>
        <a:lstStyle/>
        <a:p>
          <a:r>
            <a:rPr lang="en-GB" sz="1800" dirty="0"/>
            <a:t>The effect of individual tutoring is more than double on performance compared to group tutoring (2 students)</a:t>
          </a:r>
        </a:p>
      </dgm:t>
    </dgm:pt>
    <dgm:pt modelId="{F7D1741B-3305-FA4D-A403-9E50BE776CE9}" type="parTrans" cxnId="{388299BB-E2F1-9B4A-AD89-5A6FA0BFDC63}">
      <dgm:prSet/>
      <dgm:spPr/>
      <dgm:t>
        <a:bodyPr/>
        <a:lstStyle/>
        <a:p>
          <a:endParaRPr lang="en-GB"/>
        </a:p>
      </dgm:t>
    </dgm:pt>
    <dgm:pt modelId="{5D74EA21-751E-164B-87FA-452CD14FAED8}" type="sibTrans" cxnId="{388299BB-E2F1-9B4A-AD89-5A6FA0BFDC63}">
      <dgm:prSet/>
      <dgm:spPr/>
      <dgm:t>
        <a:bodyPr/>
        <a:lstStyle/>
        <a:p>
          <a:endParaRPr lang="en-GB"/>
        </a:p>
      </dgm:t>
    </dgm:pt>
    <dgm:pt modelId="{772033E9-898C-D348-842B-DED18E03C506}">
      <dgm:prSet phldrT="[Text]" custT="1"/>
      <dgm:spPr/>
      <dgm:t>
        <a:bodyPr/>
        <a:lstStyle/>
        <a:p>
          <a:r>
            <a:rPr lang="en-GB" sz="3200" dirty="0"/>
            <a:t>Intensity of the tutoring</a:t>
          </a:r>
        </a:p>
      </dgm:t>
    </dgm:pt>
    <dgm:pt modelId="{C9CCDB2E-4B77-C44C-AC64-4CD46BBD2414}" type="parTrans" cxnId="{5C702F23-4E27-6645-8BF8-B18251C6E7CE}">
      <dgm:prSet/>
      <dgm:spPr/>
      <dgm:t>
        <a:bodyPr/>
        <a:lstStyle/>
        <a:p>
          <a:endParaRPr lang="en-GB"/>
        </a:p>
      </dgm:t>
    </dgm:pt>
    <dgm:pt modelId="{7AA546AB-C85F-7E4F-9E7E-C61A4C807B9F}" type="sibTrans" cxnId="{5C702F23-4E27-6645-8BF8-B18251C6E7CE}">
      <dgm:prSet/>
      <dgm:spPr/>
      <dgm:t>
        <a:bodyPr/>
        <a:lstStyle/>
        <a:p>
          <a:endParaRPr lang="en-GB"/>
        </a:p>
      </dgm:t>
    </dgm:pt>
    <dgm:pt modelId="{5AF7C2DA-3A65-A945-8297-14DAA0FA3D97}" type="pres">
      <dgm:prSet presAssocID="{86B5AFE6-C63B-FD4D-AB98-20D77BC58A6D}" presName="Name0" presStyleCnt="0">
        <dgm:presLayoutVars>
          <dgm:dir/>
          <dgm:animLvl val="lvl"/>
          <dgm:resizeHandles/>
        </dgm:presLayoutVars>
      </dgm:prSet>
      <dgm:spPr/>
    </dgm:pt>
    <dgm:pt modelId="{556A1480-58B1-3F40-BB14-B33FC80ECBCA}" type="pres">
      <dgm:prSet presAssocID="{772033E9-898C-D348-842B-DED18E03C506}" presName="linNode" presStyleCnt="0"/>
      <dgm:spPr/>
    </dgm:pt>
    <dgm:pt modelId="{6836096E-21A1-A943-AD7E-1284D22D9A9E}" type="pres">
      <dgm:prSet presAssocID="{772033E9-898C-D348-842B-DED18E03C506}" presName="parentShp" presStyleLbl="node1" presStyleIdx="0" presStyleCnt="2">
        <dgm:presLayoutVars>
          <dgm:bulletEnabled val="1"/>
        </dgm:presLayoutVars>
      </dgm:prSet>
      <dgm:spPr/>
    </dgm:pt>
    <dgm:pt modelId="{4051C2FC-90C7-094A-BE89-DDE0AFF45EB2}" type="pres">
      <dgm:prSet presAssocID="{772033E9-898C-D348-842B-DED18E03C506}" presName="childShp" presStyleLbl="bgAccFollowNode1" presStyleIdx="0" presStyleCnt="2">
        <dgm:presLayoutVars>
          <dgm:bulletEnabled val="1"/>
        </dgm:presLayoutVars>
      </dgm:prSet>
      <dgm:spPr/>
    </dgm:pt>
    <dgm:pt modelId="{DBC45F3E-8198-9140-A4A8-3637CC1907D3}" type="pres">
      <dgm:prSet presAssocID="{7AA546AB-C85F-7E4F-9E7E-C61A4C807B9F}" presName="spacing" presStyleCnt="0"/>
      <dgm:spPr/>
    </dgm:pt>
    <dgm:pt modelId="{E91F10F8-D6B9-BF48-90F7-FDEC156A449E}" type="pres">
      <dgm:prSet presAssocID="{BD614884-3B85-7846-8A2C-CEB3B2B362BF}" presName="linNode" presStyleCnt="0"/>
      <dgm:spPr/>
    </dgm:pt>
    <dgm:pt modelId="{6BB3C353-0818-3B44-AD7B-062BB797AAD3}" type="pres">
      <dgm:prSet presAssocID="{BD614884-3B85-7846-8A2C-CEB3B2B362BF}" presName="parentShp" presStyleLbl="node1" presStyleIdx="1" presStyleCnt="2">
        <dgm:presLayoutVars>
          <dgm:bulletEnabled val="1"/>
        </dgm:presLayoutVars>
      </dgm:prSet>
      <dgm:spPr/>
    </dgm:pt>
    <dgm:pt modelId="{4AFF4095-F781-6B44-B23D-95339A093597}" type="pres">
      <dgm:prSet presAssocID="{BD614884-3B85-7846-8A2C-CEB3B2B362B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E82D4A12-A007-5944-999A-B6268A60BBC4}" type="presOf" srcId="{473FEC07-993C-554E-BCED-8267F56C177E}" destId="{4051C2FC-90C7-094A-BE89-DDE0AFF45EB2}" srcOrd="0" destOrd="0" presId="urn:microsoft.com/office/officeart/2005/8/layout/vList6"/>
    <dgm:cxn modelId="{5C702F23-4E27-6645-8BF8-B18251C6E7CE}" srcId="{86B5AFE6-C63B-FD4D-AB98-20D77BC58A6D}" destId="{772033E9-898C-D348-842B-DED18E03C506}" srcOrd="0" destOrd="0" parTransId="{C9CCDB2E-4B77-C44C-AC64-4CD46BBD2414}" sibTransId="{7AA546AB-C85F-7E4F-9E7E-C61A4C807B9F}"/>
    <dgm:cxn modelId="{6E2AB34E-FF03-8F46-A394-25757F40AFC6}" type="presOf" srcId="{772033E9-898C-D348-842B-DED18E03C506}" destId="{6836096E-21A1-A943-AD7E-1284D22D9A9E}" srcOrd="0" destOrd="0" presId="urn:microsoft.com/office/officeart/2005/8/layout/vList6"/>
    <dgm:cxn modelId="{D27A8A94-3D2D-5644-9163-F6A39E6D3CC8}" srcId="{86B5AFE6-C63B-FD4D-AB98-20D77BC58A6D}" destId="{BD614884-3B85-7846-8A2C-CEB3B2B362BF}" srcOrd="1" destOrd="0" parTransId="{5A9A7AEF-9A94-2641-BE4C-C170983F0178}" sibTransId="{1C2BC763-6D17-DF4E-B156-971F46840491}"/>
    <dgm:cxn modelId="{35E997A1-FB8B-5E4D-8748-79F30994B3B3}" type="presOf" srcId="{86B5AFE6-C63B-FD4D-AB98-20D77BC58A6D}" destId="{5AF7C2DA-3A65-A945-8297-14DAA0FA3D97}" srcOrd="0" destOrd="0" presId="urn:microsoft.com/office/officeart/2005/8/layout/vList6"/>
    <dgm:cxn modelId="{7168C5A9-5CB6-8143-8ADE-110E1F6D0FAD}" type="presOf" srcId="{782911A3-5E4C-6A4E-A78E-2C832DD15D7F}" destId="{4051C2FC-90C7-094A-BE89-DDE0AFF45EB2}" srcOrd="0" destOrd="1" presId="urn:microsoft.com/office/officeart/2005/8/layout/vList6"/>
    <dgm:cxn modelId="{C8B742AA-779C-3C4B-A35C-6EB660F747F3}" type="presOf" srcId="{BD614884-3B85-7846-8A2C-CEB3B2B362BF}" destId="{6BB3C353-0818-3B44-AD7B-062BB797AAD3}" srcOrd="0" destOrd="0" presId="urn:microsoft.com/office/officeart/2005/8/layout/vList6"/>
    <dgm:cxn modelId="{B3CC0EB3-80C6-2E43-BBF2-92B736F60AF9}" type="presOf" srcId="{888FD79E-53BE-8B4F-81A1-E5A010CE8536}" destId="{4AFF4095-F781-6B44-B23D-95339A093597}" srcOrd="0" destOrd="0" presId="urn:microsoft.com/office/officeart/2005/8/layout/vList6"/>
    <dgm:cxn modelId="{388299BB-E2F1-9B4A-AD89-5A6FA0BFDC63}" srcId="{BD614884-3B85-7846-8A2C-CEB3B2B362BF}" destId="{888FD79E-53BE-8B4F-81A1-E5A010CE8536}" srcOrd="0" destOrd="0" parTransId="{F7D1741B-3305-FA4D-A403-9E50BE776CE9}" sibTransId="{5D74EA21-751E-164B-87FA-452CD14FAED8}"/>
    <dgm:cxn modelId="{0335EBD8-6185-3643-9660-D028626A447A}" srcId="{772033E9-898C-D348-842B-DED18E03C506}" destId="{782911A3-5E4C-6A4E-A78E-2C832DD15D7F}" srcOrd="1" destOrd="0" parTransId="{655070E8-69EC-C04A-AEF9-9D1322D694C2}" sibTransId="{373076CA-5B58-6044-9437-5215C72D2359}"/>
    <dgm:cxn modelId="{C3BCD0DC-FB27-0B4C-B866-9B421B6DD080}" srcId="{772033E9-898C-D348-842B-DED18E03C506}" destId="{473FEC07-993C-554E-BCED-8267F56C177E}" srcOrd="0" destOrd="0" parTransId="{66295469-6CDD-1B4B-B556-493B53EF69B5}" sibTransId="{5476B4B6-390D-5A44-BB2E-E07292A45489}"/>
    <dgm:cxn modelId="{FCE67058-97C2-6949-B7CD-288D69015731}" type="presParOf" srcId="{5AF7C2DA-3A65-A945-8297-14DAA0FA3D97}" destId="{556A1480-58B1-3F40-BB14-B33FC80ECBCA}" srcOrd="0" destOrd="0" presId="urn:microsoft.com/office/officeart/2005/8/layout/vList6"/>
    <dgm:cxn modelId="{25D0DC07-5283-F446-9237-B006A4E5BC6C}" type="presParOf" srcId="{556A1480-58B1-3F40-BB14-B33FC80ECBCA}" destId="{6836096E-21A1-A943-AD7E-1284D22D9A9E}" srcOrd="0" destOrd="0" presId="urn:microsoft.com/office/officeart/2005/8/layout/vList6"/>
    <dgm:cxn modelId="{DEF82857-C7D5-6F4A-92F2-597D2F45DF53}" type="presParOf" srcId="{556A1480-58B1-3F40-BB14-B33FC80ECBCA}" destId="{4051C2FC-90C7-094A-BE89-DDE0AFF45EB2}" srcOrd="1" destOrd="0" presId="urn:microsoft.com/office/officeart/2005/8/layout/vList6"/>
    <dgm:cxn modelId="{2F92CD70-7851-D540-8490-0FBD6897E926}" type="presParOf" srcId="{5AF7C2DA-3A65-A945-8297-14DAA0FA3D97}" destId="{DBC45F3E-8198-9140-A4A8-3637CC1907D3}" srcOrd="1" destOrd="0" presId="urn:microsoft.com/office/officeart/2005/8/layout/vList6"/>
    <dgm:cxn modelId="{EFA715F6-E7AA-1244-8D2C-1297041522A3}" type="presParOf" srcId="{5AF7C2DA-3A65-A945-8297-14DAA0FA3D97}" destId="{E91F10F8-D6B9-BF48-90F7-FDEC156A449E}" srcOrd="2" destOrd="0" presId="urn:microsoft.com/office/officeart/2005/8/layout/vList6"/>
    <dgm:cxn modelId="{5F7FD039-2219-BC41-AF92-6D56EB9D272F}" type="presParOf" srcId="{E91F10F8-D6B9-BF48-90F7-FDEC156A449E}" destId="{6BB3C353-0818-3B44-AD7B-062BB797AAD3}" srcOrd="0" destOrd="0" presId="urn:microsoft.com/office/officeart/2005/8/layout/vList6"/>
    <dgm:cxn modelId="{8D90554C-954F-4D46-8970-172E9FA19CB0}" type="presParOf" srcId="{E91F10F8-D6B9-BF48-90F7-FDEC156A449E}" destId="{4AFF4095-F781-6B44-B23D-95339A09359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39D9E-018B-4314-8789-F5AEC9B4876D}">
      <dsp:nvSpPr>
        <dsp:cNvPr id="0" name=""/>
        <dsp:cNvSpPr/>
      </dsp:nvSpPr>
      <dsp:spPr>
        <a:xfrm>
          <a:off x="0" y="506539"/>
          <a:ext cx="8579923" cy="67538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5F0A3-B4E3-4360-A878-4491DF4D4687}">
      <dsp:nvSpPr>
        <dsp:cNvPr id="0" name=""/>
        <dsp:cNvSpPr/>
      </dsp:nvSpPr>
      <dsp:spPr>
        <a:xfrm>
          <a:off x="5620" y="0"/>
          <a:ext cx="1091567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March 5th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School closure</a:t>
          </a:r>
        </a:p>
      </dsp:txBody>
      <dsp:txXfrm>
        <a:off x="5620" y="0"/>
        <a:ext cx="1091567" cy="675386"/>
      </dsp:txXfrm>
    </dsp:sp>
    <dsp:sp modelId="{8630704B-9F9D-4746-943E-1383C11B7E1A}">
      <dsp:nvSpPr>
        <dsp:cNvPr id="0" name=""/>
        <dsp:cNvSpPr/>
      </dsp:nvSpPr>
      <dsp:spPr>
        <a:xfrm>
          <a:off x="466980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8E510-1A4F-4067-AAF1-AC400AF13044}">
      <dsp:nvSpPr>
        <dsp:cNvPr id="0" name=""/>
        <dsp:cNvSpPr/>
      </dsp:nvSpPr>
      <dsp:spPr>
        <a:xfrm>
          <a:off x="1146298" y="1013079"/>
          <a:ext cx="1123931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March 30th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Schools recruitment</a:t>
          </a:r>
        </a:p>
      </dsp:txBody>
      <dsp:txXfrm>
        <a:off x="1146298" y="1013079"/>
        <a:ext cx="1123931" cy="675386"/>
      </dsp:txXfrm>
    </dsp:sp>
    <dsp:sp modelId="{FEC421E8-7259-4DDE-9829-E4DC6B5A0724}">
      <dsp:nvSpPr>
        <dsp:cNvPr id="0" name=""/>
        <dsp:cNvSpPr/>
      </dsp:nvSpPr>
      <dsp:spPr>
        <a:xfrm>
          <a:off x="1623840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26856-8541-B749-BD3B-8EF0FD296A00}">
      <dsp:nvSpPr>
        <dsp:cNvPr id="0" name=""/>
        <dsp:cNvSpPr/>
      </dsp:nvSpPr>
      <dsp:spPr>
        <a:xfrm>
          <a:off x="2319340" y="0"/>
          <a:ext cx="1244232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April 3rd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Tutors recruitment </a:t>
          </a:r>
        </a:p>
      </dsp:txBody>
      <dsp:txXfrm>
        <a:off x="2319340" y="0"/>
        <a:ext cx="1244232" cy="675386"/>
      </dsp:txXfrm>
    </dsp:sp>
    <dsp:sp modelId="{27DE604F-311B-E14A-BC1A-0CFE28CC790A}">
      <dsp:nvSpPr>
        <dsp:cNvPr id="0" name=""/>
        <dsp:cNvSpPr/>
      </dsp:nvSpPr>
      <dsp:spPr>
        <a:xfrm>
          <a:off x="2857032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027F3-039B-5444-8913-11DB0D4F676B}">
      <dsp:nvSpPr>
        <dsp:cNvPr id="0" name=""/>
        <dsp:cNvSpPr/>
      </dsp:nvSpPr>
      <dsp:spPr>
        <a:xfrm>
          <a:off x="3612682" y="1013079"/>
          <a:ext cx="1470287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By April 15th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Baseline Surveys &amp; Randomization</a:t>
          </a:r>
        </a:p>
      </dsp:txBody>
      <dsp:txXfrm>
        <a:off x="3612682" y="1013079"/>
        <a:ext cx="1470287" cy="675386"/>
      </dsp:txXfrm>
    </dsp:sp>
    <dsp:sp modelId="{65CDCB50-7D16-9B4E-B253-C84BDA549A2D}">
      <dsp:nvSpPr>
        <dsp:cNvPr id="0" name=""/>
        <dsp:cNvSpPr/>
      </dsp:nvSpPr>
      <dsp:spPr>
        <a:xfrm>
          <a:off x="4263403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08E1C-4D79-5640-99A2-AC8C46951D90}">
      <dsp:nvSpPr>
        <dsp:cNvPr id="0" name=""/>
        <dsp:cNvSpPr/>
      </dsp:nvSpPr>
      <dsp:spPr>
        <a:xfrm>
          <a:off x="5132080" y="0"/>
          <a:ext cx="1055216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April-May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Intervention</a:t>
          </a:r>
        </a:p>
      </dsp:txBody>
      <dsp:txXfrm>
        <a:off x="5132080" y="0"/>
        <a:ext cx="1055216" cy="675386"/>
      </dsp:txXfrm>
    </dsp:sp>
    <dsp:sp modelId="{E522D98A-A3DE-6044-A5E5-4DFE8C7108D9}">
      <dsp:nvSpPr>
        <dsp:cNvPr id="0" name=""/>
        <dsp:cNvSpPr/>
      </dsp:nvSpPr>
      <dsp:spPr>
        <a:xfrm>
          <a:off x="5575265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1F9F6-BC35-044B-9EB7-B1158565EAFB}">
      <dsp:nvSpPr>
        <dsp:cNvPr id="0" name=""/>
        <dsp:cNvSpPr/>
      </dsp:nvSpPr>
      <dsp:spPr>
        <a:xfrm>
          <a:off x="6236407" y="1013079"/>
          <a:ext cx="1479903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June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strike="noStrike" kern="1200" cap="none" dirty="0" err="1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Endline</a:t>
          </a:r>
          <a:r>
            <a:rPr lang="en-US" sz="1200" b="0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 Surveys to parents, children, and teachers</a:t>
          </a:r>
        </a:p>
      </dsp:txBody>
      <dsp:txXfrm>
        <a:off x="6236407" y="1013079"/>
        <a:ext cx="1479903" cy="675386"/>
      </dsp:txXfrm>
    </dsp:sp>
    <dsp:sp modelId="{04A4AD60-6982-7F4D-AE16-1A2722A17030}">
      <dsp:nvSpPr>
        <dsp:cNvPr id="0" name=""/>
        <dsp:cNvSpPr/>
      </dsp:nvSpPr>
      <dsp:spPr>
        <a:xfrm>
          <a:off x="6891935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39D9E-018B-4314-8789-F5AEC9B4876D}">
      <dsp:nvSpPr>
        <dsp:cNvPr id="0" name=""/>
        <dsp:cNvSpPr/>
      </dsp:nvSpPr>
      <dsp:spPr>
        <a:xfrm>
          <a:off x="0" y="506539"/>
          <a:ext cx="8579923" cy="67538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5F0A3-B4E3-4360-A878-4491DF4D4687}">
      <dsp:nvSpPr>
        <dsp:cNvPr id="0" name=""/>
        <dsp:cNvSpPr/>
      </dsp:nvSpPr>
      <dsp:spPr>
        <a:xfrm>
          <a:off x="5620" y="0"/>
          <a:ext cx="1091567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March 5</a:t>
          </a:r>
          <a:r>
            <a:rPr lang="en-US" sz="1200" b="0" i="1" u="none" strike="noStrike" kern="1200" cap="none" baseline="300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th</a:t>
          </a: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, 2020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School closure</a:t>
          </a:r>
        </a:p>
      </dsp:txBody>
      <dsp:txXfrm>
        <a:off x="5620" y="0"/>
        <a:ext cx="1091567" cy="675386"/>
      </dsp:txXfrm>
    </dsp:sp>
    <dsp:sp modelId="{8630704B-9F9D-4746-943E-1383C11B7E1A}">
      <dsp:nvSpPr>
        <dsp:cNvPr id="0" name=""/>
        <dsp:cNvSpPr/>
      </dsp:nvSpPr>
      <dsp:spPr>
        <a:xfrm>
          <a:off x="466980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8E510-1A4F-4067-AAF1-AC400AF13044}">
      <dsp:nvSpPr>
        <dsp:cNvPr id="0" name=""/>
        <dsp:cNvSpPr/>
      </dsp:nvSpPr>
      <dsp:spPr>
        <a:xfrm>
          <a:off x="1146298" y="1013079"/>
          <a:ext cx="1123931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March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Schools recruitment</a:t>
          </a:r>
        </a:p>
      </dsp:txBody>
      <dsp:txXfrm>
        <a:off x="1146298" y="1013079"/>
        <a:ext cx="1123931" cy="675386"/>
      </dsp:txXfrm>
    </dsp:sp>
    <dsp:sp modelId="{FEC421E8-7259-4DDE-9829-E4DC6B5A0724}">
      <dsp:nvSpPr>
        <dsp:cNvPr id="0" name=""/>
        <dsp:cNvSpPr/>
      </dsp:nvSpPr>
      <dsp:spPr>
        <a:xfrm>
          <a:off x="1623840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26856-8541-B749-BD3B-8EF0FD296A00}">
      <dsp:nvSpPr>
        <dsp:cNvPr id="0" name=""/>
        <dsp:cNvSpPr/>
      </dsp:nvSpPr>
      <dsp:spPr>
        <a:xfrm>
          <a:off x="2319340" y="0"/>
          <a:ext cx="1244232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March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Tutors recruitment </a:t>
          </a:r>
        </a:p>
      </dsp:txBody>
      <dsp:txXfrm>
        <a:off x="2319340" y="0"/>
        <a:ext cx="1244232" cy="675386"/>
      </dsp:txXfrm>
    </dsp:sp>
    <dsp:sp modelId="{27DE604F-311B-E14A-BC1A-0CFE28CC790A}">
      <dsp:nvSpPr>
        <dsp:cNvPr id="0" name=""/>
        <dsp:cNvSpPr/>
      </dsp:nvSpPr>
      <dsp:spPr>
        <a:xfrm>
          <a:off x="2857032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027F3-039B-5444-8913-11DB0D4F676B}">
      <dsp:nvSpPr>
        <dsp:cNvPr id="0" name=""/>
        <dsp:cNvSpPr/>
      </dsp:nvSpPr>
      <dsp:spPr>
        <a:xfrm>
          <a:off x="3612682" y="1013079"/>
          <a:ext cx="1470287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April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Baseline Surveys &amp; Randomization</a:t>
          </a:r>
        </a:p>
      </dsp:txBody>
      <dsp:txXfrm>
        <a:off x="3612682" y="1013079"/>
        <a:ext cx="1470287" cy="675386"/>
      </dsp:txXfrm>
    </dsp:sp>
    <dsp:sp modelId="{65CDCB50-7D16-9B4E-B253-C84BDA549A2D}">
      <dsp:nvSpPr>
        <dsp:cNvPr id="0" name=""/>
        <dsp:cNvSpPr/>
      </dsp:nvSpPr>
      <dsp:spPr>
        <a:xfrm>
          <a:off x="4263403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08E1C-4D79-5640-99A2-AC8C46951D90}">
      <dsp:nvSpPr>
        <dsp:cNvPr id="0" name=""/>
        <dsp:cNvSpPr/>
      </dsp:nvSpPr>
      <dsp:spPr>
        <a:xfrm>
          <a:off x="5132080" y="0"/>
          <a:ext cx="1055216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April-May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Intervention</a:t>
          </a:r>
        </a:p>
      </dsp:txBody>
      <dsp:txXfrm>
        <a:off x="5132080" y="0"/>
        <a:ext cx="1055216" cy="675386"/>
      </dsp:txXfrm>
    </dsp:sp>
    <dsp:sp modelId="{E522D98A-A3DE-6044-A5E5-4DFE8C7108D9}">
      <dsp:nvSpPr>
        <dsp:cNvPr id="0" name=""/>
        <dsp:cNvSpPr/>
      </dsp:nvSpPr>
      <dsp:spPr>
        <a:xfrm>
          <a:off x="5575265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1F9F6-BC35-044B-9EB7-B1158565EAFB}">
      <dsp:nvSpPr>
        <dsp:cNvPr id="0" name=""/>
        <dsp:cNvSpPr/>
      </dsp:nvSpPr>
      <dsp:spPr>
        <a:xfrm>
          <a:off x="6236407" y="1013079"/>
          <a:ext cx="1479903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June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strike="noStrike" kern="1200" cap="none" dirty="0" err="1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Endline</a:t>
          </a:r>
          <a:r>
            <a:rPr lang="en-US" sz="1200" b="0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 Surveys to parents, children, and teachers</a:t>
          </a:r>
        </a:p>
      </dsp:txBody>
      <dsp:txXfrm>
        <a:off x="6236407" y="1013079"/>
        <a:ext cx="1479903" cy="675386"/>
      </dsp:txXfrm>
    </dsp:sp>
    <dsp:sp modelId="{04A4AD60-6982-7F4D-AE16-1A2722A17030}">
      <dsp:nvSpPr>
        <dsp:cNvPr id="0" name=""/>
        <dsp:cNvSpPr/>
      </dsp:nvSpPr>
      <dsp:spPr>
        <a:xfrm>
          <a:off x="6891935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39D9E-018B-4314-8789-F5AEC9B4876D}">
      <dsp:nvSpPr>
        <dsp:cNvPr id="0" name=""/>
        <dsp:cNvSpPr/>
      </dsp:nvSpPr>
      <dsp:spPr>
        <a:xfrm>
          <a:off x="0" y="506539"/>
          <a:ext cx="8579923" cy="675386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F5F0A3-B4E3-4360-A878-4491DF4D4687}">
      <dsp:nvSpPr>
        <dsp:cNvPr id="0" name=""/>
        <dsp:cNvSpPr/>
      </dsp:nvSpPr>
      <dsp:spPr>
        <a:xfrm>
          <a:off x="5620" y="0"/>
          <a:ext cx="1091567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March 5th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rPr>
            <a:t>School closure</a:t>
          </a:r>
        </a:p>
      </dsp:txBody>
      <dsp:txXfrm>
        <a:off x="5620" y="0"/>
        <a:ext cx="1091567" cy="675386"/>
      </dsp:txXfrm>
    </dsp:sp>
    <dsp:sp modelId="{8630704B-9F9D-4746-943E-1383C11B7E1A}">
      <dsp:nvSpPr>
        <dsp:cNvPr id="0" name=""/>
        <dsp:cNvSpPr/>
      </dsp:nvSpPr>
      <dsp:spPr>
        <a:xfrm>
          <a:off x="466980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8E510-1A4F-4067-AAF1-AC400AF13044}">
      <dsp:nvSpPr>
        <dsp:cNvPr id="0" name=""/>
        <dsp:cNvSpPr/>
      </dsp:nvSpPr>
      <dsp:spPr>
        <a:xfrm>
          <a:off x="1146298" y="1013079"/>
          <a:ext cx="1123931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March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Schools recruitment</a:t>
          </a:r>
        </a:p>
      </dsp:txBody>
      <dsp:txXfrm>
        <a:off x="1146298" y="1013079"/>
        <a:ext cx="1123931" cy="675386"/>
      </dsp:txXfrm>
    </dsp:sp>
    <dsp:sp modelId="{FEC421E8-7259-4DDE-9829-E4DC6B5A0724}">
      <dsp:nvSpPr>
        <dsp:cNvPr id="0" name=""/>
        <dsp:cNvSpPr/>
      </dsp:nvSpPr>
      <dsp:spPr>
        <a:xfrm>
          <a:off x="1623840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26856-8541-B749-BD3B-8EF0FD296A00}">
      <dsp:nvSpPr>
        <dsp:cNvPr id="0" name=""/>
        <dsp:cNvSpPr/>
      </dsp:nvSpPr>
      <dsp:spPr>
        <a:xfrm>
          <a:off x="2319340" y="0"/>
          <a:ext cx="1244232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March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Tutors recruitment </a:t>
          </a:r>
        </a:p>
      </dsp:txBody>
      <dsp:txXfrm>
        <a:off x="2319340" y="0"/>
        <a:ext cx="1244232" cy="675386"/>
      </dsp:txXfrm>
    </dsp:sp>
    <dsp:sp modelId="{27DE604F-311B-E14A-BC1A-0CFE28CC790A}">
      <dsp:nvSpPr>
        <dsp:cNvPr id="0" name=""/>
        <dsp:cNvSpPr/>
      </dsp:nvSpPr>
      <dsp:spPr>
        <a:xfrm>
          <a:off x="2857032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E027F3-039B-5444-8913-11DB0D4F676B}">
      <dsp:nvSpPr>
        <dsp:cNvPr id="0" name=""/>
        <dsp:cNvSpPr/>
      </dsp:nvSpPr>
      <dsp:spPr>
        <a:xfrm>
          <a:off x="3612682" y="1013079"/>
          <a:ext cx="1470287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April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Baseline Surveys &amp; Randomization</a:t>
          </a:r>
        </a:p>
      </dsp:txBody>
      <dsp:txXfrm>
        <a:off x="3612682" y="1013079"/>
        <a:ext cx="1470287" cy="675386"/>
      </dsp:txXfrm>
    </dsp:sp>
    <dsp:sp modelId="{65CDCB50-7D16-9B4E-B253-C84BDA549A2D}">
      <dsp:nvSpPr>
        <dsp:cNvPr id="0" name=""/>
        <dsp:cNvSpPr/>
      </dsp:nvSpPr>
      <dsp:spPr>
        <a:xfrm>
          <a:off x="4263403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08E1C-4D79-5640-99A2-AC8C46951D90}">
      <dsp:nvSpPr>
        <dsp:cNvPr id="0" name=""/>
        <dsp:cNvSpPr/>
      </dsp:nvSpPr>
      <dsp:spPr>
        <a:xfrm>
          <a:off x="5132080" y="0"/>
          <a:ext cx="1055216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April-May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TOP Intervention</a:t>
          </a:r>
        </a:p>
      </dsp:txBody>
      <dsp:txXfrm>
        <a:off x="5132080" y="0"/>
        <a:ext cx="1055216" cy="675386"/>
      </dsp:txXfrm>
    </dsp:sp>
    <dsp:sp modelId="{E522D98A-A3DE-6044-A5E5-4DFE8C7108D9}">
      <dsp:nvSpPr>
        <dsp:cNvPr id="0" name=""/>
        <dsp:cNvSpPr/>
      </dsp:nvSpPr>
      <dsp:spPr>
        <a:xfrm>
          <a:off x="5575265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A1F9F6-BC35-044B-9EB7-B1158565EAFB}">
      <dsp:nvSpPr>
        <dsp:cNvPr id="0" name=""/>
        <dsp:cNvSpPr/>
      </dsp:nvSpPr>
      <dsp:spPr>
        <a:xfrm>
          <a:off x="6236407" y="1013079"/>
          <a:ext cx="1479903" cy="675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1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June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strike="noStrike" kern="1200" cap="none" dirty="0" err="1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Endline</a:t>
          </a:r>
          <a:r>
            <a:rPr lang="en-US" sz="1200" b="0" i="0" u="none" strike="noStrike" kern="1200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</a:rPr>
            <a:t> Surveys to parents, children, and teachers</a:t>
          </a:r>
        </a:p>
      </dsp:txBody>
      <dsp:txXfrm>
        <a:off x="6236407" y="1013079"/>
        <a:ext cx="1479903" cy="675386"/>
      </dsp:txXfrm>
    </dsp:sp>
    <dsp:sp modelId="{04A4AD60-6982-7F4D-AE16-1A2722A17030}">
      <dsp:nvSpPr>
        <dsp:cNvPr id="0" name=""/>
        <dsp:cNvSpPr/>
      </dsp:nvSpPr>
      <dsp:spPr>
        <a:xfrm>
          <a:off x="6891935" y="759809"/>
          <a:ext cx="168846" cy="1688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51C2FC-90C7-094A-BE89-DDE0AFF45EB2}">
      <dsp:nvSpPr>
        <dsp:cNvPr id="0" name=""/>
        <dsp:cNvSpPr/>
      </dsp:nvSpPr>
      <dsp:spPr>
        <a:xfrm>
          <a:off x="2960716" y="476"/>
          <a:ext cx="4441074" cy="18585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Performance almost doubled with 6h per week vs. 3h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No heterogeneous impact on other dimension</a:t>
          </a:r>
        </a:p>
      </dsp:txBody>
      <dsp:txXfrm>
        <a:off x="2960716" y="232796"/>
        <a:ext cx="3744114" cy="1393920"/>
      </dsp:txXfrm>
    </dsp:sp>
    <dsp:sp modelId="{6836096E-21A1-A943-AD7E-1284D22D9A9E}">
      <dsp:nvSpPr>
        <dsp:cNvPr id="0" name=""/>
        <dsp:cNvSpPr/>
      </dsp:nvSpPr>
      <dsp:spPr>
        <a:xfrm>
          <a:off x="0" y="476"/>
          <a:ext cx="2960716" cy="185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Intensity of the tutoring</a:t>
          </a:r>
        </a:p>
      </dsp:txBody>
      <dsp:txXfrm>
        <a:off x="90727" y="91203"/>
        <a:ext cx="2779262" cy="1677106"/>
      </dsp:txXfrm>
    </dsp:sp>
    <dsp:sp modelId="{4AFF4095-F781-6B44-B23D-95339A093597}">
      <dsp:nvSpPr>
        <dsp:cNvPr id="0" name=""/>
        <dsp:cNvSpPr/>
      </dsp:nvSpPr>
      <dsp:spPr>
        <a:xfrm>
          <a:off x="2960716" y="2044893"/>
          <a:ext cx="4441074" cy="18585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The effect of individual tutoring is more than double on performance compared to group tutoring (2 students)</a:t>
          </a:r>
        </a:p>
      </dsp:txBody>
      <dsp:txXfrm>
        <a:off x="2960716" y="2277213"/>
        <a:ext cx="3744114" cy="1393920"/>
      </dsp:txXfrm>
    </dsp:sp>
    <dsp:sp modelId="{6BB3C353-0818-3B44-AD7B-062BB797AAD3}">
      <dsp:nvSpPr>
        <dsp:cNvPr id="0" name=""/>
        <dsp:cNvSpPr/>
      </dsp:nvSpPr>
      <dsp:spPr>
        <a:xfrm>
          <a:off x="0" y="2044893"/>
          <a:ext cx="2960716" cy="1858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Group vs. Individual Tutoring</a:t>
          </a:r>
        </a:p>
      </dsp:txBody>
      <dsp:txXfrm>
        <a:off x="90727" y="2135620"/>
        <a:ext cx="2779262" cy="1677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6c2059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66c2059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9758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6c2059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66c2059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6031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6c2059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66c2059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023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6c2059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66c2059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7148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6c2059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66c2059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0462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6c2059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66c2059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3364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6c2059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66c2059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321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66c2059ba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966c2059ba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6c2059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66c2059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5" name="Google Shape;505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6" name="Google Shape;506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</a:pPr>
            <a:fld id="{00000000-1234-1234-1234-123412341234}" type="slidenum">
              <a:rPr lang="en-US">
                <a:latin typeface="Century Gothic"/>
                <a:ea typeface="Century Gothic"/>
                <a:cs typeface="Century Gothic"/>
                <a:sym typeface="Century Gothic"/>
              </a:rPr>
              <a:t>4</a:t>
            </a:fld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6c2059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66c2059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80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6c2059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66c2059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6657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6c2059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66c2059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467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6c2059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66c2059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445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6c2059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66c2059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712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966c2059b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966c2059b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318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-PAL Content Slide">
  <p:cSld name="J-PAL Content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body" idx="1"/>
          </p:nvPr>
        </p:nvSpPr>
        <p:spPr>
          <a:xfrm>
            <a:off x="457200" y="1104137"/>
            <a:ext cx="8229600" cy="3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ftr" idx="11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-PAL Two Content Slide">
  <p:cSld name="J-PAL Two Content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457200" y="1104138"/>
            <a:ext cx="4038600" cy="3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2"/>
          </p:nvPr>
        </p:nvSpPr>
        <p:spPr>
          <a:xfrm>
            <a:off x="4648200" y="1104138"/>
            <a:ext cx="4038600" cy="3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-PAL Two Content Slide w/ citation">
  <p:cSld name="J-PAL Two Content Slide w/ cita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457200" y="1104139"/>
            <a:ext cx="40386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2"/>
          </p:nvPr>
        </p:nvSpPr>
        <p:spPr>
          <a:xfrm>
            <a:off x="4648200" y="1104139"/>
            <a:ext cx="40386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3"/>
          </p:nvPr>
        </p:nvSpPr>
        <p:spPr>
          <a:xfrm>
            <a:off x="457200" y="4201611"/>
            <a:ext cx="82296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-PAL Comparison Slide">
  <p:cSld name="J-PAL Comparison Slide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title"/>
          </p:nvPr>
        </p:nvSpPr>
        <p:spPr>
          <a:xfrm>
            <a:off x="457200" y="146303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1"/>
          </p:nvPr>
        </p:nvSpPr>
        <p:spPr>
          <a:xfrm>
            <a:off x="457200" y="1104139"/>
            <a:ext cx="40401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2"/>
          </p:nvPr>
        </p:nvSpPr>
        <p:spPr>
          <a:xfrm>
            <a:off x="457200" y="1433324"/>
            <a:ext cx="4040100" cy="3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3"/>
          </p:nvPr>
        </p:nvSpPr>
        <p:spPr>
          <a:xfrm>
            <a:off x="4645026" y="1104139"/>
            <a:ext cx="4041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4"/>
          </p:nvPr>
        </p:nvSpPr>
        <p:spPr>
          <a:xfrm>
            <a:off x="4645026" y="1433324"/>
            <a:ext cx="4041900" cy="3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ftr" idx="11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-PAL Image &amp; Caption w/ Content Left">
  <p:cSld name="J-PAL Image &amp; Caption w/ Content Lef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5832389" y="1105931"/>
            <a:ext cx="2854500" cy="25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2"/>
          </p:nvPr>
        </p:nvSpPr>
        <p:spPr>
          <a:xfrm>
            <a:off x="457198" y="1105931"/>
            <a:ext cx="5147100" cy="3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3"/>
          </p:nvPr>
        </p:nvSpPr>
        <p:spPr>
          <a:xfrm>
            <a:off x="5832389" y="3847089"/>
            <a:ext cx="28545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 i="1">
                <a:solidFill>
                  <a:schemeClr val="accent6"/>
                </a:solidFill>
              </a:defRPr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4"/>
          </p:nvPr>
        </p:nvSpPr>
        <p:spPr>
          <a:xfrm>
            <a:off x="5832388" y="3698633"/>
            <a:ext cx="28545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00" rIns="0" bIns="1370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ftr" idx="11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-PAL Image &amp; Caption w/ Content Right">
  <p:cSld name="J-PAL Image &amp; Caption w/ Content Righ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57199" y="146304"/>
            <a:ext cx="82296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525441" y="1105931"/>
            <a:ext cx="5161500" cy="34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2"/>
          </p:nvPr>
        </p:nvSpPr>
        <p:spPr>
          <a:xfrm>
            <a:off x="457201" y="1105931"/>
            <a:ext cx="2854500" cy="25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3"/>
          </p:nvPr>
        </p:nvSpPr>
        <p:spPr>
          <a:xfrm>
            <a:off x="457201" y="3847089"/>
            <a:ext cx="2854500" cy="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100"/>
              <a:buNone/>
              <a:defRPr sz="1100" i="1">
                <a:solidFill>
                  <a:schemeClr val="accent6"/>
                </a:solidFill>
              </a:defRPr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4"/>
          </p:nvPr>
        </p:nvSpPr>
        <p:spPr>
          <a:xfrm>
            <a:off x="457200" y="3698633"/>
            <a:ext cx="28545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700" rIns="0" bIns="1370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-PAL Image w/ Content Left">
  <p:cSld name="J-PAL Image w/ Content Lef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457200" y="146303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5843015" y="1113677"/>
            <a:ext cx="2843700" cy="33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body" idx="2"/>
          </p:nvPr>
        </p:nvSpPr>
        <p:spPr>
          <a:xfrm>
            <a:off x="457200" y="1113678"/>
            <a:ext cx="5147100" cy="3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body" idx="3"/>
          </p:nvPr>
        </p:nvSpPr>
        <p:spPr>
          <a:xfrm>
            <a:off x="5843015" y="4443047"/>
            <a:ext cx="2843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0" rIns="0" bIns="1370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ftr" idx="11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-PAL Image w/ Content Right">
  <p:cSld name="J-PAL Image w/ Content Righ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457200" y="146303"/>
            <a:ext cx="82296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1"/>
          </p:nvPr>
        </p:nvSpPr>
        <p:spPr>
          <a:xfrm>
            <a:off x="457200" y="1105931"/>
            <a:ext cx="2843700" cy="3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2"/>
          </p:nvPr>
        </p:nvSpPr>
        <p:spPr>
          <a:xfrm>
            <a:off x="3525441" y="1105931"/>
            <a:ext cx="5161500" cy="34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3"/>
          </p:nvPr>
        </p:nvSpPr>
        <p:spPr>
          <a:xfrm>
            <a:off x="457199" y="4443047"/>
            <a:ext cx="28437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0" rIns="0" bIns="1370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ftr" idx="11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-PAL Two Content Slide w/ Images">
  <p:cSld name="J-PAL Two Content Slide w/ Images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457200" y="3456432"/>
            <a:ext cx="39978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2"/>
          </p:nvPr>
        </p:nvSpPr>
        <p:spPr>
          <a:xfrm>
            <a:off x="4688958" y="3456432"/>
            <a:ext cx="39978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3"/>
          </p:nvPr>
        </p:nvSpPr>
        <p:spPr>
          <a:xfrm>
            <a:off x="457200" y="1115943"/>
            <a:ext cx="3997800" cy="21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4"/>
          </p:nvPr>
        </p:nvSpPr>
        <p:spPr>
          <a:xfrm>
            <a:off x="4688958" y="1115943"/>
            <a:ext cx="3997800" cy="21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1pPr>
            <a:lvl2pPr marL="914400" lvl="1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marL="1371600" lvl="2" indent="-304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–"/>
              <a:defRPr sz="1100"/>
            </a:lvl4pPr>
            <a:lvl5pPr marL="2286000" lvl="4" indent="-29845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»"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125" name="Google Shape;125;p18"/>
          <p:cNvSpPr txBox="1">
            <a:spLocks noGrp="1"/>
          </p:cNvSpPr>
          <p:nvPr>
            <p:ph type="body" idx="5"/>
          </p:nvPr>
        </p:nvSpPr>
        <p:spPr>
          <a:xfrm>
            <a:off x="457200" y="3263293"/>
            <a:ext cx="39978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0" rIns="0" bIns="1370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6"/>
          </p:nvPr>
        </p:nvSpPr>
        <p:spPr>
          <a:xfrm>
            <a:off x="4688959" y="3263293"/>
            <a:ext cx="39978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0" rIns="0" bIns="1370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rgbClr val="979797"/>
              </a:buClr>
              <a:buSzPts val="500"/>
              <a:buNone/>
              <a:defRPr sz="500">
                <a:solidFill>
                  <a:srgbClr val="979797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ftr" idx="11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-PAL Full Bleed Image Slide">
  <p:cSld name="J-PAL Full Bleed Image Slid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>
            <a:spLocks noGrp="1"/>
          </p:cNvSpPr>
          <p:nvPr>
            <p:ph type="pic" idx="2"/>
          </p:nvPr>
        </p:nvSpPr>
        <p:spPr>
          <a:xfrm>
            <a:off x="0" y="-97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131" name="Google Shape;131;p19"/>
          <p:cNvPicPr preferRelativeResize="0"/>
          <p:nvPr/>
        </p:nvPicPr>
        <p:blipFill rotWithShape="1">
          <a:blip r:embed="rId2">
            <a:alphaModFix amt="70000"/>
          </a:blip>
          <a:srcRect l="71406" r="1630"/>
          <a:stretch/>
        </p:blipFill>
        <p:spPr>
          <a:xfrm>
            <a:off x="6958221" y="3550"/>
            <a:ext cx="218577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237744" y="4925973"/>
            <a:ext cx="3997800" cy="1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0" rIns="0" bIns="1370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Clr>
                <a:schemeClr val="lt2"/>
              </a:buClr>
              <a:buSzPts val="500"/>
              <a:buNone/>
              <a:defRPr sz="500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lt2"/>
                </a:solidFill>
              </a:defRPr>
            </a:lvl1pPr>
            <a:lvl2pPr lvl="1">
              <a:buNone/>
              <a:defRPr sz="1300">
                <a:solidFill>
                  <a:schemeClr val="lt2"/>
                </a:solidFill>
              </a:defRPr>
            </a:lvl2pPr>
            <a:lvl3pPr lvl="2">
              <a:buNone/>
              <a:defRPr sz="1300">
                <a:solidFill>
                  <a:schemeClr val="lt2"/>
                </a:solidFill>
              </a:defRPr>
            </a:lvl3pPr>
            <a:lvl4pPr lvl="3">
              <a:buNone/>
              <a:defRPr sz="1300">
                <a:solidFill>
                  <a:schemeClr val="lt2"/>
                </a:solidFill>
              </a:defRPr>
            </a:lvl4pPr>
            <a:lvl5pPr lvl="4">
              <a:buNone/>
              <a:defRPr sz="1300">
                <a:solidFill>
                  <a:schemeClr val="lt2"/>
                </a:solidFill>
              </a:defRPr>
            </a:lvl5pPr>
            <a:lvl6pPr lvl="5">
              <a:buNone/>
              <a:defRPr sz="1300">
                <a:solidFill>
                  <a:schemeClr val="lt2"/>
                </a:solidFill>
              </a:defRPr>
            </a:lvl6pPr>
            <a:lvl7pPr lvl="6">
              <a:buNone/>
              <a:defRPr sz="1300">
                <a:solidFill>
                  <a:schemeClr val="lt2"/>
                </a:solidFill>
              </a:defRPr>
            </a:lvl7pPr>
            <a:lvl8pPr lvl="7">
              <a:buNone/>
              <a:defRPr sz="1300">
                <a:solidFill>
                  <a:schemeClr val="lt2"/>
                </a:solidFill>
              </a:defRPr>
            </a:lvl8pPr>
            <a:lvl9pPr lvl="8">
              <a:buNone/>
              <a:defRPr sz="13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/>
          <p:nvPr/>
        </p:nvSpPr>
        <p:spPr>
          <a:xfrm>
            <a:off x="0" y="5206"/>
            <a:ext cx="9144000" cy="1561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-PAL Title Only">
  <p:cSld name="J-PAL Title Onl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200" y="154459"/>
            <a:ext cx="8229600" cy="8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ftr" idx="11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A195D6E5-6B36-4052-9014-005D4EB4FCBE}" type="datetimeFigureOut">
              <a:rPr lang="it-IT" smtClean="0"/>
              <a:pPr/>
              <a:t>11/03/24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D372C-E24F-4C35-81EC-CD962B84782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1169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-PAL Intro Slide" type="title">
  <p:cSld name="TITLE">
    <p:bg>
      <p:bgPr>
        <a:solidFill>
          <a:schemeClr val="lt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10408"/>
            <a:ext cx="9144000" cy="51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634519" y="3304911"/>
            <a:ext cx="6478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282828"/>
              </a:buClr>
              <a:buSzPts val="1700"/>
              <a:buNone/>
              <a:defRPr sz="1700">
                <a:solidFill>
                  <a:srgbClr val="28282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57657" y="568072"/>
            <a:ext cx="1714501" cy="51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>
            <a:alphaModFix/>
          </a:blip>
          <a:srcRect l="71549" t="1" r="1063" b="-443"/>
          <a:stretch/>
        </p:blipFill>
        <p:spPr>
          <a:xfrm>
            <a:off x="7318772" y="-11024"/>
            <a:ext cx="1825227" cy="51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-PAL Intro Co-Branded Slide | Option 1">
  <p:cSld name="J-PAL Intro Co-Branded Slide | Option 1">
    <p:bg>
      <p:bgPr>
        <a:solidFill>
          <a:schemeClr val="lt2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10408"/>
            <a:ext cx="9144000" cy="51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634519" y="3304911"/>
            <a:ext cx="6478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282828"/>
              </a:buClr>
              <a:buSzPts val="1700"/>
              <a:buNone/>
              <a:defRPr sz="1700">
                <a:solidFill>
                  <a:srgbClr val="28282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>
            <a:spLocks noGrp="1"/>
          </p:cNvSpPr>
          <p:nvPr>
            <p:ph type="pic" idx="2"/>
          </p:nvPr>
        </p:nvSpPr>
        <p:spPr>
          <a:xfrm>
            <a:off x="2813454" y="568072"/>
            <a:ext cx="19872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l="71549" t="1" r="1063" b="-443"/>
          <a:stretch/>
        </p:blipFill>
        <p:spPr>
          <a:xfrm>
            <a:off x="7318772" y="-11024"/>
            <a:ext cx="1825227" cy="517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657" y="568072"/>
            <a:ext cx="1714501" cy="51006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J-PAL Intro Co-Branded Slide | Option 2">
  <p:cSld name="J-PAL Intro Co-Branded Slide | Option 2">
    <p:bg>
      <p:bgPr>
        <a:solidFill>
          <a:schemeClr val="lt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0" y="10408"/>
            <a:ext cx="9144000" cy="513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6"/>
          <p:cNvSpPr txBox="1">
            <a:spLocks noGrp="1"/>
          </p:cNvSpPr>
          <p:nvPr>
            <p:ph type="ctrTitle"/>
          </p:nvPr>
        </p:nvSpPr>
        <p:spPr>
          <a:xfrm>
            <a:off x="632062" y="1915222"/>
            <a:ext cx="64788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ubTitle" idx="1"/>
          </p:nvPr>
        </p:nvSpPr>
        <p:spPr>
          <a:xfrm>
            <a:off x="634519" y="3304911"/>
            <a:ext cx="64788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rgbClr val="282828"/>
              </a:buClr>
              <a:buSzPts val="1700"/>
              <a:buNone/>
              <a:defRPr sz="1700">
                <a:solidFill>
                  <a:srgbClr val="28282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2"/>
          </p:nvPr>
        </p:nvSpPr>
        <p:spPr>
          <a:xfrm>
            <a:off x="2813454" y="618911"/>
            <a:ext cx="1987200" cy="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3"/>
          </p:nvPr>
        </p:nvSpPr>
        <p:spPr>
          <a:xfrm>
            <a:off x="641205" y="4511073"/>
            <a:ext cx="1987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4"/>
          </p:nvPr>
        </p:nvSpPr>
        <p:spPr>
          <a:xfrm>
            <a:off x="2877818" y="4511073"/>
            <a:ext cx="1987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>
            <a:spLocks noGrp="1"/>
          </p:cNvSpPr>
          <p:nvPr>
            <p:ph type="pic" idx="5"/>
          </p:nvPr>
        </p:nvSpPr>
        <p:spPr>
          <a:xfrm>
            <a:off x="5123576" y="4511073"/>
            <a:ext cx="19872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accent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pic>
        <p:nvPicPr>
          <p:cNvPr id="41" name="Google Shape;41;p6"/>
          <p:cNvPicPr preferRelativeResize="0"/>
          <p:nvPr/>
        </p:nvPicPr>
        <p:blipFill rotWithShape="1">
          <a:blip r:embed="rId2">
            <a:alphaModFix/>
          </a:blip>
          <a:srcRect l="71549" t="1" r="1063" b="-443"/>
          <a:stretch/>
        </p:blipFill>
        <p:spPr>
          <a:xfrm>
            <a:off x="7318772" y="-11024"/>
            <a:ext cx="1825227" cy="517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657" y="568072"/>
            <a:ext cx="1714501" cy="51006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-PAL Section Divider | Option 1">
  <p:cSld name="J-PAL Section Divider | Option 1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/>
          <p:nvPr/>
        </p:nvSpPr>
        <p:spPr>
          <a:xfrm>
            <a:off x="0" y="0"/>
            <a:ext cx="9144000" cy="514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7"/>
          <p:cNvSpPr txBox="1">
            <a:spLocks noGrp="1"/>
          </p:cNvSpPr>
          <p:nvPr>
            <p:ph type="ctrTitle"/>
          </p:nvPr>
        </p:nvSpPr>
        <p:spPr>
          <a:xfrm>
            <a:off x="647095" y="2107631"/>
            <a:ext cx="6455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ubTitle" idx="1"/>
          </p:nvPr>
        </p:nvSpPr>
        <p:spPr>
          <a:xfrm>
            <a:off x="647095" y="3375425"/>
            <a:ext cx="64554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>
                <a:solidFill>
                  <a:schemeClr val="dk1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l="71549" t="1" r="1063" b="-443"/>
          <a:stretch/>
        </p:blipFill>
        <p:spPr>
          <a:xfrm>
            <a:off x="7318772" y="-11024"/>
            <a:ext cx="1825227" cy="51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-PAL Section Divider | Option 2">
  <p:cSld name="J-PAL Section Divider | Option 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0" y="0"/>
            <a:ext cx="9144000" cy="5148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457200" y="342901"/>
            <a:ext cx="6455400" cy="44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Century Gothic"/>
              <a:buAutoNum type="romanUcPeriod"/>
              <a:defRPr sz="2400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 l="71549" t="1" r="1063" b="-443"/>
          <a:stretch/>
        </p:blipFill>
        <p:spPr>
          <a:xfrm>
            <a:off x="7318772" y="-11024"/>
            <a:ext cx="1825227" cy="517397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rgbClr val="262626"/>
                </a:solidFill>
              </a:defRPr>
            </a:lvl1pPr>
            <a:lvl2pPr lvl="1">
              <a:buNone/>
              <a:defRPr sz="1300">
                <a:solidFill>
                  <a:srgbClr val="262626"/>
                </a:solidFill>
              </a:defRPr>
            </a:lvl2pPr>
            <a:lvl3pPr lvl="2">
              <a:buNone/>
              <a:defRPr sz="1300">
                <a:solidFill>
                  <a:srgbClr val="262626"/>
                </a:solidFill>
              </a:defRPr>
            </a:lvl3pPr>
            <a:lvl4pPr lvl="3">
              <a:buNone/>
              <a:defRPr sz="1300">
                <a:solidFill>
                  <a:srgbClr val="262626"/>
                </a:solidFill>
              </a:defRPr>
            </a:lvl4pPr>
            <a:lvl5pPr lvl="4">
              <a:buNone/>
              <a:defRPr sz="1300">
                <a:solidFill>
                  <a:srgbClr val="262626"/>
                </a:solidFill>
              </a:defRPr>
            </a:lvl5pPr>
            <a:lvl6pPr lvl="5">
              <a:buNone/>
              <a:defRPr sz="1300">
                <a:solidFill>
                  <a:srgbClr val="262626"/>
                </a:solidFill>
              </a:defRPr>
            </a:lvl6pPr>
            <a:lvl7pPr lvl="6">
              <a:buNone/>
              <a:defRPr sz="1300">
                <a:solidFill>
                  <a:srgbClr val="262626"/>
                </a:solidFill>
              </a:defRPr>
            </a:lvl7pPr>
            <a:lvl8pPr lvl="7">
              <a:buNone/>
              <a:defRPr sz="1300">
                <a:solidFill>
                  <a:srgbClr val="262626"/>
                </a:solidFill>
              </a:defRPr>
            </a:lvl8pPr>
            <a:lvl9pPr lvl="8">
              <a:buNone/>
              <a:defRPr sz="1300">
                <a:solidFill>
                  <a:srgbClr val="26262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-PAL Content Slide w/ citation">
  <p:cSld name="J-PAL Content Slide w/ cita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sz="2400" b="0" u="none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457200" y="1104139"/>
            <a:ext cx="8229600" cy="30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>
                <a:solidFill>
                  <a:schemeClr val="dk1"/>
                </a:solidFill>
              </a:defRPr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>
                <a:solidFill>
                  <a:schemeClr val="dk1"/>
                </a:solidFill>
              </a:defRPr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457200" y="4201611"/>
            <a:ext cx="82296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-PAL Content Slide w/ citation &amp; subtitle">
  <p:cSld name="J-PAL Content Slide w/ citation &amp; subtitl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57199" y="146304"/>
            <a:ext cx="8229600" cy="8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sz="2400" b="0" u="none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8229600" cy="26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 sz="1700">
                <a:solidFill>
                  <a:schemeClr val="dk1"/>
                </a:solidFill>
              </a:defRPr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>
                <a:solidFill>
                  <a:schemeClr val="dk1"/>
                </a:solidFill>
              </a:defRPr>
            </a:lvl2pPr>
            <a:lvl3pPr marL="1371600" lvl="2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>
                <a:solidFill>
                  <a:schemeClr val="dk1"/>
                </a:solidFill>
              </a:defRPr>
            </a:lvl5pPr>
            <a:lvl6pPr marL="2743200" lvl="5" indent="-3175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457201" y="1103710"/>
            <a:ext cx="82296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200">
                <a:solidFill>
                  <a:schemeClr val="accent6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457199" y="4834927"/>
            <a:ext cx="72474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 cap="small"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800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3"/>
          </p:nvPr>
        </p:nvSpPr>
        <p:spPr>
          <a:xfrm>
            <a:off x="457200" y="4201611"/>
            <a:ext cx="8229600" cy="4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4pPr>
            <a:lvl5pPr marL="2286000" lvl="4" indent="-228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marL="2743200" lvl="5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39304"/>
            <a:ext cx="8229600" cy="8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entury Gothic"/>
              <a:buNone/>
              <a:defRPr sz="24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092994"/>
            <a:ext cx="8229600" cy="35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845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55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5560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7F7F7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8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ctrTitle"/>
          </p:nvPr>
        </p:nvSpPr>
        <p:spPr>
          <a:xfrm>
            <a:off x="634519" y="2309087"/>
            <a:ext cx="6478800" cy="1102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>
              <a:spcAft>
                <a:spcPts val="1200"/>
              </a:spcAft>
            </a:pPr>
            <a:br>
              <a:rPr lang="en-US" dirty="0"/>
            </a:br>
            <a:r>
              <a:rPr lang="en-GB" dirty="0"/>
              <a:t>Online tutoring: </a:t>
            </a:r>
            <a:br>
              <a:rPr lang="en-GB" dirty="0"/>
            </a:br>
            <a:r>
              <a:rPr lang="en-GB" dirty="0"/>
              <a:t>scientific evidence from Italy</a:t>
            </a:r>
            <a:br>
              <a:rPr lang="en-GB" dirty="0"/>
            </a:br>
            <a:endParaRPr dirty="0"/>
          </a:p>
        </p:txBody>
      </p:sp>
      <p:sp>
        <p:nvSpPr>
          <p:cNvPr id="142" name="Google Shape;142;p21"/>
          <p:cNvSpPr txBox="1">
            <a:spLocks noGrp="1"/>
          </p:cNvSpPr>
          <p:nvPr>
            <p:ph type="subTitle" idx="1"/>
          </p:nvPr>
        </p:nvSpPr>
        <p:spPr>
          <a:xfrm>
            <a:off x="634519" y="3152511"/>
            <a:ext cx="6478800" cy="1314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Michela </a:t>
            </a:r>
            <a:r>
              <a:rPr lang="en-US" dirty="0" err="1"/>
              <a:t>Carlana</a:t>
            </a:r>
            <a:r>
              <a:rPr lang="en-US" dirty="0"/>
              <a:t>, Harvard University and J-PAL</a:t>
            </a:r>
            <a:endParaRPr dirty="0"/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dirty="0"/>
              <a:t>March 12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  <a:p>
            <a:pPr marL="0" indent="0">
              <a:spcAft>
                <a:spcPts val="200"/>
              </a:spcAft>
            </a:pPr>
            <a:r>
              <a:rPr lang="en-GB" dirty="0"/>
              <a:t>Closing educational gaps from the UC: the tutoring experience</a:t>
            </a:r>
            <a:br>
              <a:rPr lang="en-GB" dirty="0"/>
            </a:br>
            <a:endParaRPr lang="en-GB" dirty="0"/>
          </a:p>
          <a:p>
            <a:pPr marL="0" lvl="0" indent="0">
              <a:spcAft>
                <a:spcPts val="200"/>
              </a:spcAft>
            </a:pPr>
            <a:endParaRPr dirty="0"/>
          </a:p>
        </p:txBody>
      </p:sp>
      <p:pic>
        <p:nvPicPr>
          <p:cNvPr id="2" name="Immagine 1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E5602569-7ECB-52B9-E03A-C6E51EE0DD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93" y="429478"/>
            <a:ext cx="1622411" cy="7415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Sample</a:t>
            </a: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348E723-22C8-D049-8938-3927C287A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44" y="666459"/>
            <a:ext cx="4431049" cy="4168468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457200" y="1485874"/>
            <a:ext cx="3835104" cy="2878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175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1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r>
              <a:rPr lang="en-US" b="1" dirty="0"/>
              <a:t>Students:</a:t>
            </a:r>
            <a:r>
              <a:rPr lang="en-US" dirty="0"/>
              <a:t> </a:t>
            </a:r>
            <a:r>
              <a:rPr lang="en-US" dirty="0">
                <a:solidFill>
                  <a:schemeClr val="accent1"/>
                </a:solidFill>
              </a:rPr>
              <a:t>1059</a:t>
            </a:r>
            <a:r>
              <a:rPr lang="en-US" dirty="0"/>
              <a:t> in 2020 and </a:t>
            </a:r>
            <a:r>
              <a:rPr lang="en-US" dirty="0">
                <a:solidFill>
                  <a:schemeClr val="accent1"/>
                </a:solidFill>
              </a:rPr>
              <a:t>2522</a:t>
            </a:r>
            <a:r>
              <a:rPr lang="en-US" dirty="0"/>
              <a:t> in 2022 applications from families selected by the school teachers. </a:t>
            </a:r>
          </a:p>
          <a:p>
            <a:endParaRPr lang="en-US" dirty="0"/>
          </a:p>
          <a:p>
            <a:r>
              <a:rPr lang="en-US" b="1" dirty="0"/>
              <a:t>Tutors:</a:t>
            </a:r>
            <a:r>
              <a:rPr lang="en-US" dirty="0"/>
              <a:t> in 2020 </a:t>
            </a:r>
            <a:r>
              <a:rPr lang="en-US" dirty="0">
                <a:solidFill>
                  <a:schemeClr val="accent1"/>
                </a:solidFill>
              </a:rPr>
              <a:t>523</a:t>
            </a:r>
            <a:r>
              <a:rPr lang="en-US" dirty="0"/>
              <a:t> volunteer university students (selected among around 2,000 applicants), </a:t>
            </a:r>
            <a:r>
              <a:rPr lang="en-US" dirty="0">
                <a:solidFill>
                  <a:schemeClr val="accent1"/>
                </a:solidFill>
              </a:rPr>
              <a:t>778</a:t>
            </a:r>
            <a:r>
              <a:rPr lang="en-US" dirty="0"/>
              <a:t> in 2022 .</a:t>
            </a:r>
          </a:p>
          <a:p>
            <a:pPr marL="1397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110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45" y="0"/>
            <a:ext cx="8229600" cy="86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US" dirty="0"/>
              <a:t>Endline </a:t>
            </a:r>
            <a:r>
              <a:rPr lang="it-IT" dirty="0" err="1"/>
              <a:t>Questionnaires</a:t>
            </a:r>
            <a:r>
              <a:rPr lang="it-IT" dirty="0"/>
              <a:t> &amp; </a:t>
            </a:r>
            <a:r>
              <a:rPr lang="it-IT" dirty="0" err="1"/>
              <a:t>Administrative</a:t>
            </a:r>
            <a:r>
              <a:rPr lang="it-IT" dirty="0"/>
              <a:t> </a:t>
            </a:r>
            <a:r>
              <a:rPr lang="it-IT" dirty="0" err="1"/>
              <a:t>Outcomes</a:t>
            </a: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457245" y="858044"/>
            <a:ext cx="8229600" cy="4141002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n-US" b="1" dirty="0"/>
              <a:t>Academic Outcomes &amp; Beliefs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Test Score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Beliefs on # correct questions from students, parents, teachers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Grades from teachers; beliefs on grades from students and parents</a:t>
            </a:r>
          </a:p>
          <a:p>
            <a:r>
              <a:rPr lang="en-US" b="1" dirty="0"/>
              <a:t>Aspirations: </a:t>
            </a:r>
            <a:r>
              <a:rPr lang="en-US" dirty="0"/>
              <a:t>goals and self-efficacy</a:t>
            </a:r>
          </a:p>
          <a:p>
            <a:r>
              <a:rPr lang="en-US" b="1" dirty="0"/>
              <a:t>Socio-emotional skills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Perseverance: logic task, possibility to choose difficult/easy/give up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Grit (Duckworth scale)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Locus of control</a:t>
            </a:r>
          </a:p>
          <a:p>
            <a:r>
              <a:rPr lang="en-US" b="1" dirty="0"/>
              <a:t>Well-being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Happiness scale</a:t>
            </a:r>
          </a:p>
          <a:p>
            <a:pPr lvl="1">
              <a:spcBef>
                <a:spcPts val="300"/>
              </a:spcBef>
            </a:pPr>
            <a:r>
              <a:rPr lang="en-US" sz="1600" dirty="0"/>
              <a:t>Children's Depression Screener (</a:t>
            </a:r>
            <a:r>
              <a:rPr lang="en-US" sz="1600" dirty="0" err="1"/>
              <a:t>ChilD</a:t>
            </a:r>
            <a:r>
              <a:rPr lang="en-US" sz="1600" dirty="0"/>
              <a:t>-S) (</a:t>
            </a:r>
            <a:r>
              <a:rPr lang="en-US" sz="1600" dirty="0" err="1"/>
              <a:t>Fruhe</a:t>
            </a:r>
            <a:r>
              <a:rPr lang="en-US" sz="1600" dirty="0"/>
              <a:t> et al., 2011)</a:t>
            </a:r>
          </a:p>
          <a:p>
            <a:pPr lvl="1">
              <a:spcBef>
                <a:spcPts val="300"/>
              </a:spcBef>
            </a:pPr>
            <a:endParaRPr lang="en-US" sz="1600" dirty="0"/>
          </a:p>
          <a:p>
            <a:endParaRPr lang="en-US" sz="1900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89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 results on aggregate indexes in 2020</a:t>
            </a: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3" name="Picture 2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7EAD0759-61DE-1BB9-0A34-E91793D8A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243" y="958850"/>
            <a:ext cx="5661514" cy="38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63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Main results on aggregate indexes in 2020 vs. 2022</a:t>
            </a: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4" name="Picture 3" descr="A graph of different colored squares&#10;&#10;Description automatically generated">
            <a:extLst>
              <a:ext uri="{FF2B5EF4-FFF2-40B4-BE49-F238E27FC236}">
                <a16:creationId xmlns:a16="http://schemas.microsoft.com/office/drawing/2014/main" id="{30DC9F59-2A55-21C8-695A-A86C44DF1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465" y="1015104"/>
            <a:ext cx="53721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64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Other key results</a:t>
            </a: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858805B-6862-5400-6C1A-82FCD76BFA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343227"/>
              </p:ext>
            </p:extLst>
          </p:nvPr>
        </p:nvGraphicFramePr>
        <p:xfrm>
          <a:off x="858904" y="1015104"/>
          <a:ext cx="7401791" cy="3903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68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3" grpId="1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n-US" dirty="0"/>
              <a:t>Heterogeneity: Student and Tutor characteristics</a:t>
            </a: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457200" y="1104137"/>
            <a:ext cx="8229600" cy="353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Students. </a:t>
            </a:r>
            <a:r>
              <a:rPr lang="en-US" dirty="0"/>
              <a:t>Overall,</a:t>
            </a:r>
            <a:r>
              <a:rPr lang="en-US" b="1" dirty="0"/>
              <a:t> </a:t>
            </a:r>
            <a:r>
              <a:rPr lang="en-US" dirty="0"/>
              <a:t>limited heterogeneity but: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dirty="0"/>
              <a:t>More positive impact on performance for students with learning disorders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dirty="0"/>
              <a:t>More positive impact on well-being for immigrant students compared to natives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Tutors</a:t>
            </a:r>
            <a:r>
              <a:rPr lang="en-US" dirty="0"/>
              <a:t>: do not detect economically nor statistically significant differences considering several dimensions, including the gender match.</a:t>
            </a:r>
          </a:p>
          <a:p>
            <a:pPr marL="742950" lvl="1" indent="-285750">
              <a:spcAft>
                <a:spcPts val="600"/>
              </a:spcAft>
            </a:pPr>
            <a:r>
              <a:rPr lang="en-US" dirty="0"/>
              <a:t>All university students intrinsically motivated can be great tutors!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The results are similar using interaction in the regression or the causal forest algorithm (</a:t>
            </a:r>
            <a:r>
              <a:rPr lang="en-US" dirty="0" err="1"/>
              <a:t>Athey</a:t>
            </a:r>
            <a:r>
              <a:rPr lang="en-US" dirty="0"/>
              <a:t> and </a:t>
            </a:r>
            <a:r>
              <a:rPr lang="en-US" dirty="0" err="1"/>
              <a:t>Imbens</a:t>
            </a:r>
            <a:r>
              <a:rPr lang="en-US" dirty="0"/>
              <a:t>, 2016), </a:t>
            </a:r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32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173402"/>
            <a:ext cx="8229600" cy="86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r>
              <a:rPr lang="en-US" dirty="0"/>
              <a:t>How did TOP affect university students?</a:t>
            </a: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206213" y="805650"/>
            <a:ext cx="8229600" cy="353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n-US" dirty="0"/>
              <a:t>Assignment of tutors to students was random, conditional on baseline characteristics used for allocation (subject, time availability, and experience)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67A21A23-44C0-4CDF-4B3C-CCBC94451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04" y="1674450"/>
            <a:ext cx="6597219" cy="2202979"/>
          </a:xfrm>
          <a:prstGeom prst="rect">
            <a:avLst/>
          </a:prstGeom>
        </p:spPr>
      </p:pic>
      <p:pic>
        <p:nvPicPr>
          <p:cNvPr id="9" name="Picture 8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D505DCC0-B2C7-9AAA-0109-A6F76CD67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998" y="3867595"/>
            <a:ext cx="6459608" cy="104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8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 and Future Directions</a:t>
            </a: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362198" y="961429"/>
            <a:ext cx="8229600" cy="353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n-US" dirty="0"/>
              <a:t>Online tutoring provided by volunteer university students can be a </a:t>
            </a:r>
            <a:r>
              <a:rPr lang="en-US" b="1" dirty="0"/>
              <a:t>simple and cost-effective</a:t>
            </a:r>
            <a:r>
              <a:rPr lang="en-US" dirty="0"/>
              <a:t> intervention to mitigate inequalities in education. </a:t>
            </a:r>
          </a:p>
          <a:p>
            <a:pPr lvl="1"/>
            <a:r>
              <a:rPr lang="en-US" dirty="0"/>
              <a:t>We find a positive impact not only on academic performance (+0.26 </a:t>
            </a:r>
            <a:r>
              <a:rPr lang="en-US" dirty="0" err="1"/>
              <a:t>sd</a:t>
            </a:r>
            <a:r>
              <a:rPr lang="en-US" dirty="0"/>
              <a:t>), but also on well-being, aspirations, and socio-emotional skills.</a:t>
            </a:r>
          </a:p>
          <a:p>
            <a:pPr marL="596900" lvl="1" indent="0">
              <a:buNone/>
            </a:pPr>
            <a:endParaRPr lang="en-US" dirty="0"/>
          </a:p>
          <a:p>
            <a:r>
              <a:rPr lang="en-US" b="1" dirty="0"/>
              <a:t>Advantages</a:t>
            </a:r>
            <a:r>
              <a:rPr lang="en-US" dirty="0"/>
              <a:t> not only for COVID-19: 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Reach remote locations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Supply of qualified tutors, possibly from other regions (exposure to other environments)</a:t>
            </a:r>
          </a:p>
          <a:p>
            <a:pPr lvl="1">
              <a:spcBef>
                <a:spcPts val="300"/>
              </a:spcBef>
            </a:pPr>
            <a:r>
              <a:rPr lang="en-US" dirty="0"/>
              <a:t>Highly cost-effective</a:t>
            </a:r>
          </a:p>
          <a:p>
            <a:pPr marL="596900" lvl="1" indent="0">
              <a:spcBef>
                <a:spcPts val="300"/>
              </a:spcBef>
              <a:buNone/>
            </a:pPr>
            <a:endParaRPr lang="en-US" dirty="0"/>
          </a:p>
          <a:p>
            <a:r>
              <a:rPr lang="en-US" b="1" dirty="0"/>
              <a:t>Potential limitations: </a:t>
            </a:r>
            <a:r>
              <a:rPr lang="en-US" dirty="0"/>
              <a:t>Internet access and Technology +tutors’ recruitment 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4756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ctrTitle"/>
          </p:nvPr>
        </p:nvSpPr>
        <p:spPr>
          <a:xfrm>
            <a:off x="759637" y="3430456"/>
            <a:ext cx="6455400" cy="11025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</a:t>
            </a:r>
            <a:endParaRPr dirty="0"/>
          </a:p>
        </p:txBody>
      </p:sp>
      <p:sp>
        <p:nvSpPr>
          <p:cNvPr id="155" name="Google Shape;155;p23"/>
          <p:cNvSpPr txBox="1">
            <a:spLocks noGrp="1"/>
          </p:cNvSpPr>
          <p:nvPr>
            <p:ph type="subTitle" idx="1"/>
          </p:nvPr>
        </p:nvSpPr>
        <p:spPr>
          <a:xfrm>
            <a:off x="647095" y="4526100"/>
            <a:ext cx="6455400" cy="1234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200"/>
              </a:spcAft>
              <a:buNone/>
            </a:pPr>
            <a:r>
              <a:rPr lang="en-US" dirty="0" err="1"/>
              <a:t>Michela_carlana@hks.harvard.edu</a:t>
            </a:r>
            <a:endParaRPr dirty="0"/>
          </a:p>
        </p:txBody>
      </p:sp>
      <p:pic>
        <p:nvPicPr>
          <p:cNvPr id="3" name="Picture 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E9DB990D-FF4B-3489-13B1-39A59D2ED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38" y="591758"/>
            <a:ext cx="7772400" cy="348689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8C859-4E2A-8085-6634-53CB4EF53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pic>
        <p:nvPicPr>
          <p:cNvPr id="5" name="Picture 4" descr="A table of statistics with numbers&#10;&#10;Description automatically generated with medium confidence">
            <a:extLst>
              <a:ext uri="{FF2B5EF4-FFF2-40B4-BE49-F238E27FC236}">
                <a16:creationId xmlns:a16="http://schemas.microsoft.com/office/drawing/2014/main" id="{DE160679-B458-99DA-254E-596427EDB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79" y="695959"/>
            <a:ext cx="8207061" cy="40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47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9223" y="0"/>
            <a:ext cx="6172200" cy="742950"/>
          </a:xfrm>
        </p:spPr>
        <p:txBody>
          <a:bodyPr>
            <a:normAutofit/>
          </a:bodyPr>
          <a:lstStyle/>
          <a:p>
            <a:r>
              <a:rPr lang="en-US" dirty="0"/>
              <a:t>Motivation</a:t>
            </a:r>
            <a:br>
              <a:rPr lang="en-US" dirty="0"/>
            </a:br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COVID-19 &amp; learning loss</a:t>
            </a:r>
            <a:endParaRPr lang="it-IT" sz="1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5733" y="742950"/>
            <a:ext cx="8305753" cy="25678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050" dirty="0"/>
          </a:p>
          <a:p>
            <a:r>
              <a:rPr lang="en-GB" dirty="0"/>
              <a:t>School closure due to COVID-19 outbreak has exacerbated concerns about inequalities in education outcomes </a:t>
            </a:r>
          </a:p>
          <a:p>
            <a:endParaRPr lang="it-IT" sz="1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en-US" sz="1600" b="1" dirty="0"/>
              <a:t>Learning losses </a:t>
            </a:r>
            <a:r>
              <a:rPr lang="en-US" sz="1600" dirty="0"/>
              <a:t>for children: </a:t>
            </a:r>
            <a:r>
              <a:rPr lang="en-GB" sz="1600" dirty="0"/>
              <a:t>0.17 SD, equivalent to approximately one-half year’s worth of learning </a:t>
            </a:r>
            <a:r>
              <a:rPr lang="en-GB" sz="1600" dirty="0">
                <a:solidFill>
                  <a:schemeClr val="tx2"/>
                </a:solidFill>
              </a:rPr>
              <a:t>(</a:t>
            </a:r>
            <a:r>
              <a:rPr lang="en-GB" sz="1600" dirty="0" err="1">
                <a:solidFill>
                  <a:schemeClr val="tx2"/>
                </a:solidFill>
              </a:rPr>
              <a:t>Patrinos</a:t>
            </a:r>
            <a:r>
              <a:rPr lang="en-GB" sz="1600" dirty="0">
                <a:solidFill>
                  <a:schemeClr val="tx2"/>
                </a:solidFill>
              </a:rPr>
              <a:t> et al., 2022, </a:t>
            </a:r>
            <a:r>
              <a:rPr lang="en-GB" sz="1600" dirty="0" err="1">
                <a:solidFill>
                  <a:schemeClr val="tx2"/>
                </a:solidFill>
              </a:rPr>
              <a:t>Carlana</a:t>
            </a:r>
            <a:r>
              <a:rPr lang="en-GB" sz="1600" dirty="0">
                <a:solidFill>
                  <a:schemeClr val="tx2"/>
                </a:solidFill>
              </a:rPr>
              <a:t> et al., 2023)</a:t>
            </a:r>
            <a:br>
              <a:rPr lang="en-GB" sz="1600" dirty="0"/>
            </a:br>
            <a:endParaRPr lang="en-US" sz="1600" dirty="0"/>
          </a:p>
          <a:p>
            <a:pPr lvl="1"/>
            <a:r>
              <a:rPr lang="en-US" sz="1600" dirty="0"/>
              <a:t>Adverse psychological effects </a:t>
            </a:r>
            <a:r>
              <a:rPr lang="it-IT" sz="1600" dirty="0">
                <a:solidFill>
                  <a:schemeClr val="tx2"/>
                </a:solidFill>
              </a:rPr>
              <a:t>(</a:t>
            </a:r>
            <a:r>
              <a:rPr lang="da-DK" sz="1600" dirty="0">
                <a:solidFill>
                  <a:schemeClr val="tx2"/>
                </a:solidFill>
              </a:rPr>
              <a:t>Orgilés et al, 2020; Golberstein et al, 2020)</a:t>
            </a:r>
            <a:endParaRPr lang="it-IT" sz="1600" dirty="0">
              <a:solidFill>
                <a:schemeClr val="tx2"/>
              </a:solidFill>
            </a:endParaRP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10735" y="3483350"/>
            <a:ext cx="8115748" cy="9354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b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Tutoring programs </a:t>
            </a:r>
            <a:r>
              <a:rPr lang="en-GB" sz="17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</a:rPr>
              <a:t>are currently promoted across the world to accelerate student learning and compensate for interrupted instruction due to COVID-19 </a:t>
            </a:r>
          </a:p>
          <a:p>
            <a:endParaRPr lang="it-IT" sz="17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7129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8C859-4E2A-8085-6634-53CB4EF53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5" name="Picture 4" descr="A table of numbers and a few black text&#10;&#10;Description automatically generated with medium confidence">
            <a:extLst>
              <a:ext uri="{FF2B5EF4-FFF2-40B4-BE49-F238E27FC236}">
                <a16:creationId xmlns:a16="http://schemas.microsoft.com/office/drawing/2014/main" id="{115218F7-72EA-0422-E504-DA26D09D7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59" y="751840"/>
            <a:ext cx="7799507" cy="378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26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8C859-4E2A-8085-6634-53CB4EF53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5D381-10FC-EF01-68F6-F59711FD7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890" y="469900"/>
            <a:ext cx="62103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27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1210-CBDC-4345-5E5F-F3E947007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589D3-0CDE-C01C-4548-9894883350E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157704-52FA-DBE5-A091-ADBAF95F7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29097"/>
            <a:ext cx="8311351" cy="359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24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8C859-4E2A-8085-6634-53CB4EF53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pic>
        <p:nvPicPr>
          <p:cNvPr id="4" name="Picture 3" descr="A table of results&#10;&#10;Description automatically generated">
            <a:extLst>
              <a:ext uri="{FF2B5EF4-FFF2-40B4-BE49-F238E27FC236}">
                <a16:creationId xmlns:a16="http://schemas.microsoft.com/office/drawing/2014/main" id="{8F44E012-DFDB-ED3E-25F4-961D6CE7F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11" y="287620"/>
            <a:ext cx="6625489" cy="45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02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8C859-4E2A-8085-6634-53CB4EF53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5" name="Picture 4" descr="A table of text with numbers and numbers&#10;&#10;Description automatically generated with medium confidence">
            <a:extLst>
              <a:ext uri="{FF2B5EF4-FFF2-40B4-BE49-F238E27FC236}">
                <a16:creationId xmlns:a16="http://schemas.microsoft.com/office/drawing/2014/main" id="{0F07E3CC-B88D-5E65-C710-321F02E4C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51" y="137160"/>
            <a:ext cx="70623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04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8C859-4E2A-8085-6634-53CB4EF53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4" name="Picture 3" descr="A graph with numbers and a bar chart&#10;&#10;Description automatically generated with medium confidence">
            <a:extLst>
              <a:ext uri="{FF2B5EF4-FFF2-40B4-BE49-F238E27FC236}">
                <a16:creationId xmlns:a16="http://schemas.microsoft.com/office/drawing/2014/main" id="{07FF2536-7D03-8E4B-54EA-CB90B8FBB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524561"/>
            <a:ext cx="6197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562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8C859-4E2A-8085-6634-53CB4EF53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5" name="Picture 4" descr="A chart with green and white lines&#10;&#10;Description automatically generated">
            <a:extLst>
              <a:ext uri="{FF2B5EF4-FFF2-40B4-BE49-F238E27FC236}">
                <a16:creationId xmlns:a16="http://schemas.microsoft.com/office/drawing/2014/main" id="{9294EB14-A57E-C8AD-53B1-A1A59458A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911860"/>
            <a:ext cx="8125460" cy="332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95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8C859-4E2A-8085-6634-53CB4EF53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4" name="Picture 3" descr="A chart of a graph&#10;&#10;Description automatically generated with medium confidence">
            <a:extLst>
              <a:ext uri="{FF2B5EF4-FFF2-40B4-BE49-F238E27FC236}">
                <a16:creationId xmlns:a16="http://schemas.microsoft.com/office/drawing/2014/main" id="{1638C338-B6B1-AC0C-B7FA-4082AAA44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1050835"/>
            <a:ext cx="7772400" cy="3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18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8C859-4E2A-8085-6634-53CB4EF53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5" name="Picture 4" descr="A table of performance index&#10;&#10;Description automatically generated">
            <a:extLst>
              <a:ext uri="{FF2B5EF4-FFF2-40B4-BE49-F238E27FC236}">
                <a16:creationId xmlns:a16="http://schemas.microsoft.com/office/drawing/2014/main" id="{1E029BFB-353C-78A9-CBF3-84E29CA4A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0"/>
            <a:ext cx="55854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2984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8C859-4E2A-8085-6634-53CB4EF534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pic>
        <p:nvPicPr>
          <p:cNvPr id="4" name="Picture 3" descr="A paper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2F68B24F-BB97-177F-6851-8BBB91AB3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788" y="-19050"/>
            <a:ext cx="39864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499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Tutoring Online Program</a:t>
            </a: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457200" y="1104137"/>
            <a:ext cx="8229600" cy="353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buFont typeface="Arial" charset="0"/>
              <a:buChar char="•"/>
            </a:pPr>
            <a:r>
              <a:rPr lang="en-GB" dirty="0"/>
              <a:t>Evaluate the impact of an innovative Tutoring Online Program (TOP) launched in Italy in 2020 and scaled up/expanded in subsequent years impacting more than </a:t>
            </a:r>
            <a:r>
              <a:rPr lang="en-GB" b="1" dirty="0"/>
              <a:t>4,000 disadvantaged students </a:t>
            </a:r>
          </a:p>
          <a:p>
            <a:pPr>
              <a:buFont typeface="Arial" charset="0"/>
              <a:buChar char="•"/>
            </a:pPr>
            <a:endParaRPr lang="en-US"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 descr="A group of web pages&#10;&#10;Description automatically generated with medium confidence">
            <a:extLst>
              <a:ext uri="{FF2B5EF4-FFF2-40B4-BE49-F238E27FC236}">
                <a16:creationId xmlns:a16="http://schemas.microsoft.com/office/drawing/2014/main" id="{BF421DAD-78E7-560A-0601-E258FACA5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851" y="2348109"/>
            <a:ext cx="4898864" cy="26490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2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3200"/>
            </a:pPr>
            <a:r>
              <a:rPr lang="en-US" dirty="0"/>
              <a:t>Tutoring Online Program</a:t>
            </a:r>
            <a:endParaRPr dirty="0"/>
          </a:p>
        </p:txBody>
      </p:sp>
      <p:sp>
        <p:nvSpPr>
          <p:cNvPr id="509" name="Google Shape;509;p62"/>
          <p:cNvSpPr txBox="1">
            <a:spLocks noGrp="1"/>
          </p:cNvSpPr>
          <p:nvPr>
            <p:ph type="body" idx="1"/>
          </p:nvPr>
        </p:nvSpPr>
        <p:spPr>
          <a:xfrm>
            <a:off x="457200" y="1152564"/>
            <a:ext cx="5361039" cy="34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821531" lvl="1" indent="0">
              <a:lnSpc>
                <a:spcPct val="100000"/>
              </a:lnSpc>
              <a:spcBef>
                <a:spcPts val="0"/>
              </a:spcBef>
              <a:buSzPts val="2200"/>
              <a:buNone/>
            </a:pPr>
            <a:r>
              <a:rPr lang="es-PE" sz="1650" dirty="0"/>
              <a:t>TOP (“Tutoring Online Program”) was created in March 2020 to help children during school closure with the support of an online tutor</a:t>
            </a:r>
          </a:p>
          <a:p>
            <a:pPr marL="821531" lvl="1" indent="0">
              <a:lnSpc>
                <a:spcPct val="100000"/>
              </a:lnSpc>
              <a:spcBef>
                <a:spcPts val="930"/>
              </a:spcBef>
              <a:buSzPts val="2200"/>
              <a:buNone/>
            </a:pPr>
            <a:r>
              <a:rPr lang="en-US" sz="1650" dirty="0"/>
              <a:t>Students in grades 6-8 from disadvantaged backgrounds (socio-economic status, language barriers, learning difficulties, ...)</a:t>
            </a:r>
          </a:p>
          <a:p>
            <a:pPr marL="821531" lvl="1" indent="0">
              <a:lnSpc>
                <a:spcPct val="100000"/>
              </a:lnSpc>
              <a:spcBef>
                <a:spcPts val="930"/>
              </a:spcBef>
              <a:buSzPts val="2200"/>
              <a:buNone/>
            </a:pPr>
            <a:endParaRPr lang="es-PE" sz="1650" dirty="0"/>
          </a:p>
          <a:p>
            <a:pPr marL="821531" lvl="1" indent="0">
              <a:lnSpc>
                <a:spcPct val="100000"/>
              </a:lnSpc>
              <a:spcBef>
                <a:spcPts val="930"/>
              </a:spcBef>
              <a:buSzPts val="2200"/>
              <a:buNone/>
            </a:pPr>
            <a:r>
              <a:rPr lang="es-PE" sz="1650" b="1" dirty="0"/>
              <a:t>Causal evaluation</a:t>
            </a:r>
            <a:r>
              <a:rPr lang="es-PE" sz="1650" dirty="0"/>
              <a:t>: Results from the pilot show promising impact on achievements, socio-emotional skills, psychological well-being, and aspirations.</a:t>
            </a:r>
            <a:endParaRPr sz="1650" dirty="0"/>
          </a:p>
        </p:txBody>
      </p:sp>
      <p:sp>
        <p:nvSpPr>
          <p:cNvPr id="510" name="Google Shape;510;p62"/>
          <p:cNvSpPr txBox="1">
            <a:spLocks noGrp="1"/>
          </p:cNvSpPr>
          <p:nvPr>
            <p:ph type="body" idx="2"/>
          </p:nvPr>
        </p:nvSpPr>
        <p:spPr>
          <a:xfrm>
            <a:off x="6109921" y="4448041"/>
            <a:ext cx="2843784" cy="148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44" rIns="0" bIns="13706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700"/>
              <a:buNone/>
            </a:pPr>
            <a:r>
              <a:rPr lang="en-US" sz="1050">
                <a:solidFill>
                  <a:srgbClr val="7F7F7F"/>
                </a:solidFill>
              </a:rPr>
              <a:t>Foto : Stefano Guidi | Shutterstock.com</a:t>
            </a:r>
            <a:endParaRPr sz="1050">
              <a:solidFill>
                <a:srgbClr val="7F7F7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979797"/>
              </a:buClr>
              <a:buSzPts val="700"/>
              <a:buNone/>
            </a:pPr>
            <a:endParaRPr/>
          </a:p>
        </p:txBody>
      </p:sp>
      <p:grpSp>
        <p:nvGrpSpPr>
          <p:cNvPr id="512" name="Google Shape;512;p62"/>
          <p:cNvGrpSpPr/>
          <p:nvPr/>
        </p:nvGrpSpPr>
        <p:grpSpPr>
          <a:xfrm>
            <a:off x="565904" y="2192851"/>
            <a:ext cx="5143631" cy="1105741"/>
            <a:chOff x="663329" y="3147932"/>
            <a:chExt cx="4392765" cy="1720319"/>
          </a:xfrm>
        </p:grpSpPr>
        <p:cxnSp>
          <p:nvCxnSpPr>
            <p:cNvPr id="513" name="Google Shape;513;p62"/>
            <p:cNvCxnSpPr/>
            <p:nvPr/>
          </p:nvCxnSpPr>
          <p:spPr>
            <a:xfrm>
              <a:off x="663330" y="3147932"/>
              <a:ext cx="4392764" cy="0"/>
            </a:xfrm>
            <a:prstGeom prst="straightConnector1">
              <a:avLst/>
            </a:prstGeom>
            <a:noFill/>
            <a:ln w="9525" cap="flat" cmpd="sng">
              <a:solidFill>
                <a:srgbClr val="979797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514" name="Google Shape;514;p62"/>
            <p:cNvCxnSpPr/>
            <p:nvPr/>
          </p:nvCxnSpPr>
          <p:spPr>
            <a:xfrm>
              <a:off x="663329" y="4868251"/>
              <a:ext cx="4392764" cy="0"/>
            </a:xfrm>
            <a:prstGeom prst="straightConnector1">
              <a:avLst/>
            </a:prstGeom>
            <a:noFill/>
            <a:ln w="9525" cap="flat" cmpd="sng">
              <a:solidFill>
                <a:srgbClr val="979797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515" name="Google Shape;515;p62"/>
          <p:cNvPicPr preferRelativeResize="0"/>
          <p:nvPr/>
        </p:nvPicPr>
        <p:blipFill rotWithShape="1">
          <a:blip r:embed="rId3">
            <a:alphaModFix/>
          </a:blip>
          <a:srcRect l="46932"/>
          <a:stretch/>
        </p:blipFill>
        <p:spPr>
          <a:xfrm>
            <a:off x="6109921" y="1047127"/>
            <a:ext cx="2650248" cy="3329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62" descr="Portáti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6140" y="115080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62" descr="Centro de llamada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140" y="2355833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62" descr="Lup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4550" y="3534505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Tutoring Online Program</a:t>
            </a: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320040" y="1158915"/>
            <a:ext cx="8519160" cy="353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>
              <a:buFont typeface="Arial" charset="0"/>
              <a:buChar char="•"/>
            </a:pPr>
            <a:endParaRPr lang="en-US" dirty="0"/>
          </a:p>
          <a:p>
            <a:pPr>
              <a:buFont typeface="Arial" charset="0"/>
              <a:buChar char="•"/>
            </a:pPr>
            <a:r>
              <a:rPr lang="en-US" sz="2000" dirty="0"/>
              <a:t>In-person tutoring is highly effective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Nickow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al, 2020; Fryer Jr., 2017; Banerjee et al, 2015)</a:t>
            </a:r>
            <a:r>
              <a:rPr lang="en-US" sz="2000" dirty="0"/>
              <a:t>, but </a:t>
            </a:r>
            <a:r>
              <a:rPr lang="en-US" sz="2000" b="1" dirty="0"/>
              <a:t>TOP has two defining features</a:t>
            </a:r>
            <a:r>
              <a:rPr lang="en-US" sz="2000" dirty="0"/>
              <a:t>: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1600" dirty="0"/>
              <a:t>Tutoring entirely </a:t>
            </a:r>
            <a:r>
              <a:rPr lang="en-US" sz="1600" u="sng" dirty="0"/>
              <a:t>online</a:t>
            </a:r>
            <a:r>
              <a:rPr lang="en-US" sz="1600" dirty="0"/>
              <a:t>: In-person interaction not possible during lockdown </a:t>
            </a:r>
          </a:p>
          <a:p>
            <a:pPr marL="939800" lvl="1" indent="-342900">
              <a:buFont typeface="+mj-lt"/>
              <a:buAutoNum type="arabicPeriod"/>
            </a:pPr>
            <a:r>
              <a:rPr lang="en-US" sz="1600" dirty="0"/>
              <a:t>Tutors are </a:t>
            </a:r>
            <a:r>
              <a:rPr lang="en-US" sz="1600" u="sng" dirty="0"/>
              <a:t>volunteer</a:t>
            </a:r>
            <a:r>
              <a:rPr lang="en-US" sz="1600" dirty="0"/>
              <a:t> university students, trained and supported by pedagogical experts </a:t>
            </a:r>
          </a:p>
          <a:p>
            <a:pPr lvl="2"/>
            <a:r>
              <a:rPr lang="en-US" sz="1600" dirty="0"/>
              <a:t>Low cost compared to hiring professionals</a:t>
            </a:r>
          </a:p>
          <a:p>
            <a:pPr lvl="2"/>
            <a:r>
              <a:rPr lang="en-US" sz="1600" dirty="0"/>
              <a:t>Quality of inter-personal interaction: intrinsic motivation of volunteers and closer relationship tutor-tutee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747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Program Description</a:t>
            </a:r>
            <a:endParaRPr dirty="0"/>
          </a:p>
        </p:txBody>
      </p:sp>
      <p:sp>
        <p:nvSpPr>
          <p:cNvPr id="148" name="Google Shape;148;p22"/>
          <p:cNvSpPr txBox="1">
            <a:spLocks noGrp="1"/>
          </p:cNvSpPr>
          <p:nvPr>
            <p:ph type="body" idx="1"/>
          </p:nvPr>
        </p:nvSpPr>
        <p:spPr>
          <a:xfrm>
            <a:off x="457200" y="978388"/>
            <a:ext cx="8229600" cy="35322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n-US" dirty="0"/>
              <a:t>Individual online tutoring</a:t>
            </a:r>
          </a:p>
          <a:p>
            <a:r>
              <a:rPr lang="en-US" dirty="0"/>
              <a:t>3-6 hours support per week in doing homework assigned by students’ own teachers in Math, Italian or English </a:t>
            </a:r>
            <a:r>
              <a:rPr lang="en-US" dirty="0">
                <a:sym typeface="Wingdings"/>
              </a:rPr>
              <a:t> </a:t>
            </a:r>
            <a:r>
              <a:rPr lang="en-US" sz="1800" dirty="0"/>
              <a:t>no “extra” materials</a:t>
            </a:r>
            <a:endParaRPr lang="en-US" dirty="0"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None/>
            </a:pP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02" y="1964578"/>
            <a:ext cx="4352801" cy="30371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29890" y="2744488"/>
            <a:ext cx="2092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7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Math covered by 78% of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646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Program Timeline and Description</a:t>
            </a: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6" name="Google Shape;148;p22"/>
          <p:cNvSpPr txBox="1">
            <a:spLocks noGrp="1"/>
          </p:cNvSpPr>
          <p:nvPr>
            <p:ph type="body" idx="1"/>
          </p:nvPr>
        </p:nvSpPr>
        <p:spPr>
          <a:xfrm>
            <a:off x="457200" y="3146463"/>
            <a:ext cx="8229600" cy="14255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indent="-285750"/>
            <a:r>
              <a:rPr lang="en-US" sz="1800" dirty="0"/>
              <a:t>Email sent to public list of all Italian middle schools </a:t>
            </a:r>
          </a:p>
          <a:p>
            <a:pPr marL="285750" indent="-285750"/>
            <a:r>
              <a:rPr lang="en-US" dirty="0"/>
              <a:t>Schools select </a:t>
            </a:r>
            <a:r>
              <a:rPr lang="en-US" b="1" dirty="0"/>
              <a:t>max 3 students per class </a:t>
            </a:r>
            <a:r>
              <a:rPr lang="en-US" dirty="0"/>
              <a:t>who need the program the most, in terms of their learning level and family environment</a:t>
            </a:r>
          </a:p>
          <a:p>
            <a:pPr marL="285750" indent="-285750"/>
            <a:r>
              <a:rPr lang="en-US" dirty="0"/>
              <a:t>Indicate subjects of tutoring: (1) Math; (2) Italian; (3) English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018805" y="2703569"/>
            <a:ext cx="1" cy="443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1065003498"/>
              </p:ext>
            </p:extLst>
          </p:nvPr>
        </p:nvGraphicFramePr>
        <p:xfrm>
          <a:off x="326570" y="1015104"/>
          <a:ext cx="8579923" cy="1688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3322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US" dirty="0"/>
              <a:t>Program Timeline and Description</a:t>
            </a: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6845548"/>
              </p:ext>
            </p:extLst>
          </p:nvPr>
        </p:nvGraphicFramePr>
        <p:xfrm>
          <a:off x="326570" y="1015104"/>
          <a:ext cx="8579923" cy="1688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148;p22"/>
          <p:cNvSpPr txBox="1">
            <a:spLocks noGrp="1"/>
          </p:cNvSpPr>
          <p:nvPr>
            <p:ph type="body" idx="1"/>
          </p:nvPr>
        </p:nvSpPr>
        <p:spPr>
          <a:xfrm>
            <a:off x="457200" y="2925015"/>
            <a:ext cx="8229600" cy="20767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indent="-285750"/>
            <a:r>
              <a:rPr lang="en-US" sz="1800" dirty="0"/>
              <a:t>Email sent by dean of Bocconi, Bicocca &amp; State University of Milan to all enrolled students</a:t>
            </a:r>
          </a:p>
          <a:p>
            <a:pPr marL="285750" indent="-285750"/>
            <a:r>
              <a:rPr lang="en-US" sz="1800" dirty="0"/>
              <a:t>Can choose to tutor in 1 or more of the 3 subject areas </a:t>
            </a:r>
          </a:p>
          <a:p>
            <a:pPr marL="285750" indent="-285750"/>
            <a:r>
              <a:rPr lang="en-US" sz="1800" b="1" u="sng" dirty="0"/>
              <a:t>Training resources and support </a:t>
            </a:r>
            <a:r>
              <a:rPr lang="en-US" sz="1800" dirty="0"/>
              <a:t>are offered on a voluntary basis by pedagogical experts of Bicocca University, including self-training course and counseling during the entire program (</a:t>
            </a:r>
            <a:r>
              <a:rPr lang="en-US" sz="1800" dirty="0" err="1"/>
              <a:t>group+individual</a:t>
            </a:r>
            <a:r>
              <a:rPr lang="en-US" sz="1800" dirty="0"/>
              <a:t>)</a:t>
            </a:r>
          </a:p>
          <a:p>
            <a:pPr>
              <a:spcAft>
                <a:spcPts val="600"/>
              </a:spcAft>
            </a:pPr>
            <a:endParaRPr lang="en-US" sz="1800" dirty="0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241963" y="2002925"/>
            <a:ext cx="11878" cy="922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71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 txBox="1">
            <a:spLocks noGrp="1"/>
          </p:cNvSpPr>
          <p:nvPr>
            <p:ph type="title"/>
          </p:nvPr>
        </p:nvSpPr>
        <p:spPr>
          <a:xfrm>
            <a:off x="457200" y="146304"/>
            <a:ext cx="8229600" cy="868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/>
            <a:r>
              <a:rPr lang="en-US" dirty="0"/>
              <a:t>Program Timeline and Description</a:t>
            </a:r>
            <a:endParaRPr dirty="0"/>
          </a:p>
        </p:txBody>
      </p:sp>
      <p:sp>
        <p:nvSpPr>
          <p:cNvPr id="149" name="Google Shape;149;p22"/>
          <p:cNvSpPr txBox="1">
            <a:spLocks noGrp="1"/>
          </p:cNvSpPr>
          <p:nvPr>
            <p:ph type="sldNum" idx="12"/>
          </p:nvPr>
        </p:nvSpPr>
        <p:spPr>
          <a:xfrm>
            <a:off x="7834545" y="4834927"/>
            <a:ext cx="852300" cy="166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82818867"/>
              </p:ext>
            </p:extLst>
          </p:nvPr>
        </p:nvGraphicFramePr>
        <p:xfrm>
          <a:off x="326570" y="1015104"/>
          <a:ext cx="8579923" cy="1688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Google Shape;148;p22"/>
          <p:cNvSpPr txBox="1">
            <a:spLocks noGrp="1"/>
          </p:cNvSpPr>
          <p:nvPr>
            <p:ph type="body" idx="1"/>
          </p:nvPr>
        </p:nvSpPr>
        <p:spPr>
          <a:xfrm>
            <a:off x="457200" y="3146463"/>
            <a:ext cx="8229600" cy="168846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85750" indent="-285750"/>
            <a:r>
              <a:rPr lang="en-US" sz="1800" dirty="0"/>
              <a:t>More than 1,000 </a:t>
            </a:r>
            <a:r>
              <a:rPr lang="en-US" sz="1800" dirty="0" err="1"/>
              <a:t>parents+students</a:t>
            </a:r>
            <a:r>
              <a:rPr lang="en-US" sz="1800" dirty="0"/>
              <a:t> completed the baseline survey </a:t>
            </a:r>
          </a:p>
          <a:p>
            <a:pPr marL="285750" indent="-285750"/>
            <a:r>
              <a:rPr lang="en-US" sz="1800" dirty="0"/>
              <a:t>Due to Budget/administrative capacity, we randomly assigned students to a tutors </a:t>
            </a:r>
          </a:p>
          <a:p>
            <a:pPr marL="285750" indent="-285750"/>
            <a:r>
              <a:rPr lang="en-US" sz="1800" dirty="0"/>
              <a:t>Tutors were randomly assigned to a students if excess availability in subject, time slot, and experience</a:t>
            </a:r>
            <a:br>
              <a:rPr lang="en-US" sz="1800" dirty="0"/>
            </a:br>
            <a:endParaRPr lang="en-US" sz="1800" dirty="0"/>
          </a:p>
          <a:p>
            <a:pPr marL="285750" indent="-285750"/>
            <a:endParaRPr lang="en-US" sz="1800" dirty="0"/>
          </a:p>
        </p:txBody>
      </p:sp>
      <p:cxnSp>
        <p:nvCxnSpPr>
          <p:cNvPr id="3" name="Straight Arrow Connector 2"/>
          <p:cNvCxnSpPr>
            <a:endCxn id="6" idx="0"/>
          </p:cNvCxnSpPr>
          <p:nvPr/>
        </p:nvCxnSpPr>
        <p:spPr>
          <a:xfrm>
            <a:off x="4572000" y="2703569"/>
            <a:ext cx="0" cy="442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978775"/>
      </p:ext>
    </p:extLst>
  </p:cSld>
  <p:clrMapOvr>
    <a:masterClrMapping/>
  </p:clrMapOvr>
</p:sld>
</file>

<file path=ppt/theme/theme1.xml><?xml version="1.0" encoding="utf-8"?>
<a:theme xmlns:a="http://schemas.openxmlformats.org/drawingml/2006/main" name="J-PAL Master Slide">
  <a:themeElements>
    <a:clrScheme name="J-PAL Color Palette">
      <a:dk1>
        <a:srgbClr val="000000"/>
      </a:dk1>
      <a:lt1>
        <a:srgbClr val="FFFFFF"/>
      </a:lt1>
      <a:dk2>
        <a:srgbClr val="919191"/>
      </a:dk2>
      <a:lt2>
        <a:srgbClr val="CACACA"/>
      </a:lt2>
      <a:accent1>
        <a:srgbClr val="E35925"/>
      </a:accent1>
      <a:accent2>
        <a:srgbClr val="2FAA9F"/>
      </a:accent2>
      <a:accent3>
        <a:srgbClr val="F4C300"/>
      </a:accent3>
      <a:accent4>
        <a:srgbClr val="4A9C65"/>
      </a:accent4>
      <a:accent5>
        <a:srgbClr val="2D616E"/>
      </a:accent5>
      <a:accent6>
        <a:srgbClr val="646464"/>
      </a:accent6>
      <a:hlink>
        <a:srgbClr val="2FAA9F"/>
      </a:hlink>
      <a:folHlink>
        <a:srgbClr val="E3591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1022</Words>
  <Application>Microsoft Macintosh PowerPoint</Application>
  <PresentationFormat>On-screen Show (16:9)</PresentationFormat>
  <Paragraphs>151</Paragraphs>
  <Slides>29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Century Gothic</vt:lpstr>
      <vt:lpstr>Wingdings</vt:lpstr>
      <vt:lpstr>J-PAL Master Slide</vt:lpstr>
      <vt:lpstr> Online tutoring:  scientific evidence from Italy </vt:lpstr>
      <vt:lpstr>Motivation COVID-19 &amp; learning loss</vt:lpstr>
      <vt:lpstr>Tutoring Online Program</vt:lpstr>
      <vt:lpstr>Tutoring Online Program</vt:lpstr>
      <vt:lpstr>Tutoring Online Program</vt:lpstr>
      <vt:lpstr>Program Description</vt:lpstr>
      <vt:lpstr>Program Timeline and Description</vt:lpstr>
      <vt:lpstr>Program Timeline and Description</vt:lpstr>
      <vt:lpstr>Program Timeline and Description</vt:lpstr>
      <vt:lpstr>Sample</vt:lpstr>
      <vt:lpstr>Endline Questionnaires &amp; Administrative Outcomes</vt:lpstr>
      <vt:lpstr>Main results on aggregate indexes in 2020</vt:lpstr>
      <vt:lpstr>Main results on aggregate indexes in 2020 vs. 2022</vt:lpstr>
      <vt:lpstr>Other key results</vt:lpstr>
      <vt:lpstr>Heterogeneity: Student and Tutor characteristics</vt:lpstr>
      <vt:lpstr>How did TOP affect university students?</vt:lpstr>
      <vt:lpstr>Conclusion and Future Directions</vt:lpstr>
      <vt:lpstr>Thank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Apart but Connected: Online Tutoring and Student Outcomes During the COVID-19 Pandemic </dc:title>
  <cp:lastModifiedBy>Carlana, Michela</cp:lastModifiedBy>
  <cp:revision>33</cp:revision>
  <dcterms:modified xsi:type="dcterms:W3CDTF">2024-03-11T23:11:47Z</dcterms:modified>
</cp:coreProperties>
</file>