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432" r:id="rId3"/>
    <p:sldId id="274" r:id="rId4"/>
    <p:sldId id="462" r:id="rId5"/>
    <p:sldId id="468" r:id="rId6"/>
    <p:sldId id="469" r:id="rId7"/>
    <p:sldId id="470" r:id="rId8"/>
    <p:sldId id="473" r:id="rId9"/>
    <p:sldId id="472" r:id="rId10"/>
    <p:sldId id="480" r:id="rId11"/>
    <p:sldId id="477" r:id="rId12"/>
    <p:sldId id="478" r:id="rId13"/>
    <p:sldId id="450" r:id="rId14"/>
    <p:sldId id="481" r:id="rId15"/>
    <p:sldId id="444" r:id="rId16"/>
    <p:sldId id="451" r:id="rId17"/>
    <p:sldId id="458" r:id="rId18"/>
    <p:sldId id="463" r:id="rId19"/>
    <p:sldId id="459" r:id="rId20"/>
    <p:sldId id="464" r:id="rId21"/>
    <p:sldId id="465" r:id="rId22"/>
    <p:sldId id="467" r:id="rId23"/>
    <p:sldId id="29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f0oOWVtjNtQJhQXSZPOrF5i5l+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D27F56-698D-4F4D-DD70-AB034233CF54}" name="Carmen Vergara" initials="CV" userId="S::carmen.vergara@uc.cl::1f02b914-be31-49fd-bba9-ad038ae227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AB6"/>
    <a:srgbClr val="277FE2"/>
    <a:srgbClr val="217DE3"/>
    <a:srgbClr val="3DE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2" autoAdjust="0"/>
    <p:restoredTop sz="80265" autoAdjust="0"/>
  </p:normalViewPr>
  <p:slideViewPr>
    <p:cSldViewPr snapToGrid="0" snapToObjects="1" showGuides="1">
      <p:cViewPr varScale="1">
        <p:scale>
          <a:sx n="47" d="100"/>
          <a:sy n="47" d="100"/>
        </p:scale>
        <p:origin x="1123" y="43"/>
      </p:cViewPr>
      <p:guideLst>
        <p:guide orient="horz" pos="432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irarraz\Dropbox\PC\Desktop\corrupcion\Copia%20de%20Datos%20corrupci&#243;n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irarraz\Dropbox\PC\Desktop\corrupcion\Copia%20de%20Datos%20corrupci&#243;n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Hoja1!$B$19:$B$30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Hoja1!$C$19:$C$30</c:f>
              <c:numCache>
                <c:formatCode>General</c:formatCode>
                <c:ptCount val="12"/>
                <c:pt idx="0">
                  <c:v>72</c:v>
                </c:pt>
                <c:pt idx="1">
                  <c:v>71</c:v>
                </c:pt>
                <c:pt idx="2">
                  <c:v>73</c:v>
                </c:pt>
                <c:pt idx="3">
                  <c:v>70</c:v>
                </c:pt>
                <c:pt idx="4">
                  <c:v>66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6E-4C93-9162-C08044409A0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Hoja1!$B$19:$B$30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Hoja1!$D$19:$D$30</c:f>
              <c:numCache>
                <c:formatCode>General</c:formatCode>
                <c:ptCount val="12"/>
                <c:pt idx="0">
                  <c:v>72</c:v>
                </c:pt>
                <c:pt idx="1">
                  <c:v>73</c:v>
                </c:pt>
                <c:pt idx="2">
                  <c:v>73</c:v>
                </c:pt>
                <c:pt idx="3">
                  <c:v>74</c:v>
                </c:pt>
                <c:pt idx="4">
                  <c:v>71</c:v>
                </c:pt>
                <c:pt idx="5">
                  <c:v>70</c:v>
                </c:pt>
                <c:pt idx="6">
                  <c:v>70</c:v>
                </c:pt>
                <c:pt idx="7">
                  <c:v>71</c:v>
                </c:pt>
                <c:pt idx="8">
                  <c:v>71</c:v>
                </c:pt>
                <c:pt idx="9">
                  <c:v>73</c:v>
                </c:pt>
                <c:pt idx="10">
                  <c:v>74</c:v>
                </c:pt>
                <c:pt idx="11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6E-4C93-9162-C08044409A02}"/>
            </c:ext>
          </c:extLst>
        </c:ser>
        <c:ser>
          <c:idx val="6"/>
          <c:order val="2"/>
          <c:tx>
            <c:strRef>
              <c:f>Hoja1!$C$18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166E-4C93-9162-C08044409A02}"/>
            </c:ext>
          </c:extLst>
        </c:ser>
        <c:ser>
          <c:idx val="7"/>
          <c:order val="3"/>
          <c:tx>
            <c:strRef>
              <c:f>Hoja1!$D$18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Hoja1!$D$19:$D$30</c:f>
              <c:numCache>
                <c:formatCode>General</c:formatCode>
                <c:ptCount val="12"/>
                <c:pt idx="0">
                  <c:v>72</c:v>
                </c:pt>
                <c:pt idx="1">
                  <c:v>73</c:v>
                </c:pt>
                <c:pt idx="2">
                  <c:v>73</c:v>
                </c:pt>
                <c:pt idx="3">
                  <c:v>74</c:v>
                </c:pt>
                <c:pt idx="4">
                  <c:v>71</c:v>
                </c:pt>
                <c:pt idx="5">
                  <c:v>70</c:v>
                </c:pt>
                <c:pt idx="6">
                  <c:v>70</c:v>
                </c:pt>
                <c:pt idx="7">
                  <c:v>71</c:v>
                </c:pt>
                <c:pt idx="8">
                  <c:v>71</c:v>
                </c:pt>
                <c:pt idx="9">
                  <c:v>73</c:v>
                </c:pt>
                <c:pt idx="10">
                  <c:v>74</c:v>
                </c:pt>
                <c:pt idx="11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6E-4C93-9162-C08044409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9494703"/>
        <c:axId val="1749496143"/>
      </c:lineChart>
      <c:catAx>
        <c:axId val="174949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49496143"/>
        <c:crosses val="autoZero"/>
        <c:auto val="1"/>
        <c:lblAlgn val="ctr"/>
        <c:lblOffset val="100"/>
        <c:noMultiLvlLbl val="0"/>
      </c:catAx>
      <c:valAx>
        <c:axId val="174949614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4949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C-47A6-9B90-212CE913A45B}"/>
              </c:ext>
            </c:extLst>
          </c:dPt>
          <c:cat>
            <c:strRef>
              <c:f>'Índice CCC'!$D$5:$D$14</c:f>
              <c:strCache>
                <c:ptCount val="10"/>
                <c:pt idx="0">
                  <c:v>Uruguay</c:v>
                </c:pt>
                <c:pt idx="1">
                  <c:v>Costa Rica</c:v>
                </c:pt>
                <c:pt idx="2">
                  <c:v>Chile</c:v>
                </c:pt>
                <c:pt idx="3">
                  <c:v>Perú</c:v>
                </c:pt>
                <c:pt idx="4">
                  <c:v>República Dominicana</c:v>
                </c:pt>
                <c:pt idx="5">
                  <c:v>Panamá</c:v>
                </c:pt>
                <c:pt idx="6">
                  <c:v>Argentina</c:v>
                </c:pt>
                <c:pt idx="7">
                  <c:v>Brasil</c:v>
                </c:pt>
                <c:pt idx="8">
                  <c:v>Colombia</c:v>
                </c:pt>
                <c:pt idx="9">
                  <c:v>Ecuador</c:v>
                </c:pt>
              </c:strCache>
            </c:strRef>
          </c:cat>
          <c:val>
            <c:numRef>
              <c:f>'Índice CCC'!$E$5:$E$14</c:f>
              <c:numCache>
                <c:formatCode>0.0</c:formatCode>
                <c:ptCount val="10"/>
                <c:pt idx="0">
                  <c:v>6.99</c:v>
                </c:pt>
                <c:pt idx="1">
                  <c:v>6.76</c:v>
                </c:pt>
                <c:pt idx="2">
                  <c:v>6.67</c:v>
                </c:pt>
                <c:pt idx="3">
                  <c:v>5.53</c:v>
                </c:pt>
                <c:pt idx="4">
                  <c:v>5.42</c:v>
                </c:pt>
                <c:pt idx="5">
                  <c:v>5.39</c:v>
                </c:pt>
                <c:pt idx="6">
                  <c:v>5.07</c:v>
                </c:pt>
                <c:pt idx="7">
                  <c:v>4.83</c:v>
                </c:pt>
                <c:pt idx="8">
                  <c:v>4.78</c:v>
                </c:pt>
                <c:pt idx="9">
                  <c:v>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C-47A6-9B90-212CE913A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8535391"/>
        <c:axId val="748530111"/>
      </c:barChart>
      <c:catAx>
        <c:axId val="748535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48530111"/>
        <c:crosses val="autoZero"/>
        <c:auto val="1"/>
        <c:lblAlgn val="ctr"/>
        <c:lblOffset val="100"/>
        <c:noMultiLvlLbl val="0"/>
      </c:catAx>
      <c:valAx>
        <c:axId val="748530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48535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882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95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21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804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6581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74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$100 millones</a:t>
            </a: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531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486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38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13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75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489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892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37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8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71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03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4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52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9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15B7879-454B-A852-8E9F-D1EDC45AD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54" b="6454"/>
          <a:stretch/>
        </p:blipFill>
        <p:spPr>
          <a:xfrm>
            <a:off x="0" y="-25669"/>
            <a:ext cx="12191999" cy="6909338"/>
          </a:xfrm>
          <a:prstGeom prst="rect">
            <a:avLst/>
          </a:prstGeom>
        </p:spPr>
      </p:pic>
      <p:pic>
        <p:nvPicPr>
          <p:cNvPr id="3" name="Google Shape;89;p1">
            <a:extLst>
              <a:ext uri="{FF2B5EF4-FFF2-40B4-BE49-F238E27FC236}">
                <a16:creationId xmlns:a16="http://schemas.microsoft.com/office/drawing/2014/main" id="{D7920308-CD41-6727-1D43-0F8FF648A02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9743090" y="452827"/>
            <a:ext cx="1686627" cy="997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760D76-CCF1-AAC4-5917-7B84B2C462D8}"/>
              </a:ext>
            </a:extLst>
          </p:cNvPr>
          <p:cNvSpPr txBox="1"/>
          <p:nvPr/>
        </p:nvSpPr>
        <p:spPr>
          <a:xfrm>
            <a:off x="1360634" y="5124503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IGNACIO IRARRÁZAVAL</a:t>
            </a:r>
          </a:p>
          <a:p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ABRIL 2024 </a:t>
            </a:r>
          </a:p>
        </p:txBody>
      </p:sp>
      <p:sp>
        <p:nvSpPr>
          <p:cNvPr id="11" name="Google Shape;90;p1">
            <a:extLst>
              <a:ext uri="{FF2B5EF4-FFF2-40B4-BE49-F238E27FC236}">
                <a16:creationId xmlns:a16="http://schemas.microsoft.com/office/drawing/2014/main" id="{CE16C757-353C-9EC6-EEC6-DC3A177BD15E}"/>
              </a:ext>
            </a:extLst>
          </p:cNvPr>
          <p:cNvSpPr/>
          <p:nvPr/>
        </p:nvSpPr>
        <p:spPr>
          <a:xfrm>
            <a:off x="1360634" y="4931005"/>
            <a:ext cx="2903359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rot="-5400000">
            <a:off x="2986236" y="-2312893"/>
            <a:ext cx="6219526" cy="1148378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217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404401" y="23830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endParaRPr sz="4000" b="1" i="0" u="none" strike="noStrike" cap="none" dirty="0">
              <a:solidFill>
                <a:srgbClr val="217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404401" y="4116477"/>
            <a:ext cx="4691599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000" b="1" i="0" u="none" strike="noStrike" cap="none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Autor / autores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000" b="1" i="0" u="none" strike="noStrike" cap="none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Fecha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1479440" y="4015412"/>
            <a:ext cx="1857677" cy="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17"/>
          <p:cNvSpPr txBox="1"/>
          <p:nvPr/>
        </p:nvSpPr>
        <p:spPr>
          <a:xfrm>
            <a:off x="1556800" y="2535481"/>
            <a:ext cx="7199321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4000" b="1" dirty="0">
                <a:solidFill>
                  <a:schemeClr val="lt1"/>
                </a:solidFill>
              </a:rPr>
              <a:t>2.- Índices internacionales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>
            <a:off x="1631840" y="4167812"/>
            <a:ext cx="185767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DD73CA2F-2A0B-DA11-F95D-F4A917D75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075" y="944503"/>
            <a:ext cx="1487782" cy="4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9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Google Shape;101;p2">
            <a:extLst>
              <a:ext uri="{FF2B5EF4-FFF2-40B4-BE49-F238E27FC236}">
                <a16:creationId xmlns:a16="http://schemas.microsoft.com/office/drawing/2014/main" id="{FC993029-1142-C17C-0773-CA80B9F03F04}"/>
              </a:ext>
            </a:extLst>
          </p:cNvPr>
          <p:cNvSpPr txBox="1"/>
          <p:nvPr/>
        </p:nvSpPr>
        <p:spPr>
          <a:xfrm>
            <a:off x="471643" y="326239"/>
            <a:ext cx="2195835" cy="224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MX" sz="2400" b="1" dirty="0">
                <a:solidFill>
                  <a:srgbClr val="277FE2"/>
                </a:solidFill>
              </a:rPr>
              <a:t>Índice de Percepción de la corrupción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MX" sz="1800" dirty="0">
                <a:solidFill>
                  <a:srgbClr val="277FE2"/>
                </a:solidFill>
              </a:rPr>
              <a:t>Transparencia Internacional, 2023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7555A06-A1FA-5339-90EE-360D5B11D247}"/>
              </a:ext>
            </a:extLst>
          </p:cNvPr>
          <p:cNvGrpSpPr/>
          <p:nvPr/>
        </p:nvGrpSpPr>
        <p:grpSpPr>
          <a:xfrm>
            <a:off x="3799490" y="858531"/>
            <a:ext cx="8095792" cy="5251324"/>
            <a:chOff x="3300380" y="534784"/>
            <a:chExt cx="8594902" cy="557507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86B97A8-875E-A28B-A0FC-01A68F382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0380" y="534784"/>
              <a:ext cx="8594902" cy="5575071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E2EC2AE-9CE8-52CB-2CC2-4B45DFA0899A}"/>
                </a:ext>
              </a:extLst>
            </p:cNvPr>
            <p:cNvSpPr/>
            <p:nvPr/>
          </p:nvSpPr>
          <p:spPr>
            <a:xfrm>
              <a:off x="5597235" y="2064327"/>
              <a:ext cx="1939636" cy="2355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6" name="Google Shape;103;p2">
            <a:extLst>
              <a:ext uri="{FF2B5EF4-FFF2-40B4-BE49-F238E27FC236}">
                <a16:creationId xmlns:a16="http://schemas.microsoft.com/office/drawing/2014/main" id="{AF228DC2-D65E-6874-F4D2-F98770D0CCA2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538248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Google Shape;89;p1">
            <a:extLst>
              <a:ext uri="{FF2B5EF4-FFF2-40B4-BE49-F238E27FC236}">
                <a16:creationId xmlns:a16="http://schemas.microsoft.com/office/drawing/2014/main" id="{3D87886D-B0F4-90F2-E1E1-861BDE65F1D7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62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8B82BCC-424C-4E3E-92E5-2CFDAD5F72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87475"/>
              </p:ext>
            </p:extLst>
          </p:nvPr>
        </p:nvGraphicFramePr>
        <p:xfrm>
          <a:off x="3594544" y="1008992"/>
          <a:ext cx="8182294" cy="517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42A9252A-9C52-F8D9-C6AD-B5227FF23E0C}"/>
              </a:ext>
            </a:extLst>
          </p:cNvPr>
          <p:cNvSpPr txBox="1"/>
          <p:nvPr/>
        </p:nvSpPr>
        <p:spPr>
          <a:xfrm>
            <a:off x="471643" y="326239"/>
            <a:ext cx="2195835" cy="224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MX" sz="2400" b="1" dirty="0">
                <a:solidFill>
                  <a:srgbClr val="277FE2"/>
                </a:solidFill>
              </a:rPr>
              <a:t>Índice de Percepción de la corrupción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MX" sz="1800" dirty="0">
                <a:solidFill>
                  <a:srgbClr val="277FE2"/>
                </a:solidFill>
              </a:rPr>
              <a:t>Transparencia Internacional, 2023</a:t>
            </a:r>
          </a:p>
        </p:txBody>
      </p:sp>
      <p:cxnSp>
        <p:nvCxnSpPr>
          <p:cNvPr id="7" name="Google Shape;103;p2">
            <a:extLst>
              <a:ext uri="{FF2B5EF4-FFF2-40B4-BE49-F238E27FC236}">
                <a16:creationId xmlns:a16="http://schemas.microsoft.com/office/drawing/2014/main" id="{7CAA80BC-2DE2-C592-19EC-390671347595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538248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Google Shape;89;p1">
            <a:extLst>
              <a:ext uri="{FF2B5EF4-FFF2-40B4-BE49-F238E27FC236}">
                <a16:creationId xmlns:a16="http://schemas.microsoft.com/office/drawing/2014/main" id="{746B54F7-0F23-276C-2A4D-E412BF458C2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7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87222" y="630267"/>
            <a:ext cx="2263767" cy="20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defRPr/>
            </a:pPr>
            <a:r>
              <a:rPr lang="es-MX" sz="2400" b="1" dirty="0">
                <a:solidFill>
                  <a:srgbClr val="217DE3"/>
                </a:solidFill>
                <a:latin typeface="+mj-lt"/>
              </a:rPr>
              <a:t>Índice de Capacidad para Combatir la Corrupción (CCC)</a:t>
            </a:r>
            <a:endParaRPr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4EDC725-46AA-4D91-204A-A5395B5759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208424"/>
              </p:ext>
            </p:extLst>
          </p:nvPr>
        </p:nvGraphicFramePr>
        <p:xfrm>
          <a:off x="3997819" y="1261241"/>
          <a:ext cx="7764685" cy="461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20601DF-4F1D-89DF-FABF-95D81933D47F}"/>
              </a:ext>
            </a:extLst>
          </p:cNvPr>
          <p:cNvCxnSpPr/>
          <p:nvPr/>
        </p:nvCxnSpPr>
        <p:spPr>
          <a:xfrm>
            <a:off x="9227126" y="1261241"/>
            <a:ext cx="0" cy="43618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D2A1337-1C55-EFE3-57DB-C9DBC41673DA}"/>
              </a:ext>
            </a:extLst>
          </p:cNvPr>
          <p:cNvSpPr txBox="1"/>
          <p:nvPr/>
        </p:nvSpPr>
        <p:spPr>
          <a:xfrm>
            <a:off x="590264" y="3054120"/>
            <a:ext cx="2948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277FE2"/>
                </a:solidFill>
              </a:rPr>
              <a:t>Tres Categorías y 14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277FE2"/>
                </a:solidFill>
              </a:rPr>
              <a:t>Capacidad 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277FE2"/>
                </a:solidFill>
              </a:rPr>
              <a:t>Democracia e Instituciones Políticas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277FE2"/>
                </a:solidFill>
              </a:rPr>
              <a:t>Sociedad Civil y Medios de Comunicación</a:t>
            </a:r>
          </a:p>
        </p:txBody>
      </p:sp>
      <p:cxnSp>
        <p:nvCxnSpPr>
          <p:cNvPr id="4" name="Google Shape;103;p2">
            <a:extLst>
              <a:ext uri="{FF2B5EF4-FFF2-40B4-BE49-F238E27FC236}">
                <a16:creationId xmlns:a16="http://schemas.microsoft.com/office/drawing/2014/main" id="{80C698A4-FA83-00DC-8642-831A10CEDC82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538248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Google Shape;89;p1">
            <a:extLst>
              <a:ext uri="{FF2B5EF4-FFF2-40B4-BE49-F238E27FC236}">
                <a16:creationId xmlns:a16="http://schemas.microsoft.com/office/drawing/2014/main" id="{6EACBE62-7BE7-D1B6-04DB-FE35099C8C1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7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rot="-5400000">
            <a:off x="2986236" y="-2312893"/>
            <a:ext cx="6219526" cy="1148378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217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404401" y="23830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endParaRPr sz="4000" b="1" i="0" u="none" strike="noStrike" cap="none" dirty="0">
              <a:solidFill>
                <a:srgbClr val="217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404401" y="4116477"/>
            <a:ext cx="4691599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000" b="1" i="0" u="none" strike="noStrike" cap="none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Autor / autores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000" b="1" i="0" u="none" strike="noStrike" cap="none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Fecha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1479440" y="4015412"/>
            <a:ext cx="1857677" cy="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17"/>
          <p:cNvSpPr txBox="1"/>
          <p:nvPr/>
        </p:nvSpPr>
        <p:spPr>
          <a:xfrm>
            <a:off x="1556800" y="2535481"/>
            <a:ext cx="746107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4000" b="1" dirty="0">
                <a:solidFill>
                  <a:schemeClr val="lt1"/>
                </a:solidFill>
              </a:rPr>
              <a:t>3.- Datos sobre (percepción) de corrupción: Chile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>
            <a:off x="1631840" y="4167812"/>
            <a:ext cx="185767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DD73CA2F-2A0B-DA11-F95D-F4A917D75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075" y="944503"/>
            <a:ext cx="1487782" cy="4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7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90264" y="481298"/>
            <a:ext cx="1873696" cy="162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77FE2"/>
                </a:solidFill>
              </a:rPr>
              <a:t>Boletín Estadístico Anual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1800" dirty="0">
                <a:solidFill>
                  <a:srgbClr val="277FE2"/>
                </a:solidFill>
              </a:rPr>
              <a:t>Ministerio Público 2023.</a:t>
            </a:r>
            <a:endParaRPr lang="es-CL" sz="18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endParaRPr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5DEC00-6B87-A39C-39C6-B96C8BF351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1454" y="2901464"/>
            <a:ext cx="9923398" cy="3111705"/>
          </a:xfrm>
          <a:prstGeom prst="rect">
            <a:avLst/>
          </a:prstGeom>
        </p:spPr>
      </p:pic>
      <p:cxnSp>
        <p:nvCxnSpPr>
          <p:cNvPr id="5" name="Google Shape;103;p2">
            <a:extLst>
              <a:ext uri="{FF2B5EF4-FFF2-40B4-BE49-F238E27FC236}">
                <a16:creationId xmlns:a16="http://schemas.microsoft.com/office/drawing/2014/main" id="{73AAB6C6-1553-98B4-541C-B77DC82A022C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538248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6449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48684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22534" y="589616"/>
            <a:ext cx="1678245" cy="151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400"/>
            </a:pPr>
            <a:r>
              <a:rPr lang="es-CL" sz="2400" b="1" dirty="0">
                <a:solidFill>
                  <a:srgbClr val="277FE2"/>
                </a:solidFill>
              </a:rPr>
              <a:t>Encuesta CADEM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400"/>
            </a:pPr>
            <a:r>
              <a:rPr lang="es-CL" sz="1800" dirty="0">
                <a:solidFill>
                  <a:srgbClr val="277FE2"/>
                </a:solidFill>
              </a:rPr>
              <a:t>Marzo 2024</a:t>
            </a:r>
            <a:endParaRPr sz="1800" dirty="0">
              <a:solidFill>
                <a:srgbClr val="277FE2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6E7990-12CE-117B-5431-571A582CD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054" t="1828" r="15111" b="10620"/>
          <a:stretch/>
        </p:blipFill>
        <p:spPr>
          <a:xfrm>
            <a:off x="3486322" y="989286"/>
            <a:ext cx="8309020" cy="5155325"/>
          </a:xfrm>
          <a:prstGeom prst="rect">
            <a:avLst/>
          </a:prstGeom>
        </p:spPr>
      </p:pic>
      <p:cxnSp>
        <p:nvCxnSpPr>
          <p:cNvPr id="2" name="Google Shape;103;p2">
            <a:extLst>
              <a:ext uri="{FF2B5EF4-FFF2-40B4-BE49-F238E27FC236}">
                <a16:creationId xmlns:a16="http://schemas.microsoft.com/office/drawing/2014/main" id="{02B8064C-C191-BB79-2F28-8C65C3F65411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1860331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89;p1">
            <a:extLst>
              <a:ext uri="{FF2B5EF4-FFF2-40B4-BE49-F238E27FC236}">
                <a16:creationId xmlns:a16="http://schemas.microsoft.com/office/drawing/2014/main" id="{45483FE2-17DB-B182-6FA0-8EBC27E70553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09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30AD79-C5AE-D285-8CA4-66AA7021F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33" b="10618"/>
          <a:stretch/>
        </p:blipFill>
        <p:spPr>
          <a:xfrm>
            <a:off x="761980" y="2485418"/>
            <a:ext cx="11088647" cy="36142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D4D069-7B22-5127-29A2-66300F3A4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5" t="4401" r="50185" b="79597"/>
          <a:stretch/>
        </p:blipFill>
        <p:spPr>
          <a:xfrm>
            <a:off x="3997820" y="1330855"/>
            <a:ext cx="4950011" cy="9878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66C93B-0626-8A8C-EE3C-C68201FB7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79" t="23248" r="28716" b="72198"/>
          <a:stretch/>
        </p:blipFill>
        <p:spPr>
          <a:xfrm>
            <a:off x="3971908" y="2450939"/>
            <a:ext cx="4668792" cy="281161"/>
          </a:xfrm>
          <a:prstGeom prst="rect">
            <a:avLst/>
          </a:prstGeom>
        </p:spPr>
      </p:pic>
      <p:sp>
        <p:nvSpPr>
          <p:cNvPr id="12" name="Google Shape;101;p2">
            <a:extLst>
              <a:ext uri="{FF2B5EF4-FFF2-40B4-BE49-F238E27FC236}">
                <a16:creationId xmlns:a16="http://schemas.microsoft.com/office/drawing/2014/main" id="{ADBB9D4E-DD67-2C7B-A15B-EE6BC7D625DC}"/>
              </a:ext>
            </a:extLst>
          </p:cNvPr>
          <p:cNvSpPr txBox="1"/>
          <p:nvPr/>
        </p:nvSpPr>
        <p:spPr>
          <a:xfrm>
            <a:off x="622534" y="589616"/>
            <a:ext cx="1678245" cy="151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400"/>
            </a:pPr>
            <a:r>
              <a:rPr lang="es-CL" sz="2400" b="1" dirty="0">
                <a:solidFill>
                  <a:srgbClr val="277FE2"/>
                </a:solidFill>
              </a:rPr>
              <a:t>Encuesta CADEM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400"/>
            </a:pPr>
            <a:r>
              <a:rPr lang="es-CL" sz="1800" dirty="0">
                <a:solidFill>
                  <a:srgbClr val="277FE2"/>
                </a:solidFill>
              </a:rPr>
              <a:t>Marzo 2024</a:t>
            </a:r>
            <a:endParaRPr sz="1800" dirty="0">
              <a:solidFill>
                <a:srgbClr val="277FE2"/>
              </a:solidFill>
            </a:endParaRPr>
          </a:p>
        </p:txBody>
      </p:sp>
      <p:cxnSp>
        <p:nvCxnSpPr>
          <p:cNvPr id="13" name="Google Shape;103;p2">
            <a:extLst>
              <a:ext uri="{FF2B5EF4-FFF2-40B4-BE49-F238E27FC236}">
                <a16:creationId xmlns:a16="http://schemas.microsoft.com/office/drawing/2014/main" id="{62E410FA-634F-9B4C-8C29-B60E21BB88F1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1860331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34393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90264" y="63026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Encuesta Corrupción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1800" dirty="0">
                <a:solidFill>
                  <a:srgbClr val="217DE2"/>
                </a:solidFill>
              </a:rPr>
              <a:t>Libertad y Desarrollo </a:t>
            </a:r>
            <a:br>
              <a:rPr lang="es-CL" sz="1800" dirty="0">
                <a:solidFill>
                  <a:srgbClr val="217DE2"/>
                </a:solidFill>
              </a:rPr>
            </a:br>
            <a:r>
              <a:rPr lang="es-CL" sz="1800" dirty="0">
                <a:solidFill>
                  <a:srgbClr val="217DE2"/>
                </a:solidFill>
              </a:rPr>
              <a:t>2023</a:t>
            </a:r>
            <a:endParaRPr sz="1800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381AFD-2820-4A1E-15F0-624284E8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384" y="526461"/>
            <a:ext cx="7720194" cy="5701272"/>
          </a:xfrm>
          <a:prstGeom prst="rect">
            <a:avLst/>
          </a:prstGeom>
        </p:spPr>
      </p:pic>
      <p:cxnSp>
        <p:nvCxnSpPr>
          <p:cNvPr id="8" name="Google Shape;103;p2">
            <a:extLst>
              <a:ext uri="{FF2B5EF4-FFF2-40B4-BE49-F238E27FC236}">
                <a16:creationId xmlns:a16="http://schemas.microsoft.com/office/drawing/2014/main" id="{76491A89-34C1-F6FF-7C76-BCFD3207DC11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414675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89;p1">
            <a:extLst>
              <a:ext uri="{FF2B5EF4-FFF2-40B4-BE49-F238E27FC236}">
                <a16:creationId xmlns:a16="http://schemas.microsoft.com/office/drawing/2014/main" id="{14F9DC24-C137-DF2B-80B4-389E5495CB3B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08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035F87-EF0B-74E1-E00B-BB8CDD555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0" b="5030"/>
          <a:stretch/>
        </p:blipFill>
        <p:spPr>
          <a:xfrm>
            <a:off x="3315661" y="131592"/>
            <a:ext cx="8286075" cy="6238822"/>
          </a:xfrm>
          <a:prstGeom prst="rect">
            <a:avLst/>
          </a:prstGeom>
        </p:spPr>
      </p:pic>
      <p:sp>
        <p:nvSpPr>
          <p:cNvPr id="2" name="Google Shape;101;p2">
            <a:extLst>
              <a:ext uri="{FF2B5EF4-FFF2-40B4-BE49-F238E27FC236}">
                <a16:creationId xmlns:a16="http://schemas.microsoft.com/office/drawing/2014/main" id="{781759F1-4166-CB85-C9F7-AFC2919AB330}"/>
              </a:ext>
            </a:extLst>
          </p:cNvPr>
          <p:cNvSpPr txBox="1"/>
          <p:nvPr/>
        </p:nvSpPr>
        <p:spPr>
          <a:xfrm>
            <a:off x="590264" y="630267"/>
            <a:ext cx="2274856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Encuesta Corrupción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1800" dirty="0">
                <a:solidFill>
                  <a:srgbClr val="217DE2"/>
                </a:solidFill>
              </a:rPr>
              <a:t>Libertad y Desarrollo </a:t>
            </a:r>
            <a:br>
              <a:rPr lang="es-CL" sz="1800" dirty="0">
                <a:solidFill>
                  <a:srgbClr val="217DE2"/>
                </a:solidFill>
              </a:rPr>
            </a:br>
            <a:r>
              <a:rPr lang="es-CL" sz="1800" dirty="0">
                <a:solidFill>
                  <a:srgbClr val="217DE2"/>
                </a:solidFill>
              </a:rPr>
              <a:t>2023</a:t>
            </a:r>
            <a:endParaRPr sz="1800" dirty="0"/>
          </a:p>
        </p:txBody>
      </p:sp>
      <p:cxnSp>
        <p:nvCxnSpPr>
          <p:cNvPr id="3" name="Google Shape;103;p2">
            <a:extLst>
              <a:ext uri="{FF2B5EF4-FFF2-40B4-BE49-F238E27FC236}">
                <a16:creationId xmlns:a16="http://schemas.microsoft.com/office/drawing/2014/main" id="{E572587E-A678-052D-0515-5D03F18C638E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414675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Google Shape;89;p1">
            <a:extLst>
              <a:ext uri="{FF2B5EF4-FFF2-40B4-BE49-F238E27FC236}">
                <a16:creationId xmlns:a16="http://schemas.microsoft.com/office/drawing/2014/main" id="{7588E137-56DE-EEDD-0D69-10AE505D9B8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5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11567" y="1336562"/>
            <a:ext cx="1569607" cy="58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Agenda</a:t>
            </a:r>
            <a:endParaRPr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53A36C32-AD7A-2153-1AD7-C55B21E7BC39}"/>
              </a:ext>
            </a:extLst>
          </p:cNvPr>
          <p:cNvSpPr txBox="1"/>
          <p:nvPr/>
        </p:nvSpPr>
        <p:spPr>
          <a:xfrm>
            <a:off x="4603529" y="2723459"/>
            <a:ext cx="6353504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buClr>
                <a:srgbClr val="FF6600"/>
              </a:buClr>
              <a:defRPr b="1">
                <a:solidFill>
                  <a:srgbClr val="595959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pPr marL="457200" indent="-457200">
              <a:lnSpc>
                <a:spcPct val="150000"/>
              </a:lnSpc>
              <a:buClr>
                <a:srgbClr val="277FE2"/>
              </a:buClr>
              <a:buFont typeface="+mj-lt"/>
              <a:buAutoNum type="arabicPeriod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Concepto</a:t>
            </a:r>
          </a:p>
          <a:p>
            <a:pPr marL="457200" indent="-457200">
              <a:lnSpc>
                <a:spcPct val="150000"/>
              </a:lnSpc>
              <a:buClr>
                <a:srgbClr val="277FE2"/>
              </a:buClr>
              <a:buFont typeface="+mj-lt"/>
              <a:buAutoNum type="arabicPeriod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Índices internacionales</a:t>
            </a:r>
          </a:p>
          <a:p>
            <a:pPr marL="457200" indent="-457200">
              <a:lnSpc>
                <a:spcPct val="150000"/>
              </a:lnSpc>
              <a:buClr>
                <a:srgbClr val="277FE2"/>
              </a:buClr>
              <a:buFont typeface="+mj-lt"/>
              <a:buAutoNum type="arabicPeriod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Datos sobre (Percepción) de corrupción: Chile</a:t>
            </a:r>
          </a:p>
        </p:txBody>
      </p:sp>
      <p:cxnSp>
        <p:nvCxnSpPr>
          <p:cNvPr id="4" name="Google Shape;103;p2">
            <a:extLst>
              <a:ext uri="{FF2B5EF4-FFF2-40B4-BE49-F238E27FC236}">
                <a16:creationId xmlns:a16="http://schemas.microsoft.com/office/drawing/2014/main" id="{749C7D3C-D0FA-DF7C-9BAB-011716F98200}"/>
              </a:ext>
            </a:extLst>
          </p:cNvPr>
          <p:cNvCxnSpPr/>
          <p:nvPr/>
        </p:nvCxnSpPr>
        <p:spPr>
          <a:xfrm>
            <a:off x="2842701" y="0"/>
            <a:ext cx="0" cy="192024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5EDF46F6-3221-C8C9-20DD-BA7464FC1F0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46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12D6D0-9298-936F-2C32-7AE825CD0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03" y="752974"/>
            <a:ext cx="9767397" cy="5096033"/>
          </a:xfrm>
          <a:prstGeom prst="rect">
            <a:avLst/>
          </a:prstGeom>
        </p:spPr>
      </p:pic>
      <p:sp>
        <p:nvSpPr>
          <p:cNvPr id="2" name="Google Shape;101;p2">
            <a:extLst>
              <a:ext uri="{FF2B5EF4-FFF2-40B4-BE49-F238E27FC236}">
                <a16:creationId xmlns:a16="http://schemas.microsoft.com/office/drawing/2014/main" id="{B0F2B6FD-E322-18D1-BCC0-2C7CED966F8B}"/>
              </a:ext>
            </a:extLst>
          </p:cNvPr>
          <p:cNvSpPr txBox="1"/>
          <p:nvPr/>
        </p:nvSpPr>
        <p:spPr>
          <a:xfrm>
            <a:off x="590264" y="630267"/>
            <a:ext cx="2137168" cy="20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Encuesta CEP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1800" dirty="0">
                <a:solidFill>
                  <a:srgbClr val="217DE2"/>
                </a:solidFill>
              </a:rPr>
              <a:t>Octubre</a:t>
            </a:r>
            <a:br>
              <a:rPr lang="es-CL" sz="1800" dirty="0">
                <a:solidFill>
                  <a:srgbClr val="217DE2"/>
                </a:solidFill>
              </a:rPr>
            </a:br>
            <a:r>
              <a:rPr lang="es-CL" sz="1800" dirty="0">
                <a:solidFill>
                  <a:srgbClr val="217DE2"/>
                </a:solidFill>
              </a:rPr>
              <a:t>2023</a:t>
            </a:r>
            <a:endParaRPr sz="1800" dirty="0"/>
          </a:p>
        </p:txBody>
      </p:sp>
      <p:cxnSp>
        <p:nvCxnSpPr>
          <p:cNvPr id="3" name="Google Shape;103;p2">
            <a:extLst>
              <a:ext uri="{FF2B5EF4-FFF2-40B4-BE49-F238E27FC236}">
                <a16:creationId xmlns:a16="http://schemas.microsoft.com/office/drawing/2014/main" id="{F519A40F-50C7-7ED2-7AFB-E94B0DB97E2D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414675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89;p1">
            <a:extLst>
              <a:ext uri="{FF2B5EF4-FFF2-40B4-BE49-F238E27FC236}">
                <a16:creationId xmlns:a16="http://schemas.microsoft.com/office/drawing/2014/main" id="{191F771E-CCB5-FA54-9E1A-FC3128674AE4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56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34AC03-8289-B12D-BBF2-4B22C0787427}"/>
              </a:ext>
            </a:extLst>
          </p:cNvPr>
          <p:cNvSpPr txBox="1"/>
          <p:nvPr/>
        </p:nvSpPr>
        <p:spPr>
          <a:xfrm>
            <a:off x="3294345" y="1352810"/>
            <a:ext cx="873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6462713">
              <a:buFont typeface="+mj-lt"/>
              <a:buAutoNum type="arabicPeriod"/>
            </a:pPr>
            <a:r>
              <a:rPr lang="es-CL" sz="1600" dirty="0">
                <a:latin typeface="Calibri "/>
              </a:rPr>
              <a:t>Firma de Convenios</a:t>
            </a:r>
          </a:p>
          <a:p>
            <a:pPr marL="342900" indent="-342900" algn="just" defTabSz="6462713">
              <a:buFont typeface="+mj-lt"/>
              <a:buAutoNum type="arabicPeriod"/>
            </a:pPr>
            <a:r>
              <a:rPr lang="es-CL" sz="1600" dirty="0">
                <a:latin typeface="Calibri "/>
              </a:rPr>
              <a:t>Concreción de los aportes </a:t>
            </a:r>
          </a:p>
          <a:p>
            <a:pPr marL="342900" indent="-342900" algn="just" defTabSz="6462713">
              <a:buFont typeface="+mj-lt"/>
              <a:buAutoNum type="arabicPeriod"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6C7AA3-BA33-E14F-6B7D-2E5B6616C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47"/>
          <a:stretch/>
        </p:blipFill>
        <p:spPr>
          <a:xfrm>
            <a:off x="3011092" y="743517"/>
            <a:ext cx="9208859" cy="5583415"/>
          </a:xfrm>
          <a:prstGeom prst="rect">
            <a:avLst/>
          </a:prstGeom>
        </p:spPr>
      </p:pic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1CAFA4FE-C84A-02F5-F93B-66DE4E4C9194}"/>
              </a:ext>
            </a:extLst>
          </p:cNvPr>
          <p:cNvSpPr txBox="1"/>
          <p:nvPr/>
        </p:nvSpPr>
        <p:spPr>
          <a:xfrm>
            <a:off x="590264" y="630267"/>
            <a:ext cx="2137168" cy="20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Encuesta CEP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1800" dirty="0">
                <a:solidFill>
                  <a:srgbClr val="217DE2"/>
                </a:solidFill>
              </a:rPr>
              <a:t>Octubre</a:t>
            </a:r>
            <a:br>
              <a:rPr lang="es-CL" sz="1800" dirty="0">
                <a:solidFill>
                  <a:srgbClr val="217DE2"/>
                </a:solidFill>
              </a:rPr>
            </a:br>
            <a:r>
              <a:rPr lang="es-CL" sz="1800" dirty="0">
                <a:solidFill>
                  <a:srgbClr val="217DE2"/>
                </a:solidFill>
              </a:rPr>
              <a:t>2023</a:t>
            </a:r>
            <a:endParaRPr sz="1800" dirty="0"/>
          </a:p>
        </p:txBody>
      </p:sp>
      <p:cxnSp>
        <p:nvCxnSpPr>
          <p:cNvPr id="4" name="Google Shape;103;p2">
            <a:extLst>
              <a:ext uri="{FF2B5EF4-FFF2-40B4-BE49-F238E27FC236}">
                <a16:creationId xmlns:a16="http://schemas.microsoft.com/office/drawing/2014/main" id="{335C5821-1DBF-A3B8-3286-8A92305C3D3A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414675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Google Shape;89;p1">
            <a:extLst>
              <a:ext uri="{FF2B5EF4-FFF2-40B4-BE49-F238E27FC236}">
                <a16:creationId xmlns:a16="http://schemas.microsoft.com/office/drawing/2014/main" id="{E3EEE5CD-62E1-540E-0DCF-7D8CB44DC85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00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6" b="-386"/>
            </a:stretch>
          </a:blipFill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8;p1">
            <a:extLst>
              <a:ext uri="{FF2B5EF4-FFF2-40B4-BE49-F238E27FC236}">
                <a16:creationId xmlns:a16="http://schemas.microsoft.com/office/drawing/2014/main" id="{175ACDA6-8069-5846-B22A-F47D83EC06AB}"/>
              </a:ext>
            </a:extLst>
          </p:cNvPr>
          <p:cNvSpPr/>
          <p:nvPr/>
        </p:nvSpPr>
        <p:spPr>
          <a:xfrm>
            <a:off x="6438" y="0"/>
            <a:ext cx="12192000" cy="6909338"/>
          </a:xfrm>
          <a:prstGeom prst="rect">
            <a:avLst/>
          </a:prstGeom>
          <a:solidFill>
            <a:srgbClr val="85AAB6"/>
          </a:solidFill>
          <a:ln w="12700" cap="flat" cmpd="sng">
            <a:solidFill>
              <a:srgbClr val="217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958A816-C286-A759-31B1-E0B3945CEBA3}"/>
              </a:ext>
            </a:extLst>
          </p:cNvPr>
          <p:cNvGrpSpPr/>
          <p:nvPr/>
        </p:nvGrpSpPr>
        <p:grpSpPr>
          <a:xfrm>
            <a:off x="961744" y="1473897"/>
            <a:ext cx="5563996" cy="4601833"/>
            <a:chOff x="981190" y="1553410"/>
            <a:chExt cx="5563996" cy="4601833"/>
          </a:xfrm>
        </p:grpSpPr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3E56B0DF-2965-7349-9DED-EF08251845AB}"/>
                </a:ext>
              </a:extLst>
            </p:cNvPr>
            <p:cNvSpPr txBox="1"/>
            <p:nvPr/>
          </p:nvSpPr>
          <p:spPr>
            <a:xfrm>
              <a:off x="1316180" y="5081182"/>
              <a:ext cx="4771806" cy="3139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centrodepoliticaspublicasuc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9">
              <a:extLst>
                <a:ext uri="{FF2B5EF4-FFF2-40B4-BE49-F238E27FC236}">
                  <a16:creationId xmlns:a16="http://schemas.microsoft.com/office/drawing/2014/main" id="{E6ECFAB1-BAAA-EE46-B8A5-C8D02914110B}"/>
                </a:ext>
              </a:extLst>
            </p:cNvPr>
            <p:cNvSpPr txBox="1"/>
            <p:nvPr/>
          </p:nvSpPr>
          <p:spPr>
            <a:xfrm>
              <a:off x="1004932" y="3428515"/>
              <a:ext cx="4295940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Roboto Bold"/>
                </a:rPr>
                <a:t>Casa Central UC</a:t>
              </a:r>
            </a:p>
            <a:p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Avda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Libertador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Bernardo O'Higgins 340, 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piso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Santiago, Chile</a:t>
              </a:r>
            </a:p>
            <a:p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Teléfono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(56) 22354 6637</a:t>
              </a:r>
            </a:p>
          </p:txBody>
        </p:sp>
        <p:sp>
          <p:nvSpPr>
            <p:cNvPr id="62" name="TextBox 10">
              <a:extLst>
                <a:ext uri="{FF2B5EF4-FFF2-40B4-BE49-F238E27FC236}">
                  <a16:creationId xmlns:a16="http://schemas.microsoft.com/office/drawing/2014/main" id="{949492D3-E29C-F944-992E-1A85E406597C}"/>
                </a:ext>
              </a:extLst>
            </p:cNvPr>
            <p:cNvSpPr txBox="1"/>
            <p:nvPr/>
          </p:nvSpPr>
          <p:spPr>
            <a:xfrm>
              <a:off x="1004930" y="4254050"/>
              <a:ext cx="5540256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Edificio</a:t>
              </a: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Patio Alameda UC</a:t>
              </a:r>
            </a:p>
            <a:p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Avda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Libertador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Bernardo O'Higgins 440, 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piso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12.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Santiago, Chile</a:t>
              </a:r>
            </a:p>
            <a:p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Teléfono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(56) 22354 5658</a:t>
              </a:r>
            </a:p>
          </p:txBody>
        </p:sp>
        <p:pic>
          <p:nvPicPr>
            <p:cNvPr id="56" name="Picture 3">
              <a:extLst>
                <a:ext uri="{FF2B5EF4-FFF2-40B4-BE49-F238E27FC236}">
                  <a16:creationId xmlns:a16="http://schemas.microsoft.com/office/drawing/2014/main" id="{A144F4FA-AB77-5147-AC96-10FDFAC8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4930" y="5901889"/>
              <a:ext cx="253354" cy="253354"/>
            </a:xfrm>
            <a:prstGeom prst="rect">
              <a:avLst/>
            </a:prstGeom>
          </p:spPr>
        </p:pic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4801AAA1-3E48-2D42-A11B-864011C2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12574" y="5901889"/>
              <a:ext cx="253354" cy="253354"/>
            </a:xfrm>
            <a:prstGeom prst="rect">
              <a:avLst/>
            </a:prstGeom>
          </p:spPr>
        </p:pic>
        <p:pic>
          <p:nvPicPr>
            <p:cNvPr id="58" name="Picture 5">
              <a:extLst>
                <a:ext uri="{FF2B5EF4-FFF2-40B4-BE49-F238E27FC236}">
                  <a16:creationId xmlns:a16="http://schemas.microsoft.com/office/drawing/2014/main" id="{A8086759-8603-2D41-9A80-C2D54D9B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04930" y="5237236"/>
              <a:ext cx="253354" cy="253354"/>
            </a:xfrm>
            <a:prstGeom prst="rect">
              <a:avLst/>
            </a:prstGeom>
          </p:spPr>
        </p:pic>
        <p:pic>
          <p:nvPicPr>
            <p:cNvPr id="59" name="Picture 6">
              <a:extLst>
                <a:ext uri="{FF2B5EF4-FFF2-40B4-BE49-F238E27FC236}">
                  <a16:creationId xmlns:a16="http://schemas.microsoft.com/office/drawing/2014/main" id="{22713561-E756-1645-A3B9-BC3962E9E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04930" y="5570236"/>
              <a:ext cx="253354" cy="253354"/>
            </a:xfrm>
            <a:prstGeom prst="rect">
              <a:avLst/>
            </a:prstGeom>
          </p:spPr>
        </p:pic>
        <p:sp>
          <p:nvSpPr>
            <p:cNvPr id="63" name="TextBox 11">
              <a:extLst>
                <a:ext uri="{FF2B5EF4-FFF2-40B4-BE49-F238E27FC236}">
                  <a16:creationId xmlns:a16="http://schemas.microsoft.com/office/drawing/2014/main" id="{A56D0AD0-21D1-C842-B191-0B0FB41AD366}"/>
                </a:ext>
              </a:extLst>
            </p:cNvPr>
            <p:cNvSpPr txBox="1"/>
            <p:nvPr/>
          </p:nvSpPr>
          <p:spPr>
            <a:xfrm>
              <a:off x="1312574" y="5428222"/>
              <a:ext cx="3857405" cy="3139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cppublicasuc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12">
              <a:extLst>
                <a:ext uri="{FF2B5EF4-FFF2-40B4-BE49-F238E27FC236}">
                  <a16:creationId xmlns:a16="http://schemas.microsoft.com/office/drawing/2014/main" id="{4EC0F013-1D1A-734B-8DB1-7555A2F4A232}"/>
                </a:ext>
              </a:extLst>
            </p:cNvPr>
            <p:cNvSpPr txBox="1"/>
            <p:nvPr/>
          </p:nvSpPr>
          <p:spPr>
            <a:xfrm>
              <a:off x="1663145" y="5807402"/>
              <a:ext cx="2816090" cy="3139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Centro de 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Políticas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Públicas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UC</a:t>
              </a:r>
            </a:p>
          </p:txBody>
        </p:sp>
        <p:sp>
          <p:nvSpPr>
            <p:cNvPr id="65" name="TextBox 13">
              <a:extLst>
                <a:ext uri="{FF2B5EF4-FFF2-40B4-BE49-F238E27FC236}">
                  <a16:creationId xmlns:a16="http://schemas.microsoft.com/office/drawing/2014/main" id="{D10791B4-395D-4D49-96E1-9CE3D5D1A3E9}"/>
                </a:ext>
              </a:extLst>
            </p:cNvPr>
            <p:cNvSpPr txBox="1"/>
            <p:nvPr/>
          </p:nvSpPr>
          <p:spPr>
            <a:xfrm>
              <a:off x="1004930" y="3029965"/>
              <a:ext cx="2957470" cy="377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27"/>
                </a:lnSpc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Centro de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Políticas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Públicas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UC</a:t>
              </a:r>
            </a:p>
          </p:txBody>
        </p:sp>
        <p:pic>
          <p:nvPicPr>
            <p:cNvPr id="68" name="Picture 7">
              <a:extLst>
                <a:ext uri="{FF2B5EF4-FFF2-40B4-BE49-F238E27FC236}">
                  <a16:creationId xmlns:a16="http://schemas.microsoft.com/office/drawing/2014/main" id="{17E2F27F-FDDF-9E4A-A5B5-DABD2445A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25000"/>
            </a:blip>
            <a:srcRect/>
            <a:stretch>
              <a:fillRect/>
            </a:stretch>
          </p:blipFill>
          <p:spPr>
            <a:xfrm>
              <a:off x="981190" y="1553410"/>
              <a:ext cx="1945354" cy="1121010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19F5C1-D08A-30AF-3C1A-F120F17536C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7188"/>
          <a:stretch/>
        </p:blipFill>
        <p:spPr>
          <a:xfrm>
            <a:off x="8150416" y="254955"/>
            <a:ext cx="4295940" cy="43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rot="-5400000">
            <a:off x="2986236" y="-2312893"/>
            <a:ext cx="6219526" cy="1148378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217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404401" y="23830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endParaRPr sz="4000" b="1" i="0" u="none" strike="noStrike" cap="none" dirty="0">
              <a:solidFill>
                <a:srgbClr val="217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404401" y="4116477"/>
            <a:ext cx="4691599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000" b="1" i="0" u="none" strike="noStrike" cap="none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Autor / autores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000" b="1" i="0" u="none" strike="noStrike" cap="none">
                <a:solidFill>
                  <a:srgbClr val="217DE2"/>
                </a:solidFill>
                <a:latin typeface="Arial"/>
                <a:ea typeface="Arial"/>
                <a:cs typeface="Arial"/>
                <a:sym typeface="Arial"/>
              </a:rPr>
              <a:t>Fecha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1479440" y="4015412"/>
            <a:ext cx="1857677" cy="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17"/>
          <p:cNvSpPr txBox="1"/>
          <p:nvPr/>
        </p:nvSpPr>
        <p:spPr>
          <a:xfrm>
            <a:off x="1556801" y="2535481"/>
            <a:ext cx="6301426" cy="1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4000" b="1" dirty="0">
                <a:solidFill>
                  <a:schemeClr val="lt1"/>
                </a:solidFill>
              </a:rPr>
              <a:t>1.- Concepto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>
            <a:off x="1631840" y="4167812"/>
            <a:ext cx="185767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DD73CA2F-2A0B-DA11-F95D-F4A917D75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075" y="944503"/>
            <a:ext cx="1487782" cy="496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69545" y="630267"/>
            <a:ext cx="2599277" cy="128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Código Penal</a:t>
            </a:r>
            <a:br>
              <a:rPr lang="es-CL" sz="2400" b="1" dirty="0">
                <a:solidFill>
                  <a:srgbClr val="217DE2"/>
                </a:solidFill>
              </a:rPr>
            </a:br>
            <a:r>
              <a:rPr lang="es-CL" sz="2400" b="1" dirty="0">
                <a:solidFill>
                  <a:srgbClr val="217DE2"/>
                </a:solidFill>
              </a:rPr>
              <a:t>Libro Segundo</a:t>
            </a:r>
            <a:br>
              <a:rPr lang="es-CL" sz="2400" b="1" dirty="0">
                <a:solidFill>
                  <a:srgbClr val="217DE2"/>
                </a:solidFill>
              </a:rPr>
            </a:br>
            <a:r>
              <a:rPr lang="es-CL" sz="2400" b="1" dirty="0">
                <a:solidFill>
                  <a:srgbClr val="217DE2"/>
                </a:solidFill>
              </a:rPr>
              <a:t>Título Quinto</a:t>
            </a:r>
            <a:endParaRPr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53A36C32-AD7A-2153-1AD7-C55B21E7BC39}"/>
              </a:ext>
            </a:extLst>
          </p:cNvPr>
          <p:cNvSpPr txBox="1"/>
          <p:nvPr/>
        </p:nvSpPr>
        <p:spPr>
          <a:xfrm>
            <a:off x="3831019" y="960120"/>
            <a:ext cx="58332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buClr>
                <a:srgbClr val="FF6600"/>
              </a:buClr>
              <a:defRPr b="1">
                <a:solidFill>
                  <a:srgbClr val="595959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chemeClr val="accent1"/>
              </a:buClr>
              <a:defRPr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CRÍMENES Y SIMPLES DELITOS COMETIDOS POR EMPLEADOS PÚBLICOS EN EL DESEMPEÑO DE SUS CARGOS</a:t>
            </a:r>
          </a:p>
          <a:p>
            <a:pPr>
              <a:buClr>
                <a:schemeClr val="accent1"/>
              </a:buClr>
              <a:defRPr/>
            </a:pPr>
            <a:endParaRPr lang="es-CL" sz="20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Nombramientos Ilegales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Usurpación de Atribuciones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Prevaricación 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Malversación de caudales públicos 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Fraudes y Exacciones Ilegales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Cohecho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endParaRPr lang="es-CL" sz="20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Infidelidad en la custodia de documentos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Violación de Secretos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Resistencia y desobediencia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Denegación de auxilio</a:t>
            </a:r>
          </a:p>
          <a:p>
            <a:pPr marL="457200" indent="-457200">
              <a:buClr>
                <a:srgbClr val="277FE2"/>
              </a:buClr>
              <a:buFont typeface="Arial" panose="020B0604020202020204" pitchFamily="34" charset="0"/>
              <a:buChar char="•"/>
              <a:defRPr/>
            </a:pPr>
            <a:r>
              <a:rPr lang="es-C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Abusos contra particulares</a:t>
            </a:r>
            <a:endParaRPr lang="es-CL" dirty="0">
              <a:latin typeface="Arial" panose="020B0604020202020204" pitchFamily="34" charset="0"/>
            </a:endParaRPr>
          </a:p>
        </p:txBody>
      </p:sp>
      <p:cxnSp>
        <p:nvCxnSpPr>
          <p:cNvPr id="4" name="Google Shape;103;p2">
            <a:extLst>
              <a:ext uri="{FF2B5EF4-FFF2-40B4-BE49-F238E27FC236}">
                <a16:creationId xmlns:a16="http://schemas.microsoft.com/office/drawing/2014/main" id="{3ADBCFBC-A64E-52CD-BAA5-0B156ADD36B7}"/>
              </a:ext>
            </a:extLst>
          </p:cNvPr>
          <p:cNvCxnSpPr/>
          <p:nvPr/>
        </p:nvCxnSpPr>
        <p:spPr>
          <a:xfrm>
            <a:off x="2842701" y="0"/>
            <a:ext cx="0" cy="192024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FE5AED82-43D8-D284-0EB3-11EC596385B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00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BCD620-85A4-256E-FB51-E81D3D75D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46"/>
          <a:stretch/>
        </p:blipFill>
        <p:spPr>
          <a:xfrm>
            <a:off x="3059709" y="1782458"/>
            <a:ext cx="9132291" cy="4466159"/>
          </a:xfrm>
          <a:prstGeom prst="rect">
            <a:avLst/>
          </a:prstGeom>
        </p:spPr>
      </p:pic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103;p2">
            <a:extLst>
              <a:ext uri="{FF2B5EF4-FFF2-40B4-BE49-F238E27FC236}">
                <a16:creationId xmlns:a16="http://schemas.microsoft.com/office/drawing/2014/main" id="{0D350B2D-86C0-BD9C-930B-E82E7FEE9BF7}"/>
              </a:ext>
            </a:extLst>
          </p:cNvPr>
          <p:cNvCxnSpPr/>
          <p:nvPr/>
        </p:nvCxnSpPr>
        <p:spPr>
          <a:xfrm>
            <a:off x="2842701" y="0"/>
            <a:ext cx="0" cy="192024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89;p1">
            <a:extLst>
              <a:ext uri="{FF2B5EF4-FFF2-40B4-BE49-F238E27FC236}">
                <a16:creationId xmlns:a16="http://schemas.microsoft.com/office/drawing/2014/main" id="{EECD9B3F-5E99-0657-338A-BD26A9856848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E99E0EBD-A079-39A5-0722-0063B922D239}"/>
              </a:ext>
            </a:extLst>
          </p:cNvPr>
          <p:cNvSpPr txBox="1"/>
          <p:nvPr/>
        </p:nvSpPr>
        <p:spPr>
          <a:xfrm>
            <a:off x="590264" y="778240"/>
            <a:ext cx="2475188" cy="147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Ministerio Público</a:t>
            </a:r>
            <a:br>
              <a:rPr lang="es-CL" sz="2400" b="1" dirty="0">
                <a:solidFill>
                  <a:srgbClr val="217DE2"/>
                </a:solidFill>
              </a:rPr>
            </a:br>
            <a:r>
              <a:rPr lang="es-CL" sz="1800" dirty="0">
                <a:solidFill>
                  <a:srgbClr val="217DE2"/>
                </a:solidFill>
              </a:rPr>
              <a:t>Boletín Estadístico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60609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EFD799-A6EF-DDFB-4C05-FCC30AA6A312}"/>
              </a:ext>
              <a:ext uri="{147F2762-F138-4A5C-976F-8EAC2B608ADB}">
                <a16:predDERef xmlns:a16="http://schemas.microsoft.com/office/drawing/2014/main" pred="{36BCD620-85A4-256E-FB51-E81D3D75D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7"/>
          <a:stretch/>
        </p:blipFill>
        <p:spPr>
          <a:xfrm>
            <a:off x="3189542" y="581526"/>
            <a:ext cx="8891622" cy="5723506"/>
          </a:xfrm>
          <a:prstGeom prst="rect">
            <a:avLst/>
          </a:prstGeom>
        </p:spPr>
      </p:pic>
      <p:cxnSp>
        <p:nvCxnSpPr>
          <p:cNvPr id="4" name="Google Shape;103;p2">
            <a:extLst>
              <a:ext uri="{FF2B5EF4-FFF2-40B4-BE49-F238E27FC236}">
                <a16:creationId xmlns:a16="http://schemas.microsoft.com/office/drawing/2014/main" id="{A9880530-C81E-D134-416B-5B913901070F}"/>
              </a:ext>
            </a:extLst>
          </p:cNvPr>
          <p:cNvCxnSpPr/>
          <p:nvPr/>
        </p:nvCxnSpPr>
        <p:spPr>
          <a:xfrm>
            <a:off x="2842701" y="0"/>
            <a:ext cx="0" cy="192024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16647B2A-F609-5966-EE70-022FBF9B530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4BF7EC90-B59B-397B-91FD-9A37B3823118}"/>
              </a:ext>
            </a:extLst>
          </p:cNvPr>
          <p:cNvSpPr txBox="1"/>
          <p:nvPr/>
        </p:nvSpPr>
        <p:spPr>
          <a:xfrm>
            <a:off x="590264" y="778240"/>
            <a:ext cx="2475188" cy="147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Ministerio Público</a:t>
            </a:r>
            <a:br>
              <a:rPr lang="es-CL" sz="2400" b="1" dirty="0">
                <a:solidFill>
                  <a:srgbClr val="217DE2"/>
                </a:solidFill>
              </a:rPr>
            </a:br>
            <a:r>
              <a:rPr lang="es-CL" sz="1800" dirty="0">
                <a:solidFill>
                  <a:srgbClr val="217DE2"/>
                </a:solidFill>
              </a:rPr>
              <a:t>Boletín Estadístico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30649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75040" y="962598"/>
            <a:ext cx="2067661" cy="95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CL" sz="2400" b="1" dirty="0">
                <a:solidFill>
                  <a:srgbClr val="217DE2"/>
                </a:solidFill>
              </a:rPr>
              <a:t>Corrupción </a:t>
            </a:r>
            <a:br>
              <a:rPr lang="es-CL" sz="2400" b="1" dirty="0">
                <a:solidFill>
                  <a:srgbClr val="217DE2"/>
                </a:solidFill>
              </a:rPr>
            </a:br>
            <a:r>
              <a:rPr lang="es-CL" sz="2400" b="1" dirty="0">
                <a:solidFill>
                  <a:srgbClr val="217DE2"/>
                </a:solidFill>
              </a:rPr>
              <a:t>RAE. </a:t>
            </a:r>
            <a:endParaRPr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3E2145-416B-260E-B65B-33FCAF3D4D49}"/>
              </a:ext>
            </a:extLst>
          </p:cNvPr>
          <p:cNvSpPr txBox="1"/>
          <p:nvPr/>
        </p:nvSpPr>
        <p:spPr>
          <a:xfrm>
            <a:off x="3576233" y="2146151"/>
            <a:ext cx="63560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f. En las organizaciones, especialmente en las públicas, práctica consistente en la utilización indebida o ilícita de las funciones de aquellas en provecho de sus gestores.</a:t>
            </a:r>
          </a:p>
          <a:p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Sinónimos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</a:t>
            </a:r>
          </a:p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soborno, cohecho, compra, coima.</a:t>
            </a:r>
          </a:p>
        </p:txBody>
      </p:sp>
      <p:cxnSp>
        <p:nvCxnSpPr>
          <p:cNvPr id="2" name="Google Shape;103;p2">
            <a:extLst>
              <a:ext uri="{FF2B5EF4-FFF2-40B4-BE49-F238E27FC236}">
                <a16:creationId xmlns:a16="http://schemas.microsoft.com/office/drawing/2014/main" id="{2C4B2555-EED6-AE9E-7D1B-F739219069A1}"/>
              </a:ext>
            </a:extLst>
          </p:cNvPr>
          <p:cNvCxnSpPr/>
          <p:nvPr/>
        </p:nvCxnSpPr>
        <p:spPr>
          <a:xfrm>
            <a:off x="2842701" y="0"/>
            <a:ext cx="0" cy="192024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89;p1">
            <a:extLst>
              <a:ext uri="{FF2B5EF4-FFF2-40B4-BE49-F238E27FC236}">
                <a16:creationId xmlns:a16="http://schemas.microsoft.com/office/drawing/2014/main" id="{591EF9DF-9D8A-6CB1-85FC-2F4F86B0910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42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86568" y="795489"/>
            <a:ext cx="2829318" cy="147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s-MX" sz="2400" b="1" dirty="0">
                <a:solidFill>
                  <a:srgbClr val="277FE2"/>
                </a:solidFill>
              </a:rPr>
              <a:t>Transparencia Internacional, 2020</a:t>
            </a:r>
            <a:endParaRPr sz="2400" b="1" dirty="0">
              <a:solidFill>
                <a:srgbClr val="277FE2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800885" y="4278553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3E2145-416B-260E-B65B-33FCAF3D4D49}"/>
              </a:ext>
            </a:extLst>
          </p:cNvPr>
          <p:cNvSpPr txBox="1"/>
          <p:nvPr/>
        </p:nvSpPr>
        <p:spPr>
          <a:xfrm>
            <a:off x="4012449" y="2414675"/>
            <a:ext cx="522937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Corrupción</a:t>
            </a:r>
          </a:p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«el abuso del poder para beneficio propio»…</a:t>
            </a:r>
          </a:p>
          <a:p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" name="Google Shape;103;p2">
            <a:extLst>
              <a:ext uri="{FF2B5EF4-FFF2-40B4-BE49-F238E27FC236}">
                <a16:creationId xmlns:a16="http://schemas.microsoft.com/office/drawing/2014/main" id="{676B0844-6FA9-5599-BAB8-61469ADBBC63}"/>
              </a:ext>
            </a:extLst>
          </p:cNvPr>
          <p:cNvCxnSpPr/>
          <p:nvPr/>
        </p:nvCxnSpPr>
        <p:spPr>
          <a:xfrm>
            <a:off x="2842701" y="0"/>
            <a:ext cx="0" cy="1920240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89;p1">
            <a:extLst>
              <a:ext uri="{FF2B5EF4-FFF2-40B4-BE49-F238E27FC236}">
                <a16:creationId xmlns:a16="http://schemas.microsoft.com/office/drawing/2014/main" id="{A31E4059-479B-2622-F411-558BC39D0AE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38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>
            <a:extLst>
              <a:ext uri="{FF2B5EF4-FFF2-40B4-BE49-F238E27FC236}">
                <a16:creationId xmlns:a16="http://schemas.microsoft.com/office/drawing/2014/main" id="{6F67B92A-1BFD-D846-B219-B9B5D18202D1}"/>
              </a:ext>
            </a:extLst>
          </p:cNvPr>
          <p:cNvSpPr/>
          <p:nvPr/>
        </p:nvSpPr>
        <p:spPr>
          <a:xfrm>
            <a:off x="7275179" y="3227225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>
            <a:off x="0" y="6513095"/>
            <a:ext cx="12192000" cy="344905"/>
          </a:xfrm>
          <a:prstGeom prst="rect">
            <a:avLst/>
          </a:prstGeom>
          <a:solidFill>
            <a:srgbClr val="217DE2"/>
          </a:solidFill>
          <a:ln w="12700" cap="flat" cmpd="sng">
            <a:solidFill>
              <a:srgbClr val="4072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9128A7-8CB0-884C-95C5-18557561B9C1}"/>
              </a:ext>
            </a:extLst>
          </p:cNvPr>
          <p:cNvSpPr/>
          <p:nvPr/>
        </p:nvSpPr>
        <p:spPr>
          <a:xfrm>
            <a:off x="5131282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770F219-F3A5-A241-9766-DA43019EC487}"/>
              </a:ext>
            </a:extLst>
          </p:cNvPr>
          <p:cNvSpPr/>
          <p:nvPr/>
        </p:nvSpPr>
        <p:spPr>
          <a:xfrm>
            <a:off x="6627136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C6AB783-66A1-BB4E-A877-3E63A6C2E4FE}"/>
              </a:ext>
            </a:extLst>
          </p:cNvPr>
          <p:cNvSpPr/>
          <p:nvPr/>
        </p:nvSpPr>
        <p:spPr>
          <a:xfrm>
            <a:off x="8006485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F3021-E455-D143-A3F2-73130B5B43C5}"/>
              </a:ext>
            </a:extLst>
          </p:cNvPr>
          <p:cNvSpPr/>
          <p:nvPr/>
        </p:nvSpPr>
        <p:spPr>
          <a:xfrm>
            <a:off x="9432329" y="2105892"/>
            <a:ext cx="617567" cy="617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DDEBA13-87F7-FE41-A355-2B2A4794D4F0}"/>
              </a:ext>
            </a:extLst>
          </p:cNvPr>
          <p:cNvSpPr/>
          <p:nvPr/>
        </p:nvSpPr>
        <p:spPr>
          <a:xfrm>
            <a:off x="7275179" y="4310608"/>
            <a:ext cx="731306" cy="67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098F20-7E2C-7B8E-882B-79D2E6861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6"/>
          <a:stretch/>
        </p:blipFill>
        <p:spPr>
          <a:xfrm>
            <a:off x="3657601" y="358801"/>
            <a:ext cx="7662042" cy="5736847"/>
          </a:xfrm>
          <a:prstGeom prst="rect">
            <a:avLst/>
          </a:prstGeom>
        </p:spPr>
      </p:pic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94D64EF5-1770-D06E-64BB-FAE645D2948B}"/>
              </a:ext>
            </a:extLst>
          </p:cNvPr>
          <p:cNvSpPr txBox="1"/>
          <p:nvPr/>
        </p:nvSpPr>
        <p:spPr>
          <a:xfrm>
            <a:off x="396664" y="630266"/>
            <a:ext cx="2446037" cy="209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400" b="1" i="0" u="none" strike="noStrike" baseline="0" dirty="0">
                <a:solidFill>
                  <a:srgbClr val="277F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Radiografía de la corrupción: </a:t>
            </a:r>
            <a:r>
              <a:rPr lang="es-MX" sz="1800" b="0" i="0" u="none" strike="noStrike" baseline="0" dirty="0">
                <a:solidFill>
                  <a:srgbClr val="277F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para Fortalecer la Probidad en Chile</a:t>
            </a:r>
          </a:p>
          <a:p>
            <a:r>
              <a:rPr lang="es-MX" sz="1800" b="0" i="0" u="none" strike="noStrike" baseline="0" dirty="0">
                <a:solidFill>
                  <a:srgbClr val="277F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Contraloría General de la República </a:t>
            </a:r>
            <a:r>
              <a:rPr lang="es-CL" sz="1800" b="0" i="0" u="none" strike="noStrike" baseline="0" dirty="0">
                <a:solidFill>
                  <a:srgbClr val="277F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sz="2400" b="1" dirty="0">
              <a:solidFill>
                <a:srgbClr val="277F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oogle Shape;103;p2">
            <a:extLst>
              <a:ext uri="{FF2B5EF4-FFF2-40B4-BE49-F238E27FC236}">
                <a16:creationId xmlns:a16="http://schemas.microsoft.com/office/drawing/2014/main" id="{295A762A-9A4B-B02C-650D-469F4C5E9C77}"/>
              </a:ext>
            </a:extLst>
          </p:cNvPr>
          <p:cNvCxnSpPr>
            <a:cxnSpLocks/>
          </p:cNvCxnSpPr>
          <p:nvPr/>
        </p:nvCxnSpPr>
        <p:spPr>
          <a:xfrm>
            <a:off x="2842701" y="0"/>
            <a:ext cx="0" cy="2538248"/>
          </a:xfrm>
          <a:prstGeom prst="straightConnector1">
            <a:avLst/>
          </a:prstGeom>
          <a:noFill/>
          <a:ln w="9525" cap="flat" cmpd="sng">
            <a:solidFill>
              <a:srgbClr val="217DE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89;p1">
            <a:extLst>
              <a:ext uri="{FF2B5EF4-FFF2-40B4-BE49-F238E27FC236}">
                <a16:creationId xmlns:a16="http://schemas.microsoft.com/office/drawing/2014/main" id="{8351C4C4-D945-8956-0401-ADFCB12F1FF7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0"/>
          <a:stretch/>
        </p:blipFill>
        <p:spPr>
          <a:xfrm>
            <a:off x="590264" y="5140199"/>
            <a:ext cx="1812215" cy="108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9781</TotalTime>
  <Words>348</Words>
  <Application>Microsoft Office PowerPoint</Application>
  <PresentationFormat>Panorámica</PresentationFormat>
  <Paragraphs>86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</vt:lpstr>
      <vt:lpstr>Nunito Sans</vt:lpstr>
      <vt:lpstr>Roboto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Vergara</dc:creator>
  <cp:lastModifiedBy>Ignacio Irarrazaval Llona</cp:lastModifiedBy>
  <cp:revision>121</cp:revision>
  <dcterms:created xsi:type="dcterms:W3CDTF">2022-03-04T14:55:13Z</dcterms:created>
  <dcterms:modified xsi:type="dcterms:W3CDTF">2024-04-09T16:09:59Z</dcterms:modified>
</cp:coreProperties>
</file>