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8" r:id="rId3"/>
    <p:sldId id="269" r:id="rId4"/>
    <p:sldId id="304" r:id="rId5"/>
    <p:sldId id="384" r:id="rId6"/>
    <p:sldId id="390" r:id="rId7"/>
    <p:sldId id="383" r:id="rId8"/>
    <p:sldId id="385" r:id="rId9"/>
    <p:sldId id="391" r:id="rId10"/>
    <p:sldId id="402" r:id="rId11"/>
    <p:sldId id="403" r:id="rId12"/>
    <p:sldId id="386" r:id="rId13"/>
    <p:sldId id="382" r:id="rId14"/>
    <p:sldId id="398" r:id="rId15"/>
    <p:sldId id="399" r:id="rId16"/>
    <p:sldId id="392" r:id="rId17"/>
    <p:sldId id="393" r:id="rId18"/>
    <p:sldId id="394" r:id="rId19"/>
    <p:sldId id="395" r:id="rId20"/>
    <p:sldId id="396" r:id="rId21"/>
    <p:sldId id="388" r:id="rId22"/>
    <p:sldId id="397"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82" d="100"/>
          <a:sy n="82" d="100"/>
        </p:scale>
        <p:origin x="86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F2D2A-9C91-48C0-94E6-3DEC03B8C70C}" type="datetimeFigureOut">
              <a:t>27-09-2024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773F3-C68D-4667-9828-CEFC78A8F426}" type="slidenum">
              <a:t>‹Nº›</a:t>
            </a:fld>
            <a:endParaRPr lang="es-ES"/>
          </a:p>
        </p:txBody>
      </p:sp>
    </p:spTree>
    <p:extLst>
      <p:ext uri="{BB962C8B-B14F-4D97-AF65-F5344CB8AC3E}">
        <p14:creationId xmlns:p14="http://schemas.microsoft.com/office/powerpoint/2010/main" val="282918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392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a:p>
            <a:endParaRPr lang="es-CL"/>
          </a:p>
        </p:txBody>
      </p:sp>
    </p:spTree>
    <p:extLst>
      <p:ext uri="{BB962C8B-B14F-4D97-AF65-F5344CB8AC3E}">
        <p14:creationId xmlns:p14="http://schemas.microsoft.com/office/powerpoint/2010/main" val="3496954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436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500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500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92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5131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5228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859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428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305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903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05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66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74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759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05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284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with intro text">
  <p:cSld name="Title + 2 columns with intro text">
    <p:spTree>
      <p:nvGrpSpPr>
        <p:cNvPr id="1" name="Shape 45"/>
        <p:cNvGrpSpPr/>
        <p:nvPr/>
      </p:nvGrpSpPr>
      <p:grpSpPr>
        <a:xfrm>
          <a:off x="0" y="0"/>
          <a:ext cx="0" cy="0"/>
          <a:chOff x="0" y="0"/>
          <a:chExt cx="0" cy="0"/>
        </a:xfrm>
      </p:grpSpPr>
      <p:sp>
        <p:nvSpPr>
          <p:cNvPr id="47" name="Google Shape;47;p8"/>
          <p:cNvSpPr/>
          <p:nvPr/>
        </p:nvSpPr>
        <p:spPr>
          <a:xfrm>
            <a:off x="3447300" y="0"/>
            <a:ext cx="87448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a typeface="Roboto" panose="02000000000000000000" pitchFamily="2" charset="0"/>
              <a:cs typeface="Roboto" panose="02000000000000000000" pitchFamily="2" charset="0"/>
            </a:endParaRPr>
          </a:p>
        </p:txBody>
      </p:sp>
      <p:sp>
        <p:nvSpPr>
          <p:cNvPr id="48" name="Google Shape;48;p8"/>
          <p:cNvSpPr txBox="1">
            <a:spLocks noGrp="1"/>
          </p:cNvSpPr>
          <p:nvPr>
            <p:ph type="title"/>
          </p:nvPr>
        </p:nvSpPr>
        <p:spPr>
          <a:xfrm>
            <a:off x="312600" y="767333"/>
            <a:ext cx="2728400" cy="530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0" i="0">
                <a:latin typeface="+mj-lt"/>
                <a:ea typeface="Roboto" panose="02000000000000000000" pitchFamily="2" charset="0"/>
                <a:cs typeface="Roboto" panose="02000000000000000000" pitchFamily="2" charset="0"/>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body" idx="1"/>
          </p:nvPr>
        </p:nvSpPr>
        <p:spPr>
          <a:xfrm>
            <a:off x="4120833" y="767333"/>
            <a:ext cx="7461600" cy="16104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Clr>
                <a:srgbClr val="277FE2"/>
              </a:buClr>
              <a:buSzPts val="1600"/>
              <a:buFont typeface="Tipo de letra del sistema"/>
              <a:buChar char="·"/>
              <a:defRPr sz="2133" i="1">
                <a:solidFill>
                  <a:srgbClr val="277FE2"/>
                </a:solidFill>
                <a:latin typeface="Georgia"/>
                <a:ea typeface="Georgia"/>
                <a:cs typeface="Georgia"/>
                <a:sym typeface="Georgia"/>
              </a:defRPr>
            </a:lvl1pPr>
            <a:lvl2pPr marL="1219170" lvl="1"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2pPr>
            <a:lvl3pPr marL="1828754" lvl="2"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3pPr>
            <a:lvl4pPr marL="2438339" lvl="3"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4pPr>
            <a:lvl5pPr marL="3047924" lvl="4"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5pPr>
            <a:lvl6pPr marL="3657509" lvl="5"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6pPr>
            <a:lvl7pPr marL="4267093" lvl="6"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7pPr>
            <a:lvl8pPr marL="4876678" lvl="7"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8pPr>
            <a:lvl9pPr marL="5486263" lvl="8" indent="-440256" rtl="0">
              <a:spcBef>
                <a:spcPts val="0"/>
              </a:spcBef>
              <a:spcAft>
                <a:spcPts val="0"/>
              </a:spcAft>
              <a:buClr>
                <a:srgbClr val="F67031"/>
              </a:buClr>
              <a:buSzPts val="1600"/>
              <a:buFont typeface="Georgia"/>
              <a:buChar char="-"/>
              <a:defRPr sz="2133" i="1">
                <a:solidFill>
                  <a:srgbClr val="F67031"/>
                </a:solidFill>
                <a:latin typeface="Georgia"/>
                <a:ea typeface="Georgia"/>
                <a:cs typeface="Georgia"/>
                <a:sym typeface="Georgia"/>
              </a:defRPr>
            </a:lvl9pPr>
          </a:lstStyle>
          <a:p>
            <a:endParaRPr/>
          </a:p>
        </p:txBody>
      </p:sp>
      <p:sp>
        <p:nvSpPr>
          <p:cNvPr id="51" name="Google Shape;51;p8"/>
          <p:cNvSpPr txBox="1">
            <a:spLocks noGrp="1"/>
          </p:cNvSpPr>
          <p:nvPr>
            <p:ph type="body" idx="2"/>
          </p:nvPr>
        </p:nvSpPr>
        <p:spPr>
          <a:xfrm>
            <a:off x="4120833" y="2672433"/>
            <a:ext cx="3636000" cy="3402800"/>
          </a:xfrm>
          <a:prstGeom prst="rect">
            <a:avLst/>
          </a:prstGeom>
        </p:spPr>
        <p:txBody>
          <a:bodyPr spcFirstLastPara="1" wrap="square" lIns="91425" tIns="91425" rIns="91425" bIns="91425" anchor="t" anchorCtr="0">
            <a:noAutofit/>
          </a:bodyPr>
          <a:lstStyle>
            <a:lvl1pPr marL="609585" lvl="0" indent="-397923" rtl="0">
              <a:spcBef>
                <a:spcPts val="800"/>
              </a:spcBef>
              <a:spcAft>
                <a:spcPts val="0"/>
              </a:spcAft>
              <a:buSzPts val="1100"/>
              <a:buFont typeface="Tipo de letra del sistema"/>
              <a:buChar char="·"/>
              <a:defRPr sz="1467" b="0" i="0">
                <a:latin typeface="Franklin Gothic Book" panose="020B0503020102020204" pitchFamily="34" charset="0"/>
                <a:ea typeface="Roboto" panose="02000000000000000000" pitchFamily="2" charset="0"/>
                <a:cs typeface="Roboto" panose="02000000000000000000" pitchFamily="2" charset="0"/>
              </a:defRPr>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
        <p:nvSpPr>
          <p:cNvPr id="52" name="Google Shape;52;p8"/>
          <p:cNvSpPr txBox="1">
            <a:spLocks noGrp="1"/>
          </p:cNvSpPr>
          <p:nvPr>
            <p:ph type="body" idx="3"/>
          </p:nvPr>
        </p:nvSpPr>
        <p:spPr>
          <a:xfrm>
            <a:off x="7946325" y="2672433"/>
            <a:ext cx="3636000" cy="3402800"/>
          </a:xfrm>
          <a:prstGeom prst="rect">
            <a:avLst/>
          </a:prstGeom>
        </p:spPr>
        <p:txBody>
          <a:bodyPr spcFirstLastPara="1" wrap="square" lIns="91425" tIns="91425" rIns="91425" bIns="91425" anchor="t" anchorCtr="0">
            <a:noAutofit/>
          </a:bodyPr>
          <a:lstStyle>
            <a:lvl1pPr marL="609585" lvl="0" indent="-397923" rtl="0">
              <a:spcBef>
                <a:spcPts val="800"/>
              </a:spcBef>
              <a:spcAft>
                <a:spcPts val="0"/>
              </a:spcAft>
              <a:buSzPts val="1100"/>
              <a:buFont typeface="Tipo de letra del sistema"/>
              <a:buChar char="·"/>
              <a:defRPr sz="1467" b="0" i="0">
                <a:latin typeface="Franklin Gothic Book" panose="020B0503020102020204" pitchFamily="34" charset="0"/>
                <a:ea typeface="Roboto" panose="02000000000000000000" pitchFamily="2" charset="0"/>
                <a:cs typeface="Roboto" panose="02000000000000000000" pitchFamily="2" charset="0"/>
              </a:defRPr>
            </a:lvl1pPr>
            <a:lvl2pPr marL="1219170" lvl="1" indent="-397923" rtl="0">
              <a:spcBef>
                <a:spcPts val="0"/>
              </a:spcBef>
              <a:spcAft>
                <a:spcPts val="0"/>
              </a:spcAft>
              <a:buSzPts val="1100"/>
              <a:buChar char="-"/>
              <a:defRPr sz="1467"/>
            </a:lvl2pPr>
            <a:lvl3pPr marL="1828754" lvl="2" indent="-397923" rtl="0">
              <a:spcBef>
                <a:spcPts val="0"/>
              </a:spcBef>
              <a:spcAft>
                <a:spcPts val="0"/>
              </a:spcAft>
              <a:buSzPts val="1100"/>
              <a:buChar char="-"/>
              <a:defRPr sz="1467"/>
            </a:lvl3pPr>
            <a:lvl4pPr marL="2438339" lvl="3" indent="-397923" rtl="0">
              <a:spcBef>
                <a:spcPts val="0"/>
              </a:spcBef>
              <a:spcAft>
                <a:spcPts val="0"/>
              </a:spcAft>
              <a:buSzPts val="1100"/>
              <a:buChar char="-"/>
              <a:defRPr sz="1467"/>
            </a:lvl4pPr>
            <a:lvl5pPr marL="3047924" lvl="4" indent="-397923" rtl="0">
              <a:spcBef>
                <a:spcPts val="0"/>
              </a:spcBef>
              <a:spcAft>
                <a:spcPts val="0"/>
              </a:spcAft>
              <a:buSzPts val="1100"/>
              <a:buChar char="-"/>
              <a:defRPr sz="1467"/>
            </a:lvl5pPr>
            <a:lvl6pPr marL="3657509" lvl="5" indent="-397923" rtl="0">
              <a:spcBef>
                <a:spcPts val="0"/>
              </a:spcBef>
              <a:spcAft>
                <a:spcPts val="0"/>
              </a:spcAft>
              <a:buSzPts val="1100"/>
              <a:buChar char="-"/>
              <a:defRPr sz="1467"/>
            </a:lvl6pPr>
            <a:lvl7pPr marL="4267093" lvl="6" indent="-397923" rtl="0">
              <a:spcBef>
                <a:spcPts val="0"/>
              </a:spcBef>
              <a:spcAft>
                <a:spcPts val="0"/>
              </a:spcAft>
              <a:buSzPts val="1100"/>
              <a:buChar char="-"/>
              <a:defRPr sz="1467"/>
            </a:lvl7pPr>
            <a:lvl8pPr marL="4876678" lvl="7" indent="-397923" rtl="0">
              <a:spcBef>
                <a:spcPts val="0"/>
              </a:spcBef>
              <a:spcAft>
                <a:spcPts val="0"/>
              </a:spcAft>
              <a:buSzPts val="1100"/>
              <a:buChar char="-"/>
              <a:defRPr sz="1467"/>
            </a:lvl8pPr>
            <a:lvl9pPr marL="5486263" lvl="8" indent="-397923" rtl="0">
              <a:spcBef>
                <a:spcPts val="0"/>
              </a:spcBef>
              <a:spcAft>
                <a:spcPts val="0"/>
              </a:spcAft>
              <a:buSzPts val="1100"/>
              <a:buChar char="-"/>
              <a:defRPr sz="1467"/>
            </a:lvl9pPr>
          </a:lstStyle>
          <a:p>
            <a:endParaRPr/>
          </a:p>
        </p:txBody>
      </p:sp>
    </p:spTree>
    <p:extLst>
      <p:ext uri="{BB962C8B-B14F-4D97-AF65-F5344CB8AC3E}">
        <p14:creationId xmlns:p14="http://schemas.microsoft.com/office/powerpoint/2010/main" val="44751433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sp>
        <p:nvSpPr>
          <p:cNvPr id="67" name="Google Shape;67;p11"/>
          <p:cNvSpPr/>
          <p:nvPr/>
        </p:nvSpPr>
        <p:spPr>
          <a:xfrm>
            <a:off x="3447300" y="0"/>
            <a:ext cx="87448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a typeface="Roboto" panose="02000000000000000000" pitchFamily="2" charset="0"/>
              <a:cs typeface="Roboto" panose="02000000000000000000" pitchFamily="2" charset="0"/>
            </a:endParaRPr>
          </a:p>
        </p:txBody>
      </p:sp>
      <p:sp>
        <p:nvSpPr>
          <p:cNvPr id="68" name="Google Shape;68;p11"/>
          <p:cNvSpPr txBox="1">
            <a:spLocks noGrp="1"/>
          </p:cNvSpPr>
          <p:nvPr>
            <p:ph type="title"/>
          </p:nvPr>
        </p:nvSpPr>
        <p:spPr>
          <a:xfrm>
            <a:off x="312600" y="767333"/>
            <a:ext cx="2728400" cy="5308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b="0" i="0">
                <a:latin typeface="+mj-lt"/>
                <a:ea typeface="Roboto" panose="02000000000000000000" pitchFamily="2" charset="0"/>
                <a:cs typeface="Roboto" panose="02000000000000000000" pitchFamily="2" charset="0"/>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69" name="Google Shape;69;p11"/>
          <p:cNvSpPr txBox="1">
            <a:spLocks noGrp="1"/>
          </p:cNvSpPr>
          <p:nvPr>
            <p:ph type="body" idx="1"/>
          </p:nvPr>
        </p:nvSpPr>
        <p:spPr>
          <a:xfrm>
            <a:off x="4082933" y="767333"/>
            <a:ext cx="3640000" cy="5308000"/>
          </a:xfrm>
          <a:prstGeom prst="rect">
            <a:avLst/>
          </a:prstGeom>
        </p:spPr>
        <p:txBody>
          <a:bodyPr spcFirstLastPara="1" wrap="square" lIns="91425" tIns="91425" rIns="91425" bIns="91425" anchor="t" anchorCtr="0">
            <a:noAutofit/>
          </a:bodyPr>
          <a:lstStyle>
            <a:lvl1pPr marL="609585" lvl="0" indent="-397923">
              <a:spcBef>
                <a:spcPts val="800"/>
              </a:spcBef>
              <a:spcAft>
                <a:spcPts val="0"/>
              </a:spcAft>
              <a:buClr>
                <a:srgbClr val="277FE2"/>
              </a:buClr>
              <a:buSzPts val="1100"/>
              <a:buFont typeface="Tipo de letra del sistema"/>
              <a:buChar char="·"/>
              <a:defRPr sz="1467" b="0" i="0">
                <a:latin typeface="Franklin Gothic Book" panose="020B0503020102020204" pitchFamily="34" charset="0"/>
                <a:ea typeface="Roboto" panose="02000000000000000000" pitchFamily="2" charset="0"/>
                <a:cs typeface="Roboto" panose="02000000000000000000" pitchFamily="2" charset="0"/>
              </a:defRPr>
            </a:lvl1pPr>
            <a:lvl2pPr marL="1219170" lvl="1" indent="-397923">
              <a:spcBef>
                <a:spcPts val="0"/>
              </a:spcBef>
              <a:spcAft>
                <a:spcPts val="0"/>
              </a:spcAft>
              <a:buSzPts val="1100"/>
              <a:buChar char="-"/>
              <a:defRPr sz="1467"/>
            </a:lvl2pPr>
            <a:lvl3pPr marL="1828754" lvl="2" indent="-397923">
              <a:spcBef>
                <a:spcPts val="0"/>
              </a:spcBef>
              <a:spcAft>
                <a:spcPts val="0"/>
              </a:spcAft>
              <a:buSzPts val="1100"/>
              <a:buChar char="-"/>
              <a:defRPr sz="1467"/>
            </a:lvl3pPr>
            <a:lvl4pPr marL="2438339" lvl="3" indent="-397923">
              <a:spcBef>
                <a:spcPts val="0"/>
              </a:spcBef>
              <a:spcAft>
                <a:spcPts val="0"/>
              </a:spcAft>
              <a:buSzPts val="1100"/>
              <a:buChar char="-"/>
              <a:defRPr sz="1467"/>
            </a:lvl4pPr>
            <a:lvl5pPr marL="3047924" lvl="4" indent="-397923">
              <a:spcBef>
                <a:spcPts val="0"/>
              </a:spcBef>
              <a:spcAft>
                <a:spcPts val="0"/>
              </a:spcAft>
              <a:buSzPts val="1100"/>
              <a:buChar char="-"/>
              <a:defRPr sz="1467"/>
            </a:lvl5pPr>
            <a:lvl6pPr marL="3657509" lvl="5" indent="-397923">
              <a:spcBef>
                <a:spcPts val="0"/>
              </a:spcBef>
              <a:spcAft>
                <a:spcPts val="0"/>
              </a:spcAft>
              <a:buSzPts val="1100"/>
              <a:buChar char="-"/>
              <a:defRPr sz="1467"/>
            </a:lvl6pPr>
            <a:lvl7pPr marL="4267093" lvl="6" indent="-397923">
              <a:spcBef>
                <a:spcPts val="0"/>
              </a:spcBef>
              <a:spcAft>
                <a:spcPts val="0"/>
              </a:spcAft>
              <a:buSzPts val="1100"/>
              <a:buChar char="-"/>
              <a:defRPr sz="1467"/>
            </a:lvl7pPr>
            <a:lvl8pPr marL="4876678" lvl="7" indent="-397923">
              <a:spcBef>
                <a:spcPts val="0"/>
              </a:spcBef>
              <a:spcAft>
                <a:spcPts val="0"/>
              </a:spcAft>
              <a:buSzPts val="1100"/>
              <a:buChar char="-"/>
              <a:defRPr sz="1467"/>
            </a:lvl8pPr>
            <a:lvl9pPr marL="5486263" lvl="8" indent="-397923">
              <a:spcBef>
                <a:spcPts val="0"/>
              </a:spcBef>
              <a:spcAft>
                <a:spcPts val="0"/>
              </a:spcAft>
              <a:buSzPts val="1100"/>
              <a:buChar char="-"/>
              <a:defRPr sz="1467"/>
            </a:lvl9pPr>
          </a:lstStyle>
          <a:p>
            <a:endParaRPr/>
          </a:p>
        </p:txBody>
      </p:sp>
      <p:sp>
        <p:nvSpPr>
          <p:cNvPr id="70" name="Google Shape;70;p11"/>
          <p:cNvSpPr txBox="1">
            <a:spLocks noGrp="1"/>
          </p:cNvSpPr>
          <p:nvPr>
            <p:ph type="body" idx="2"/>
          </p:nvPr>
        </p:nvSpPr>
        <p:spPr>
          <a:xfrm>
            <a:off x="7942268" y="767333"/>
            <a:ext cx="3640000" cy="5308000"/>
          </a:xfrm>
          <a:prstGeom prst="rect">
            <a:avLst/>
          </a:prstGeom>
        </p:spPr>
        <p:txBody>
          <a:bodyPr spcFirstLastPara="1" wrap="square" lIns="91425" tIns="91425" rIns="91425" bIns="91425" anchor="t" anchorCtr="0">
            <a:noAutofit/>
          </a:bodyPr>
          <a:lstStyle>
            <a:lvl1pPr marL="609585" lvl="0" indent="-397923">
              <a:spcBef>
                <a:spcPts val="800"/>
              </a:spcBef>
              <a:spcAft>
                <a:spcPts val="0"/>
              </a:spcAft>
              <a:buClr>
                <a:srgbClr val="277FE2"/>
              </a:buClr>
              <a:buSzPts val="1100"/>
              <a:buFont typeface="Tipo de letra del sistema"/>
              <a:buChar char="·"/>
              <a:defRPr sz="1467" b="0" i="0">
                <a:latin typeface="Franklin Gothic Book" panose="020B0503020102020204" pitchFamily="34" charset="0"/>
                <a:ea typeface="Roboto" panose="02000000000000000000" pitchFamily="2" charset="0"/>
                <a:cs typeface="Roboto" panose="02000000000000000000" pitchFamily="2" charset="0"/>
              </a:defRPr>
            </a:lvl1pPr>
            <a:lvl2pPr marL="1219170" lvl="1" indent="-397923">
              <a:spcBef>
                <a:spcPts val="0"/>
              </a:spcBef>
              <a:spcAft>
                <a:spcPts val="0"/>
              </a:spcAft>
              <a:buSzPts val="1100"/>
              <a:buChar char="-"/>
              <a:defRPr sz="1467"/>
            </a:lvl2pPr>
            <a:lvl3pPr marL="1828754" lvl="2" indent="-397923">
              <a:spcBef>
                <a:spcPts val="0"/>
              </a:spcBef>
              <a:spcAft>
                <a:spcPts val="0"/>
              </a:spcAft>
              <a:buSzPts val="1100"/>
              <a:buChar char="-"/>
              <a:defRPr sz="1467"/>
            </a:lvl3pPr>
            <a:lvl4pPr marL="2438339" lvl="3" indent="-397923">
              <a:spcBef>
                <a:spcPts val="0"/>
              </a:spcBef>
              <a:spcAft>
                <a:spcPts val="0"/>
              </a:spcAft>
              <a:buSzPts val="1100"/>
              <a:buChar char="-"/>
              <a:defRPr sz="1467"/>
            </a:lvl4pPr>
            <a:lvl5pPr marL="3047924" lvl="4" indent="-397923">
              <a:spcBef>
                <a:spcPts val="0"/>
              </a:spcBef>
              <a:spcAft>
                <a:spcPts val="0"/>
              </a:spcAft>
              <a:buSzPts val="1100"/>
              <a:buChar char="-"/>
              <a:defRPr sz="1467"/>
            </a:lvl5pPr>
            <a:lvl6pPr marL="3657509" lvl="5" indent="-397923">
              <a:spcBef>
                <a:spcPts val="0"/>
              </a:spcBef>
              <a:spcAft>
                <a:spcPts val="0"/>
              </a:spcAft>
              <a:buSzPts val="1100"/>
              <a:buChar char="-"/>
              <a:defRPr sz="1467"/>
            </a:lvl6pPr>
            <a:lvl7pPr marL="4267093" lvl="6" indent="-397923">
              <a:spcBef>
                <a:spcPts val="0"/>
              </a:spcBef>
              <a:spcAft>
                <a:spcPts val="0"/>
              </a:spcAft>
              <a:buSzPts val="1100"/>
              <a:buChar char="-"/>
              <a:defRPr sz="1467"/>
            </a:lvl7pPr>
            <a:lvl8pPr marL="4876678" lvl="7" indent="-397923">
              <a:spcBef>
                <a:spcPts val="0"/>
              </a:spcBef>
              <a:spcAft>
                <a:spcPts val="0"/>
              </a:spcAft>
              <a:buSzPts val="1100"/>
              <a:buChar char="-"/>
              <a:defRPr sz="1467"/>
            </a:lvl8pPr>
            <a:lvl9pPr marL="5486263" lvl="8" indent="-397923">
              <a:spcBef>
                <a:spcPts val="0"/>
              </a:spcBef>
              <a:spcAft>
                <a:spcPts val="0"/>
              </a:spcAft>
              <a:buSzPts val="1100"/>
              <a:buChar char="-"/>
              <a:defRPr sz="1467"/>
            </a:lvl9pPr>
          </a:lstStyle>
          <a:p>
            <a:endParaRPr/>
          </a:p>
        </p:txBody>
      </p:sp>
    </p:spTree>
    <p:extLst>
      <p:ext uri="{BB962C8B-B14F-4D97-AF65-F5344CB8AC3E}">
        <p14:creationId xmlns:p14="http://schemas.microsoft.com/office/powerpoint/2010/main" val="3295638300"/>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flipH="1">
            <a:off x="-9500" y="0"/>
            <a:ext cx="34568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b="0" i="0">
              <a:latin typeface="Franklin Gothic Book" panose="020B0503020102020204" pitchFamily="34" charset="0"/>
              <a:ea typeface="Roboto" panose="02000000000000000000" pitchFamily="2" charset="0"/>
              <a:cs typeface="Roboto" panose="02000000000000000000" pitchFamily="2" charset="0"/>
            </a:endParaRPr>
          </a:p>
        </p:txBody>
      </p:sp>
      <p:sp>
        <p:nvSpPr>
          <p:cNvPr id="16" name="Google Shape;16;p3"/>
          <p:cNvSpPr txBox="1">
            <a:spLocks noGrp="1"/>
          </p:cNvSpPr>
          <p:nvPr>
            <p:ph type="ctrTitle"/>
          </p:nvPr>
        </p:nvSpPr>
        <p:spPr>
          <a:xfrm>
            <a:off x="369467" y="378933"/>
            <a:ext cx="2698800" cy="4904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67031"/>
              </a:buClr>
              <a:buSzPts val="2400"/>
              <a:buNone/>
              <a:defRPr b="0" i="0">
                <a:solidFill>
                  <a:srgbClr val="277FE2"/>
                </a:solidFill>
                <a:latin typeface="Franklin Gothic Book" panose="020B0503020102020204" pitchFamily="34" charset="0"/>
                <a:ea typeface="Roboto" panose="02000000000000000000" pitchFamily="2" charset="0"/>
                <a:cs typeface="Roboto" panose="02000000000000000000" pitchFamily="2" charset="0"/>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endParaRPr/>
          </a:p>
        </p:txBody>
      </p:sp>
      <p:sp>
        <p:nvSpPr>
          <p:cNvPr id="17" name="Google Shape;17;p3"/>
          <p:cNvSpPr txBox="1">
            <a:spLocks noGrp="1"/>
          </p:cNvSpPr>
          <p:nvPr>
            <p:ph type="subTitle" idx="1"/>
          </p:nvPr>
        </p:nvSpPr>
        <p:spPr>
          <a:xfrm>
            <a:off x="369467" y="5310733"/>
            <a:ext cx="2698800" cy="1046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4000" i="1">
                <a:solidFill>
                  <a:srgbClr val="999999"/>
                </a:solidFill>
                <a:latin typeface="Georgia"/>
                <a:ea typeface="Georgia"/>
                <a:cs typeface="Georgia"/>
                <a:sym typeface="Georgia"/>
              </a:defRPr>
            </a:lvl9pPr>
          </a:lstStyle>
          <a:p>
            <a:pPr lvl="0"/>
            <a:endParaRPr/>
          </a:p>
        </p:txBody>
      </p:sp>
    </p:spTree>
    <p:extLst>
      <p:ext uri="{BB962C8B-B14F-4D97-AF65-F5344CB8AC3E}">
        <p14:creationId xmlns:p14="http://schemas.microsoft.com/office/powerpoint/2010/main" val="169009445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5" name="4 Título"/>
          <p:cNvSpPr>
            <a:spLocks noGrp="1"/>
          </p:cNvSpPr>
          <p:nvPr>
            <p:ph type="title"/>
          </p:nvPr>
        </p:nvSpPr>
        <p:spPr/>
        <p:txBody>
          <a:bodyPr/>
          <a:lstStyle/>
          <a:p>
            <a:r>
              <a:rPr lang="es-ES"/>
              <a:t>Haga clic para modificar el estilo de título del patrón</a:t>
            </a:r>
          </a:p>
        </p:txBody>
      </p:sp>
      <p:sp>
        <p:nvSpPr>
          <p:cNvPr id="2" name="Rectangle 6">
            <a:extLst>
              <a:ext uri="{FF2B5EF4-FFF2-40B4-BE49-F238E27FC236}">
                <a16:creationId xmlns:a16="http://schemas.microsoft.com/office/drawing/2014/main" id="{6A5E438B-D6E2-890D-68D4-A686C830C612}"/>
              </a:ext>
            </a:extLst>
          </p:cNvPr>
          <p:cNvSpPr>
            <a:spLocks noGrp="1" noChangeArrowheads="1"/>
          </p:cNvSpPr>
          <p:nvPr>
            <p:ph type="sldNum" sz="quarter" idx="10"/>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31B6894C-5D18-4487-B4C9-697FA3361F95}" type="slidenum">
              <a:rPr lang="es-CL" altLang="es-CL"/>
              <a:pPr>
                <a:defRPr/>
              </a:pPr>
              <a:t>‹Nº›</a:t>
            </a:fld>
            <a:endParaRPr lang="es-CL" altLang="es-CL"/>
          </a:p>
        </p:txBody>
      </p:sp>
    </p:spTree>
    <p:extLst>
      <p:ext uri="{BB962C8B-B14F-4D97-AF65-F5344CB8AC3E}">
        <p14:creationId xmlns:p14="http://schemas.microsoft.com/office/powerpoint/2010/main" val="2619857009"/>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27/09/2024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27/09/2024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27/09/2024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27/09/2024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27/09/2024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27/09/2024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27/09/2024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27/09/2024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77FE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2600" y="767333"/>
            <a:ext cx="2728400" cy="5308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4120833" y="767333"/>
            <a:ext cx="7461600" cy="5308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Tree>
    <p:extLst>
      <p:ext uri="{BB962C8B-B14F-4D97-AF65-F5344CB8AC3E}">
        <p14:creationId xmlns:p14="http://schemas.microsoft.com/office/powerpoint/2010/main" val="3120169498"/>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7" r:id="rId3"/>
    <p:sldLayoutId id="2147483681" r:id="rId4"/>
  </p:sldLayoutIdLst>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Roboto" panose="02000000000000000000" pitchFamily="2" charset="0"/>
          <a:ea typeface="Roboto" panose="02000000000000000000" pitchFamily="2" charset="0"/>
          <a:cs typeface="Roboto" panose="02000000000000000000" pitchFamily="2"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09585" marR="0" lvl="0" indent="-423323" algn="l" rtl="0">
        <a:lnSpc>
          <a:spcPct val="100000"/>
        </a:lnSpc>
        <a:spcBef>
          <a:spcPts val="0"/>
        </a:spcBef>
        <a:spcAft>
          <a:spcPts val="0"/>
        </a:spcAft>
        <a:buClr>
          <a:schemeClr val="bg1"/>
        </a:buClr>
        <a:buFont typeface="Tipo de letra del sistema"/>
        <a:buChar char="·"/>
        <a:defRPr sz="1867" b="0" i="0" u="none" strike="noStrike" cap="none">
          <a:solidFill>
            <a:schemeClr val="bg1"/>
          </a:solidFill>
          <a:latin typeface="Roboto" panose="02000000000000000000" pitchFamily="2" charset="0"/>
          <a:ea typeface="Roboto" panose="02000000000000000000" pitchFamily="2" charset="0"/>
          <a:cs typeface="Roboto" panose="02000000000000000000" pitchFamily="2"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6513095"/>
            <a:ext cx="12192000" cy="34490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3">
            <a:alphaModFix/>
          </a:blip>
          <a:srcRect l="37042" t="2780"/>
          <a:stretch/>
        </p:blipFill>
        <p:spPr>
          <a:xfrm>
            <a:off x="9355015" y="675249"/>
            <a:ext cx="1844088" cy="1057298"/>
          </a:xfrm>
          <a:prstGeom prst="rect">
            <a:avLst/>
          </a:prstGeom>
          <a:noFill/>
          <a:ln>
            <a:noFill/>
          </a:ln>
        </p:spPr>
      </p:pic>
      <p:sp>
        <p:nvSpPr>
          <p:cNvPr id="90" name="Google Shape;90;p1"/>
          <p:cNvSpPr/>
          <p:nvPr/>
        </p:nvSpPr>
        <p:spPr>
          <a:xfrm>
            <a:off x="106696" y="-51334"/>
            <a:ext cx="12085304" cy="344905"/>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rot="-5400000">
            <a:off x="-3276200" y="3224863"/>
            <a:ext cx="6909337" cy="356937"/>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rot="-5400000">
            <a:off x="8564881" y="3230880"/>
            <a:ext cx="6909335" cy="344906"/>
          </a:xfrm>
          <a:prstGeom prst="rect">
            <a:avLst/>
          </a:prstGeom>
          <a:solidFill>
            <a:srgbClr val="217DE2"/>
          </a:solidFill>
          <a:ln w="12700" cap="flat" cmpd="sng">
            <a:solidFill>
              <a:srgbClr val="217D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p:nvPr/>
        </p:nvSpPr>
        <p:spPr>
          <a:xfrm>
            <a:off x="1479441" y="1531230"/>
            <a:ext cx="7566085" cy="1898457"/>
          </a:xfrm>
          <a:prstGeom prst="rect">
            <a:avLst/>
          </a:prstGeom>
          <a:noFill/>
          <a:ln>
            <a:noFill/>
          </a:ln>
        </p:spPr>
        <p:txBody>
          <a:bodyPr spcFirstLastPara="1" wrap="square" lIns="91425" tIns="91425" rIns="91425" bIns="91425" anchor="t" anchorCtr="0">
            <a:noAutofit/>
          </a:bodyPr>
          <a:lstStyle/>
          <a:p>
            <a:pPr>
              <a:lnSpc>
                <a:spcPct val="90000"/>
              </a:lnSpc>
              <a:spcBef>
                <a:spcPts val="1000"/>
              </a:spcBef>
              <a:buClr>
                <a:srgbClr val="FFFFFF"/>
              </a:buClr>
              <a:buSzPts val="2400"/>
            </a:pPr>
            <a:r>
              <a:rPr lang="es-MX" sz="4000" b="1" dirty="0">
                <a:solidFill>
                  <a:srgbClr val="217DE2"/>
                </a:solidFill>
                <a:latin typeface="Franklin Gothic Book"/>
              </a:rPr>
              <a:t>Políticas Públicas de Calidad: Explorando el rol de la nueva Agencia</a:t>
            </a:r>
            <a:endParaRPr lang="es-CL" sz="4000" b="1" i="0" u="none" strike="noStrike" cap="none" dirty="0">
              <a:solidFill>
                <a:srgbClr val="217DE2"/>
              </a:solidFill>
              <a:latin typeface="Franklin Gothic Book" panose="020B0503020102020204" pitchFamily="34" charset="0"/>
            </a:endParaRPr>
          </a:p>
        </p:txBody>
      </p:sp>
      <p:sp>
        <p:nvSpPr>
          <p:cNvPr id="94" name="Google Shape;94;p1"/>
          <p:cNvSpPr txBox="1"/>
          <p:nvPr/>
        </p:nvSpPr>
        <p:spPr>
          <a:xfrm>
            <a:off x="1404401" y="4237429"/>
            <a:ext cx="4691599" cy="957642"/>
          </a:xfrm>
          <a:prstGeom prst="rect">
            <a:avLst/>
          </a:prstGeom>
          <a:noFill/>
          <a:ln>
            <a:noFill/>
          </a:ln>
        </p:spPr>
        <p:txBody>
          <a:bodyPr spcFirstLastPara="1" wrap="square" lIns="91425" tIns="91425" rIns="91425" bIns="91425" anchor="t" anchorCtr="0">
            <a:noAutofit/>
          </a:bodyPr>
          <a:lstStyle/>
          <a:p>
            <a:pPr>
              <a:lnSpc>
                <a:spcPct val="90000"/>
              </a:lnSpc>
              <a:spcBef>
                <a:spcPts val="1000"/>
              </a:spcBef>
              <a:buClr>
                <a:srgbClr val="FFFFFF"/>
              </a:buClr>
              <a:buSzPts val="2400"/>
            </a:pPr>
            <a:r>
              <a:rPr lang="es-CL" sz="2000" dirty="0">
                <a:solidFill>
                  <a:schemeClr val="tx1">
                    <a:lumMod val="65000"/>
                    <a:lumOff val="35000"/>
                  </a:schemeClr>
                </a:solidFill>
                <a:latin typeface="Franklin Gothic Book"/>
                <a:sym typeface="Arial"/>
              </a:rPr>
              <a:t>27 de septiembre de 2024</a:t>
            </a:r>
            <a:endParaRPr sz="2000" b="0" i="0" u="none" strike="noStrike" cap="none" dirty="0">
              <a:solidFill>
                <a:schemeClr val="tx1">
                  <a:lumMod val="65000"/>
                  <a:lumOff val="35000"/>
                </a:schemeClr>
              </a:solidFill>
              <a:latin typeface="Franklin Gothic Book"/>
              <a:sym typeface="Arial"/>
            </a:endParaRPr>
          </a:p>
        </p:txBody>
      </p:sp>
      <p:cxnSp>
        <p:nvCxnSpPr>
          <p:cNvPr id="95" name="Google Shape;95;p1"/>
          <p:cNvCxnSpPr/>
          <p:nvPr/>
        </p:nvCxnSpPr>
        <p:spPr>
          <a:xfrm>
            <a:off x="1479440" y="4172650"/>
            <a:ext cx="1857677" cy="0"/>
          </a:xfrm>
          <a:prstGeom prst="straightConnector1">
            <a:avLst/>
          </a:prstGeom>
          <a:noFill/>
          <a:ln w="9525" cap="flat" cmpd="sng">
            <a:solidFill>
              <a:srgbClr val="217DE3"/>
            </a:solidFill>
            <a:prstDash val="solid"/>
            <a:miter lim="800000"/>
            <a:headEnd type="none" w="sm" len="sm"/>
            <a:tailEnd type="none" w="sm" len="sm"/>
          </a:ln>
        </p:spPr>
      </p:cxnSp>
    </p:spTree>
    <p:extLst>
      <p:ext uri="{BB962C8B-B14F-4D97-AF65-F5344CB8AC3E}">
        <p14:creationId xmlns:p14="http://schemas.microsoft.com/office/powerpoint/2010/main" val="328777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40BAB39E-F1CC-ECDC-3D6D-E73EB3510973}"/>
              </a:ext>
            </a:extLst>
          </p:cNvPr>
          <p:cNvPicPr>
            <a:picLocks noGrp="1" noChangeAspect="1"/>
          </p:cNvPicPr>
          <p:nvPr>
            <p:ph idx="1"/>
          </p:nvPr>
        </p:nvPicPr>
        <p:blipFill>
          <a:blip r:embed="rId2"/>
          <a:stretch>
            <a:fillRect/>
          </a:stretch>
        </p:blipFill>
        <p:spPr>
          <a:xfrm>
            <a:off x="2948295" y="643467"/>
            <a:ext cx="6295410"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43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397745" y="1728456"/>
            <a:ext cx="10679986" cy="4070324"/>
          </a:xfrm>
          <a:prstGeom prst="rect">
            <a:avLst/>
          </a:prstGeom>
          <a:noFill/>
          <a:ln>
            <a:noFill/>
          </a:ln>
        </p:spPr>
        <p:txBody>
          <a:bodyPr spcFirstLastPara="1" wrap="square" lIns="121900" tIns="121900" rIns="121900" bIns="121900" anchor="t" anchorCtr="0">
            <a:noAutofit/>
          </a:bodyPr>
          <a:lstStyle/>
          <a:p>
            <a:pPr marL="457200" indent="-457200">
              <a:buClr>
                <a:srgbClr val="7F7F7F"/>
              </a:buClr>
              <a:buSzPts val="1800"/>
              <a:buAutoNum type="romanLcPeriod"/>
            </a:pPr>
            <a:r>
              <a:rPr lang="es-CL" sz="2000" dirty="0">
                <a:latin typeface="Franklin Gothic Book"/>
                <a:cs typeface="Calibri"/>
              </a:rPr>
              <a:t>Se incluye figura de Director ejecutivo* </a:t>
            </a:r>
          </a:p>
          <a:p>
            <a:pPr marL="457200" indent="-457200">
              <a:buClr>
                <a:srgbClr val="7F7F7F"/>
              </a:buClr>
              <a:buSzPts val="1800"/>
              <a:buAutoNum type="romanLcPeriod"/>
            </a:pPr>
            <a:endParaRPr lang="es-CL" sz="2000" dirty="0">
              <a:latin typeface="Franklin Gothic Book"/>
              <a:cs typeface="Calibri"/>
            </a:endParaRPr>
          </a:p>
          <a:p>
            <a:pPr marL="457200" indent="-457200">
              <a:buClr>
                <a:srgbClr val="7F7F7F"/>
              </a:buClr>
              <a:buSzPts val="1800"/>
              <a:buAutoNum type="romanLcPeriod"/>
            </a:pPr>
            <a:r>
              <a:rPr lang="es-CL" sz="2000" dirty="0">
                <a:latin typeface="Franklin Gothic Book"/>
                <a:cs typeface="Calibri"/>
              </a:rPr>
              <a:t>Se ajustan fechas y mecanismos para coincidir con discusión legislativa</a:t>
            </a:r>
          </a:p>
          <a:p>
            <a:pPr marL="457200" indent="-457200">
              <a:buClr>
                <a:srgbClr val="7F7F7F"/>
              </a:buClr>
              <a:buSzPts val="1800"/>
              <a:buAutoNum type="romanLcPeriod"/>
            </a:pPr>
            <a:endParaRPr lang="es-CL" sz="2000" dirty="0">
              <a:latin typeface="Franklin Gothic Book"/>
              <a:cs typeface="Calibri"/>
            </a:endParaRPr>
          </a:p>
          <a:p>
            <a:pPr marL="457200" indent="-457200">
              <a:buClr>
                <a:srgbClr val="7F7F7F"/>
              </a:buClr>
              <a:buSzPts val="1800"/>
              <a:buAutoNum type="romanLcPeriod"/>
            </a:pPr>
            <a:r>
              <a:rPr lang="es-CL" sz="2000" dirty="0">
                <a:latin typeface="Franklin Gothic Book"/>
                <a:cs typeface="Calibri"/>
              </a:rPr>
              <a:t>Se potencia acceso y uso de información</a:t>
            </a:r>
          </a:p>
          <a:p>
            <a:pPr marL="457200" indent="-457200">
              <a:buClr>
                <a:srgbClr val="7F7F7F"/>
              </a:buClr>
              <a:buSzPts val="1800"/>
              <a:buAutoNum type="romanLcPeriod"/>
            </a:pPr>
            <a:endParaRPr lang="es-CL" sz="2000" dirty="0">
              <a:latin typeface="Franklin Gothic Book"/>
              <a:cs typeface="Calibri"/>
            </a:endParaRPr>
          </a:p>
          <a:p>
            <a:pPr marL="457200" indent="-457200">
              <a:buClr>
                <a:srgbClr val="7F7F7F"/>
              </a:buClr>
              <a:buSzPts val="1800"/>
              <a:buAutoNum type="romanLcPeriod"/>
            </a:pPr>
            <a:r>
              <a:rPr lang="es-CL" sz="2000" dirty="0">
                <a:latin typeface="Franklin Gothic Book"/>
                <a:cs typeface="Calibri"/>
              </a:rPr>
              <a:t>Se agrega función de proponer derogación de leyes y decretos </a:t>
            </a:r>
          </a:p>
          <a:p>
            <a:pPr marL="457200" indent="-457200">
              <a:buClr>
                <a:srgbClr val="7F7F7F"/>
              </a:buClr>
              <a:buSzPts val="1800"/>
              <a:buAutoNum type="romanLcPeriod"/>
            </a:pPr>
            <a:endParaRPr lang="es-CL" sz="20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20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24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6417948"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ea typeface="Calibri"/>
                <a:cs typeface="Calibri"/>
              </a:rPr>
              <a:t>Principales indicaciones aprobadas</a:t>
            </a:r>
            <a:endParaRPr lang="es-ES" dirty="0">
              <a:solidFill>
                <a:schemeClr val="lt1"/>
              </a:solidFill>
            </a:endParaRPr>
          </a:p>
        </p:txBody>
      </p:sp>
    </p:spTree>
    <p:extLst>
      <p:ext uri="{BB962C8B-B14F-4D97-AF65-F5344CB8AC3E}">
        <p14:creationId xmlns:p14="http://schemas.microsoft.com/office/powerpoint/2010/main" val="68784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9" name="Imagen 28">
            <a:extLst>
              <a:ext uri="{FF2B5EF4-FFF2-40B4-BE49-F238E27FC236}">
                <a16:creationId xmlns:a16="http://schemas.microsoft.com/office/drawing/2014/main" id="{29351F20-848B-F54D-A4D6-D6B26FFEB566}"/>
              </a:ext>
            </a:extLst>
          </p:cNvPr>
          <p:cNvPicPr>
            <a:picLocks noChangeAspect="1"/>
          </p:cNvPicPr>
          <p:nvPr/>
        </p:nvPicPr>
        <p:blipFill>
          <a:blip r:embed="rId3"/>
          <a:stretch>
            <a:fillRect/>
          </a:stretch>
        </p:blipFill>
        <p:spPr>
          <a:xfrm>
            <a:off x="431800" y="6090667"/>
            <a:ext cx="1150440" cy="330084"/>
          </a:xfrm>
          <a:prstGeom prst="rect">
            <a:avLst/>
          </a:prstGeom>
        </p:spPr>
      </p:pic>
      <p:sp>
        <p:nvSpPr>
          <p:cNvPr id="3" name="Título 2">
            <a:extLst>
              <a:ext uri="{FF2B5EF4-FFF2-40B4-BE49-F238E27FC236}">
                <a16:creationId xmlns:a16="http://schemas.microsoft.com/office/drawing/2014/main" id="{55D5953B-E47E-BF40-A947-7662D38DB975}"/>
              </a:ext>
            </a:extLst>
          </p:cNvPr>
          <p:cNvSpPr>
            <a:spLocks noGrp="1"/>
          </p:cNvSpPr>
          <p:nvPr>
            <p:ph type="title"/>
          </p:nvPr>
        </p:nvSpPr>
        <p:spPr>
          <a:xfrm>
            <a:off x="504805" y="738714"/>
            <a:ext cx="2154870" cy="5380571"/>
          </a:xfrm>
        </p:spPr>
        <p:txBody>
          <a:bodyPr/>
          <a:lstStyle/>
          <a:p>
            <a:r>
              <a:rPr lang="es-CL" dirty="0">
                <a:ea typeface="Roboto"/>
                <a:cs typeface="Roboto"/>
              </a:rPr>
              <a:t>Análisis y propuestas</a:t>
            </a:r>
          </a:p>
        </p:txBody>
      </p:sp>
    </p:spTree>
    <p:extLst>
      <p:ext uri="{BB962C8B-B14F-4D97-AF65-F5344CB8AC3E}">
        <p14:creationId xmlns:p14="http://schemas.microsoft.com/office/powerpoint/2010/main" val="1774176894"/>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1000"/>
              </a:spcBef>
              <a:spcAft>
                <a:spcPts val="0"/>
              </a:spcAft>
              <a:buClr>
                <a:srgbClr val="FFFFFF"/>
              </a:buClr>
              <a:buSzPts val="2400"/>
              <a:buFont typeface="Nunito Sans"/>
              <a:buNone/>
              <a:tabLst/>
              <a:defRPr/>
            </a:pPr>
            <a:r>
              <a:rPr kumimoji="0" lang="es-CL" sz="2400" b="1" i="0" u="none" strike="noStrike" kern="1200" cap="none" spc="0" normalizeH="0" baseline="0" noProof="0">
                <a:ln>
                  <a:noFill/>
                </a:ln>
                <a:solidFill>
                  <a:prstClr val="white"/>
                </a:solidFill>
                <a:effectLst/>
                <a:uLnTx/>
                <a:uFillTx/>
                <a:latin typeface="Arial"/>
                <a:ea typeface="Arial"/>
                <a:cs typeface="Arial"/>
                <a:sym typeface="Arial"/>
              </a:rPr>
              <a:t>Presentación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318977" y="1075944"/>
            <a:ext cx="11483163" cy="5437152"/>
          </a:xfrm>
          <a:prstGeom prst="rect">
            <a:avLst/>
          </a:prstGeom>
          <a:noFill/>
          <a:ln>
            <a:noFill/>
          </a:ln>
        </p:spPr>
        <p:txBody>
          <a:bodyPr spcFirstLastPara="1" wrap="square" lIns="121900" tIns="121900" rIns="121900" bIns="121900" anchor="t" anchorCtr="0">
            <a:noAutofit/>
          </a:bodyPr>
          <a:lstStyle/>
          <a:p>
            <a:pPr marL="342900" marR="0" lvl="0" indent="-342900" algn="l"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r>
              <a:rPr kumimoji="0" lang="es-ES" sz="1900" b="1" i="0" u="none" strike="noStrike" kern="1200" cap="none" spc="0" normalizeH="0" baseline="0" noProof="0" dirty="0">
                <a:ln>
                  <a:noFill/>
                </a:ln>
                <a:solidFill>
                  <a:srgbClr val="156082"/>
                </a:solidFill>
                <a:effectLst/>
                <a:uLnTx/>
                <a:uFillTx/>
                <a:latin typeface="Franklin Gothic Book"/>
                <a:ea typeface="+mn-ea"/>
                <a:cs typeface="Calibri"/>
              </a:rPr>
              <a:t>Objetivo:</a:t>
            </a:r>
            <a:r>
              <a:rPr kumimoji="0" lang="es-ES" sz="1900" b="0" i="0" u="none" strike="noStrike" kern="1200" cap="none" spc="0" normalizeH="0" baseline="0" noProof="0" dirty="0">
                <a:ln>
                  <a:noFill/>
                </a:ln>
                <a:solidFill>
                  <a:srgbClr val="000000"/>
                </a:solidFill>
                <a:effectLst/>
                <a:uLnTx/>
                <a:uFillTx/>
                <a:latin typeface="Franklin Gothic Book"/>
                <a:ea typeface="+mn-ea"/>
                <a:cs typeface="Calibri"/>
              </a:rPr>
              <a:t> </a:t>
            </a:r>
            <a:r>
              <a:rPr kumimoji="0" lang="es-MX" sz="1900" b="0" i="0" u="none" strike="noStrike" kern="1200" cap="none" spc="0" normalizeH="0" baseline="0" noProof="0" dirty="0">
                <a:ln>
                  <a:noFill/>
                </a:ln>
                <a:solidFill>
                  <a:srgbClr val="000000"/>
                </a:solidFill>
                <a:effectLst/>
                <a:uLnTx/>
                <a:uFillTx/>
                <a:latin typeface="Franklin Gothic Book"/>
                <a:ea typeface="+mn-ea"/>
                <a:cs typeface="Calibri"/>
              </a:rPr>
              <a:t>“velar, promover y evaluar la (1) </a:t>
            </a:r>
            <a:r>
              <a:rPr kumimoji="0" lang="es-MX" sz="1900" b="1" i="0" u="sng" strike="noStrike" kern="1200" cap="none" spc="0" normalizeH="0" baseline="0" noProof="0" dirty="0">
                <a:ln>
                  <a:noFill/>
                </a:ln>
                <a:solidFill>
                  <a:srgbClr val="000000"/>
                </a:solidFill>
                <a:effectLst/>
                <a:uLnTx/>
                <a:uFillTx/>
                <a:latin typeface="Franklin Gothic Book"/>
                <a:ea typeface="+mn-ea"/>
                <a:cs typeface="Calibri"/>
              </a:rPr>
              <a:t>eficacia,</a:t>
            </a:r>
            <a:r>
              <a:rPr kumimoji="0" lang="es-MX" sz="1900" b="0" i="0" u="sng" strike="noStrike" kern="1200" cap="none" spc="0" normalizeH="0" baseline="0" noProof="0" dirty="0">
                <a:ln>
                  <a:noFill/>
                </a:ln>
                <a:solidFill>
                  <a:srgbClr val="000000"/>
                </a:solidFill>
                <a:effectLst/>
                <a:uLnTx/>
                <a:uFillTx/>
                <a:latin typeface="Franklin Gothic Book"/>
                <a:ea typeface="+mn-ea"/>
                <a:cs typeface="Calibri"/>
              </a:rPr>
              <a:t> </a:t>
            </a:r>
            <a:r>
              <a:rPr kumimoji="0" lang="es-MX" sz="1900" b="1" i="0" u="sng" strike="noStrike" kern="1200" cap="none" spc="0" normalizeH="0" baseline="0" noProof="0" dirty="0">
                <a:ln>
                  <a:noFill/>
                </a:ln>
                <a:solidFill>
                  <a:srgbClr val="000000"/>
                </a:solidFill>
                <a:effectLst/>
                <a:uLnTx/>
                <a:uFillTx/>
                <a:latin typeface="Franklin Gothic Book"/>
                <a:ea typeface="+mn-ea"/>
                <a:cs typeface="Calibri"/>
              </a:rPr>
              <a:t>eficiencia</a:t>
            </a:r>
            <a:r>
              <a:rPr kumimoji="0" lang="es-MX" sz="1900" b="0" i="0" u="sng" strike="noStrike" kern="1200" cap="none" spc="0" normalizeH="0" baseline="0" noProof="0" dirty="0">
                <a:ln>
                  <a:noFill/>
                </a:ln>
                <a:solidFill>
                  <a:srgbClr val="000000"/>
                </a:solidFill>
                <a:effectLst/>
                <a:uLnTx/>
                <a:uFillTx/>
                <a:latin typeface="Franklin Gothic Book"/>
                <a:ea typeface="+mn-ea"/>
                <a:cs typeface="Calibri"/>
              </a:rPr>
              <a:t> y </a:t>
            </a:r>
            <a:r>
              <a:rPr lang="es-MX" sz="1900" b="1" u="sng" dirty="0">
                <a:solidFill>
                  <a:srgbClr val="156082"/>
                </a:solidFill>
                <a:latin typeface="Franklin Gothic Book"/>
                <a:cs typeface="Calibri"/>
              </a:rPr>
              <a:t>coordinación</a:t>
            </a:r>
            <a:r>
              <a:rPr kumimoji="0" lang="es-MX" sz="1900" b="0" i="0" u="sng" strike="noStrike" kern="1200" cap="none" spc="0" normalizeH="0" baseline="0" noProof="0" dirty="0">
                <a:ln>
                  <a:noFill/>
                </a:ln>
                <a:solidFill>
                  <a:srgbClr val="000000"/>
                </a:solidFill>
                <a:effectLst/>
                <a:uLnTx/>
                <a:uFillTx/>
                <a:latin typeface="Franklin Gothic Book"/>
                <a:ea typeface="+mn-ea"/>
                <a:cs typeface="Calibri"/>
              </a:rPr>
              <a:t> </a:t>
            </a:r>
            <a:r>
              <a:rPr kumimoji="0" lang="es-MX" sz="1900" b="0" i="0" u="none" strike="noStrike" kern="1200" cap="none" spc="0" normalizeH="0" baseline="0" noProof="0" dirty="0">
                <a:ln>
                  <a:noFill/>
                </a:ln>
                <a:solidFill>
                  <a:srgbClr val="000000"/>
                </a:solidFill>
                <a:effectLst/>
                <a:uLnTx/>
                <a:uFillTx/>
                <a:latin typeface="Franklin Gothic Book"/>
                <a:ea typeface="+mn-ea"/>
                <a:cs typeface="Calibri"/>
              </a:rPr>
              <a:t>de (2) </a:t>
            </a:r>
            <a:r>
              <a:rPr kumimoji="0" lang="es-MX" sz="1900" b="1" i="0" u="sng" strike="noStrike" kern="1200" cap="none" spc="0" normalizeH="0" baseline="0" noProof="0" dirty="0">
                <a:ln>
                  <a:noFill/>
                </a:ln>
                <a:solidFill>
                  <a:srgbClr val="000000"/>
                </a:solidFill>
                <a:effectLst/>
                <a:uLnTx/>
                <a:uFillTx/>
                <a:latin typeface="Franklin Gothic Book"/>
                <a:ea typeface="+mn-ea"/>
                <a:cs typeface="Calibri"/>
              </a:rPr>
              <a:t>las políticas, normas, planes y programas</a:t>
            </a:r>
            <a:r>
              <a:rPr kumimoji="0" lang="es-MX" sz="1900" b="0" i="0" u="none" strike="noStrike" kern="1200" cap="none" spc="0" normalizeH="0" baseline="0" noProof="0" dirty="0">
                <a:ln>
                  <a:noFill/>
                </a:ln>
                <a:solidFill>
                  <a:srgbClr val="000000"/>
                </a:solidFill>
                <a:effectLst/>
                <a:uLnTx/>
                <a:uFillTx/>
                <a:latin typeface="Franklin Gothic Book"/>
                <a:ea typeface="+mn-ea"/>
                <a:cs typeface="Calibri"/>
              </a:rPr>
              <a:t> de </a:t>
            </a:r>
            <a:r>
              <a:rPr kumimoji="0" lang="es-MX" sz="1900" b="1" i="0" u="none" strike="noStrike" kern="1200" cap="none" spc="0" normalizeH="0" baseline="0" noProof="0" dirty="0">
                <a:ln>
                  <a:noFill/>
                </a:ln>
                <a:solidFill>
                  <a:srgbClr val="000000"/>
                </a:solidFill>
                <a:effectLst/>
                <a:uLnTx/>
                <a:uFillTx/>
                <a:latin typeface="Franklin Gothic Book"/>
                <a:ea typeface="+mn-ea"/>
                <a:cs typeface="Calibri"/>
              </a:rPr>
              <a:t>los (3) </a:t>
            </a:r>
            <a:r>
              <a:rPr kumimoji="0" lang="es-MX" sz="1900" b="1" i="0" u="sng" strike="noStrike" kern="1200" cap="none" spc="0" normalizeH="0" baseline="0" noProof="0" dirty="0">
                <a:ln>
                  <a:noFill/>
                </a:ln>
                <a:solidFill>
                  <a:srgbClr val="000000"/>
                </a:solidFill>
                <a:effectLst/>
                <a:uLnTx/>
                <a:uFillTx/>
                <a:latin typeface="Franklin Gothic Book"/>
                <a:ea typeface="+mn-ea"/>
                <a:cs typeface="Calibri"/>
              </a:rPr>
              <a:t>órganos de la Administración del Estado</a:t>
            </a:r>
            <a:r>
              <a:rPr kumimoji="0" lang="es-MX" sz="1900" b="0" i="0" u="none" strike="noStrike" kern="1200" cap="none" spc="0" normalizeH="0" baseline="0" noProof="0" dirty="0">
                <a:ln>
                  <a:noFill/>
                </a:ln>
                <a:solidFill>
                  <a:srgbClr val="000000"/>
                </a:solidFill>
                <a:effectLst/>
                <a:uLnTx/>
                <a:uFillTx/>
                <a:latin typeface="Franklin Gothic Book"/>
                <a:ea typeface="+mn-ea"/>
                <a:cs typeface="Calibri"/>
              </a:rPr>
              <a:t>, así como promover (4) </a:t>
            </a:r>
            <a:r>
              <a:rPr kumimoji="0" lang="es-MX" sz="1900" b="1" i="0" u="sng" strike="noStrike" kern="1200" cap="none" spc="0" normalizeH="0" baseline="0" noProof="0" dirty="0">
                <a:ln>
                  <a:noFill/>
                </a:ln>
                <a:solidFill>
                  <a:srgbClr val="000000"/>
                </a:solidFill>
                <a:effectLst/>
                <a:uLnTx/>
                <a:uFillTx/>
                <a:latin typeface="Franklin Gothic Book"/>
                <a:ea typeface="+mn-ea"/>
                <a:cs typeface="Calibri"/>
              </a:rPr>
              <a:t>los instrumentos y las buenas prácticas regulatorias</a:t>
            </a:r>
            <a:r>
              <a:rPr kumimoji="0" lang="es-MX" sz="1900" b="0" i="0" u="none" strike="noStrike" kern="1200" cap="none" spc="0" normalizeH="0" baseline="0" noProof="0" dirty="0">
                <a:ln>
                  <a:noFill/>
                </a:ln>
                <a:solidFill>
                  <a:srgbClr val="000000"/>
                </a:solidFill>
                <a:effectLst/>
                <a:uLnTx/>
                <a:uFillTx/>
                <a:latin typeface="Franklin Gothic Book"/>
                <a:ea typeface="+mn-ea"/>
                <a:cs typeface="Calibri"/>
              </a:rPr>
              <a:t>, con el fin de contribuir a aumentar el bien común y la generación de ganancias en productividad”</a:t>
            </a:r>
          </a:p>
          <a:p>
            <a:pPr marR="0" lvl="0" algn="l" defTabSz="914400" rtl="0" eaLnBrk="1" fontAlgn="auto" latinLnBrk="0" hangingPunct="1">
              <a:lnSpc>
                <a:spcPct val="100000"/>
              </a:lnSpc>
              <a:spcBef>
                <a:spcPts val="0"/>
              </a:spcBef>
              <a:spcAft>
                <a:spcPts val="0"/>
              </a:spcAft>
              <a:buClr>
                <a:srgbClr val="7F7F7F"/>
              </a:buClr>
              <a:buSzPts val="1800"/>
              <a:tabLst/>
              <a:defRPr/>
            </a:pPr>
            <a:endParaRPr kumimoji="0" lang="es-ES" sz="1900" b="0" i="0" u="none" strike="noStrike" kern="1200" cap="none" spc="0" normalizeH="0" baseline="0" noProof="0" dirty="0">
              <a:ln>
                <a:noFill/>
              </a:ln>
              <a:solidFill>
                <a:srgbClr val="000000"/>
              </a:solidFill>
              <a:effectLst/>
              <a:uLnTx/>
              <a:uFillTx/>
              <a:latin typeface="Franklin Gothic Book"/>
              <a:ea typeface="+mn-ea"/>
              <a:cs typeface="Calibri"/>
            </a:endParaRPr>
          </a:p>
          <a:p>
            <a:pPr marL="800100" lvl="1" indent="-342900">
              <a:buClr>
                <a:srgbClr val="7F7F7F"/>
              </a:buClr>
              <a:buSzPts val="1800"/>
              <a:buFont typeface="Arial" panose="020B0604020202020204" pitchFamily="34" charset="0"/>
              <a:buChar char="•"/>
              <a:defRPr/>
            </a:pPr>
            <a:r>
              <a:rPr lang="es-ES" sz="1900" dirty="0">
                <a:solidFill>
                  <a:srgbClr val="000000"/>
                </a:solidFill>
                <a:latin typeface="Franklin Gothic Book"/>
                <a:cs typeface="Calibri"/>
              </a:rPr>
              <a:t>Esto implica incorporar un análisis técnico (la evaluación) a “todo y en todos lados” en la administración pública chilena y lograr hacerlo de manera, eficaz, eficiente y </a:t>
            </a:r>
            <a:r>
              <a:rPr lang="es-ES" sz="1900" b="1" dirty="0">
                <a:solidFill>
                  <a:srgbClr val="156082"/>
                </a:solidFill>
                <a:latin typeface="Franklin Gothic Book"/>
                <a:cs typeface="Calibri"/>
              </a:rPr>
              <a:t>coordinada.</a:t>
            </a:r>
          </a:p>
          <a:p>
            <a:pPr lvl="1">
              <a:buClr>
                <a:srgbClr val="7F7F7F"/>
              </a:buClr>
              <a:buSzPts val="1800"/>
              <a:defRPr/>
            </a:pPr>
            <a:endParaRPr lang="es-ES" sz="1900" dirty="0">
              <a:solidFill>
                <a:srgbClr val="000000"/>
              </a:solidFill>
              <a:latin typeface="Franklin Gothic Book"/>
              <a:cs typeface="Calibri"/>
            </a:endParaRPr>
          </a:p>
          <a:p>
            <a:pPr marL="800100" lvl="1" indent="-342900">
              <a:buClr>
                <a:srgbClr val="7F7F7F"/>
              </a:buClr>
              <a:buSzPts val="1800"/>
              <a:buFont typeface="Arial" panose="020B0604020202020204" pitchFamily="34" charset="0"/>
              <a:buChar char="•"/>
              <a:defRPr/>
            </a:pPr>
            <a:r>
              <a:rPr lang="es-ES" sz="1900" b="1" dirty="0">
                <a:solidFill>
                  <a:srgbClr val="156082"/>
                </a:solidFill>
                <a:latin typeface="Franklin Gothic Book"/>
                <a:cs typeface="Calibri"/>
              </a:rPr>
              <a:t>Foco en coordinación</a:t>
            </a:r>
            <a:r>
              <a:rPr lang="es-ES" sz="1900" b="1" dirty="0">
                <a:solidFill>
                  <a:srgbClr val="000000"/>
                </a:solidFill>
                <a:latin typeface="Franklin Gothic Book"/>
                <a:cs typeface="Calibri"/>
              </a:rPr>
              <a:t>,</a:t>
            </a:r>
            <a:r>
              <a:rPr lang="es-ES" sz="1900" dirty="0">
                <a:solidFill>
                  <a:srgbClr val="000000"/>
                </a:solidFill>
                <a:latin typeface="Franklin Gothic Book"/>
                <a:cs typeface="Calibri"/>
              </a:rPr>
              <a:t> ya que el proyecto realiza un diagnóstico de atomización de la evaluación y la </a:t>
            </a:r>
            <a:r>
              <a:rPr lang="es-ES" sz="1900" b="1" dirty="0">
                <a:solidFill>
                  <a:srgbClr val="156082"/>
                </a:solidFill>
                <a:latin typeface="Franklin Gothic Book"/>
                <a:cs typeface="Calibri"/>
              </a:rPr>
              <a:t>agencia se presenta como una solución para eso.</a:t>
            </a:r>
          </a:p>
          <a:p>
            <a:pPr marR="0" lvl="0" algn="l" defTabSz="914400" rtl="0" eaLnBrk="1" fontAlgn="auto" latinLnBrk="0" hangingPunct="1">
              <a:lnSpc>
                <a:spcPct val="100000"/>
              </a:lnSpc>
              <a:spcBef>
                <a:spcPts val="0"/>
              </a:spcBef>
              <a:spcAft>
                <a:spcPts val="0"/>
              </a:spcAft>
              <a:buClr>
                <a:srgbClr val="7F7F7F"/>
              </a:buClr>
              <a:buSzPts val="1800"/>
              <a:tabLst/>
              <a:defRPr/>
            </a:pPr>
            <a:endParaRPr kumimoji="0" lang="es-ES" sz="1900" b="0" i="0" u="none" strike="noStrike" kern="1200" cap="none" spc="0" normalizeH="0" baseline="0" noProof="0" dirty="0">
              <a:ln>
                <a:noFill/>
              </a:ln>
              <a:solidFill>
                <a:srgbClr val="000000"/>
              </a:solidFill>
              <a:effectLst/>
              <a:uLnTx/>
              <a:uFillTx/>
              <a:latin typeface="Franklin Gothic Book"/>
              <a:ea typeface="+mn-ea"/>
              <a:cs typeface="Calibri"/>
            </a:endParaRPr>
          </a:p>
          <a:p>
            <a:pPr marL="342900" marR="0" lvl="0" indent="-342900"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r>
              <a:rPr lang="es-ES" sz="1900" b="1" dirty="0">
                <a:solidFill>
                  <a:srgbClr val="156082"/>
                </a:solidFill>
                <a:latin typeface="Franklin Gothic Book"/>
                <a:cs typeface="Calibri"/>
              </a:rPr>
              <a:t>Sería recomendable definir un plan escalonado que permita realmente resolver aquello que se detecta en el diagnóstico como problema y no, en cambio, sumar un “actor” más al desafío de la atomización y escasa coordinación.</a:t>
            </a:r>
          </a:p>
          <a:p>
            <a:pPr marL="342900" marR="0" lvl="0" indent="-342900"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endParaRPr lang="es-ES" sz="1900" b="1" dirty="0">
              <a:solidFill>
                <a:srgbClr val="156082"/>
              </a:solidFill>
              <a:latin typeface="Franklin Gothic Book"/>
              <a:cs typeface="Calibri"/>
            </a:endParaRPr>
          </a:p>
          <a:p>
            <a:pPr marL="342900" indent="-342900">
              <a:buClr>
                <a:srgbClr val="7F7F7F"/>
              </a:buClr>
              <a:buSzPts val="1800"/>
              <a:buFont typeface="Arial" panose="020B0604020202020204" pitchFamily="34" charset="0"/>
              <a:buChar char="•"/>
              <a:defRPr/>
            </a:pPr>
            <a:r>
              <a:rPr lang="es-CL" sz="1900" b="1" dirty="0">
                <a:solidFill>
                  <a:srgbClr val="156082"/>
                </a:solidFill>
                <a:latin typeface="Franklin Gothic Book"/>
                <a:cs typeface="Calibri"/>
              </a:rPr>
              <a:t>Si no se logra generar un diseño que entregue plena claridad de funciones, relaciones institucionales y capacidades organizacionales para cumplir con esas funciones, difícilmente se logre superar la atomización que se presenta como problema y para la cual se está buscando una solución.</a:t>
            </a:r>
            <a:endParaRPr lang="es-MX" sz="1900" b="1" dirty="0">
              <a:solidFill>
                <a:srgbClr val="156082"/>
              </a:solidFill>
              <a:latin typeface="Franklin Gothic Book"/>
              <a:cs typeface="Calibri"/>
            </a:endParaRPr>
          </a:p>
          <a:p>
            <a:pPr marL="342900" marR="0" lvl="0" indent="-342900"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endParaRPr lang="es-ES" sz="1900" b="1" dirty="0">
              <a:solidFill>
                <a:srgbClr val="156082"/>
              </a:solidFill>
              <a:latin typeface="Franklin Gothic Book"/>
              <a:cs typeface="Calibri"/>
            </a:endParaRPr>
          </a:p>
          <a:p>
            <a:pPr marL="0" marR="0" lvl="0" indent="0" algn="l" defTabSz="914400" rtl="0" eaLnBrk="1" fontAlgn="auto" latinLnBrk="0" hangingPunct="1">
              <a:lnSpc>
                <a:spcPct val="100000"/>
              </a:lnSpc>
              <a:spcBef>
                <a:spcPts val="0"/>
              </a:spcBef>
              <a:spcAft>
                <a:spcPts val="0"/>
              </a:spcAft>
              <a:buClr>
                <a:srgbClr val="7F7F7F"/>
              </a:buClr>
              <a:buSzPts val="1800"/>
              <a:buFontTx/>
              <a:buNone/>
              <a:tabLst/>
              <a:defRPr/>
            </a:pPr>
            <a:endParaRPr kumimoji="0" lang="es-ES" sz="1900" b="0" i="0" u="sng" strike="noStrike" kern="1200" cap="none" spc="0" normalizeH="0" baseline="0" noProof="0" dirty="0">
              <a:ln>
                <a:noFill/>
              </a:ln>
              <a:solidFill>
                <a:prstClr val="black"/>
              </a:solidFill>
              <a:effectLst/>
              <a:uLnTx/>
              <a:uFillTx/>
              <a:latin typeface="Aptos" panose="020B0004020202020204"/>
              <a:ea typeface="+mn-ea"/>
              <a:cs typeface="+mn-cs"/>
            </a:endParaRPr>
          </a:p>
          <a:p>
            <a:pPr marL="342900" marR="0" lvl="0" indent="-342900" algn="l" defTabSz="914400" rtl="0" eaLnBrk="1" fontAlgn="auto" latinLnBrk="0" hangingPunct="1">
              <a:lnSpc>
                <a:spcPct val="100000"/>
              </a:lnSpc>
              <a:spcBef>
                <a:spcPts val="0"/>
              </a:spcBef>
              <a:spcAft>
                <a:spcPts val="600"/>
              </a:spcAft>
              <a:buClr>
                <a:srgbClr val="7F7F7F"/>
              </a:buClr>
              <a:buSzPts val="1800"/>
              <a:buFontTx/>
              <a:buAutoNum type="romanLcPeriod"/>
              <a:tabLst/>
              <a:defRPr/>
            </a:pPr>
            <a:endParaRPr kumimoji="0" lang="es-CL" sz="1900" b="0" i="0" u="none" strike="noStrike" kern="1200" cap="none" spc="0" normalizeH="0" baseline="0" noProof="0" dirty="0">
              <a:ln>
                <a:noFill/>
              </a:ln>
              <a:solidFill>
                <a:srgbClr val="000000"/>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600"/>
              </a:spcAft>
              <a:buClr>
                <a:srgbClr val="7F7F7F"/>
              </a:buClr>
              <a:buSzPts val="1800"/>
              <a:buFontTx/>
              <a:buAutoNum type="romanLcPeriod"/>
              <a:tabLst/>
              <a:defRPr/>
            </a:pPr>
            <a:endParaRPr kumimoji="0" lang="es-CL" sz="20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1800"/>
              <a:buFontTx/>
              <a:buNone/>
              <a:tabLst/>
              <a:defRPr/>
            </a:pPr>
            <a:r>
              <a:rPr kumimoji="0" lang="es-MX" sz="2400" b="0" i="0" u="none" strike="noStrike" kern="1200" cap="none" spc="0" normalizeH="0" baseline="0" noProof="0" dirty="0">
                <a:ln>
                  <a:noFill/>
                </a:ln>
                <a:solidFill>
                  <a:prstClr val="white"/>
                </a:solidFill>
                <a:effectLst/>
                <a:uLnTx/>
                <a:uFillTx/>
                <a:latin typeface="Franklin Gothic Book"/>
                <a:ea typeface="+mn-ea"/>
                <a:cs typeface="Calibri"/>
              </a:rPr>
              <a:t>a) Ámbito de acción</a:t>
            </a:r>
            <a:endParaRPr kumimoji="0" lang="es-E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Tree>
    <p:extLst>
      <p:ext uri="{BB962C8B-B14F-4D97-AF65-F5344CB8AC3E}">
        <p14:creationId xmlns:p14="http://schemas.microsoft.com/office/powerpoint/2010/main" val="2957254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1000"/>
              </a:spcBef>
              <a:spcAft>
                <a:spcPts val="0"/>
              </a:spcAft>
              <a:buClr>
                <a:srgbClr val="FFFFFF"/>
              </a:buClr>
              <a:buSzPts val="2400"/>
              <a:buFont typeface="Nunito Sans"/>
              <a:buNone/>
              <a:tabLst/>
              <a:defRPr/>
            </a:pPr>
            <a:r>
              <a:rPr kumimoji="0" lang="es-CL" sz="2400" b="1" i="0" u="none" strike="noStrike" kern="1200" cap="none" spc="0" normalizeH="0" baseline="0" noProof="0">
                <a:ln>
                  <a:noFill/>
                </a:ln>
                <a:solidFill>
                  <a:prstClr val="white"/>
                </a:solidFill>
                <a:effectLst/>
                <a:uLnTx/>
                <a:uFillTx/>
                <a:latin typeface="Arial"/>
                <a:ea typeface="Arial"/>
                <a:cs typeface="Arial"/>
                <a:sym typeface="Arial"/>
              </a:rPr>
              <a:t>Presentación</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563526" y="1075943"/>
            <a:ext cx="11263505" cy="5558773"/>
          </a:xfrm>
          <a:prstGeom prst="rect">
            <a:avLst/>
          </a:prstGeom>
          <a:noFill/>
          <a:ln>
            <a:noFill/>
          </a:ln>
        </p:spPr>
        <p:txBody>
          <a:bodyPr spcFirstLastPara="1" wrap="square" lIns="121900" tIns="121900" rIns="121900" bIns="121900" anchor="t" anchorCtr="0">
            <a:noAutofit/>
          </a:bodyPr>
          <a:lstStyle/>
          <a:p>
            <a:pPr marL="0" marR="0" lvl="1" indent="0" algn="l" defTabSz="914400" rtl="0" eaLnBrk="1" fontAlgn="auto" latinLnBrk="0" hangingPunct="1">
              <a:lnSpc>
                <a:spcPct val="100000"/>
              </a:lnSpc>
              <a:spcBef>
                <a:spcPts val="0"/>
              </a:spcBef>
              <a:spcAft>
                <a:spcPts val="0"/>
              </a:spcAft>
              <a:buClr>
                <a:srgbClr val="7F7F7F"/>
              </a:buClr>
              <a:buSzPts val="1800"/>
              <a:buFontTx/>
              <a:buNone/>
              <a:tabLst/>
              <a:defRPr/>
            </a:pPr>
            <a:r>
              <a:rPr kumimoji="0" lang="es-MX" sz="1900" b="1" i="0" u="none" strike="noStrike" kern="1200" cap="none" spc="0" normalizeH="0" baseline="0" noProof="0" dirty="0">
                <a:ln>
                  <a:noFill/>
                </a:ln>
                <a:solidFill>
                  <a:srgbClr val="156082"/>
                </a:solidFill>
                <a:effectLst/>
                <a:uLnTx/>
                <a:uFillTx/>
                <a:latin typeface="Franklin Gothic Book"/>
                <a:ea typeface="+mn-ea"/>
                <a:cs typeface="Calibri"/>
              </a:rPr>
              <a:t>La agencia enfrenta un problema de época: la implementación de mandatos transversales para atender problemas complejos e intersectoriales desde aparatos estatales organizados sectorialmente.</a:t>
            </a:r>
          </a:p>
          <a:p>
            <a:pPr marL="0" marR="0" lvl="1" indent="0" algn="l" defTabSz="914400" rtl="0" eaLnBrk="1" fontAlgn="auto" latinLnBrk="0" hangingPunct="1">
              <a:lnSpc>
                <a:spcPct val="100000"/>
              </a:lnSpc>
              <a:spcBef>
                <a:spcPts val="0"/>
              </a:spcBef>
              <a:spcAft>
                <a:spcPts val="0"/>
              </a:spcAft>
              <a:buClr>
                <a:srgbClr val="7F7F7F"/>
              </a:buClr>
              <a:buSzPts val="1800"/>
              <a:buFontTx/>
              <a:buNone/>
              <a:tabLst/>
              <a:defRPr/>
            </a:pPr>
            <a:endParaRPr lang="es-MX" sz="1900" b="1" dirty="0">
              <a:solidFill>
                <a:srgbClr val="156082"/>
              </a:solidFill>
              <a:latin typeface="Franklin Gothic Book"/>
              <a:cs typeface="Calibri"/>
            </a:endParaRPr>
          </a:p>
          <a:p>
            <a:pPr marL="0" marR="0" lvl="1" indent="0" algn="l" defTabSz="914400" rtl="0" eaLnBrk="1" fontAlgn="auto" latinLnBrk="0" hangingPunct="1">
              <a:lnSpc>
                <a:spcPct val="100000"/>
              </a:lnSpc>
              <a:spcBef>
                <a:spcPts val="0"/>
              </a:spcBef>
              <a:spcAft>
                <a:spcPts val="0"/>
              </a:spcAft>
              <a:buClr>
                <a:srgbClr val="7F7F7F"/>
              </a:buClr>
              <a:buSzPts val="1800"/>
              <a:buFontTx/>
              <a:buNone/>
              <a:tabLst/>
              <a:defRPr/>
            </a:pPr>
            <a:r>
              <a:rPr kumimoji="0" lang="es-MX" sz="1900" b="1" i="0" u="none" strike="noStrike" kern="1200" cap="none" spc="0" normalizeH="0" baseline="0" noProof="0" dirty="0">
                <a:ln>
                  <a:noFill/>
                </a:ln>
                <a:solidFill>
                  <a:srgbClr val="156082"/>
                </a:solidFill>
                <a:effectLst/>
                <a:uLnTx/>
                <a:uFillTx/>
                <a:latin typeface="Franklin Gothic Book"/>
                <a:ea typeface="+mn-ea"/>
                <a:cs typeface="Calibri"/>
              </a:rPr>
              <a:t>Desafíos crecientes para las administraciones públicas y su forma organizacional. Coordinar planes o programas implica coordinar agencias que los implementan pero, en estos casos, implica –además- incoporar un lente “común”(la regulación y evaluación)  a la diversidad de políticas que existen.</a:t>
            </a:r>
          </a:p>
          <a:p>
            <a:pPr marL="0" marR="0" lvl="1" indent="0" algn="l" defTabSz="914400" rtl="0" eaLnBrk="1" fontAlgn="auto" latinLnBrk="0" hangingPunct="1">
              <a:lnSpc>
                <a:spcPct val="100000"/>
              </a:lnSpc>
              <a:spcBef>
                <a:spcPts val="0"/>
              </a:spcBef>
              <a:spcAft>
                <a:spcPts val="0"/>
              </a:spcAft>
              <a:buClr>
                <a:srgbClr val="7F7F7F"/>
              </a:buClr>
              <a:buSzPts val="1800"/>
              <a:buFontTx/>
              <a:buNone/>
              <a:tabLst/>
              <a:defRPr/>
            </a:pPr>
            <a:endParaRPr lang="es-MX" sz="1900" b="1" dirty="0">
              <a:solidFill>
                <a:srgbClr val="156082"/>
              </a:solidFill>
              <a:latin typeface="Franklin Gothic Book"/>
              <a:cs typeface="Calibri"/>
            </a:endParaRPr>
          </a:p>
          <a:p>
            <a:pPr marL="0" marR="0" lvl="1" indent="0" algn="l" defTabSz="914400" rtl="0" eaLnBrk="1" fontAlgn="auto" latinLnBrk="0" hangingPunct="1">
              <a:lnSpc>
                <a:spcPct val="100000"/>
              </a:lnSpc>
              <a:spcBef>
                <a:spcPts val="0"/>
              </a:spcBef>
              <a:spcAft>
                <a:spcPts val="0"/>
              </a:spcAft>
              <a:buClr>
                <a:srgbClr val="7F7F7F"/>
              </a:buClr>
              <a:buSzPts val="1800"/>
              <a:buFontTx/>
              <a:buNone/>
              <a:tabLst/>
              <a:defRPr/>
            </a:pPr>
            <a:r>
              <a:rPr kumimoji="0" lang="es-MX" sz="1900" b="1" i="0" u="none" strike="noStrike" kern="1200" cap="none" spc="0" normalizeH="0" baseline="0" noProof="0" dirty="0">
                <a:ln>
                  <a:noFill/>
                </a:ln>
                <a:solidFill>
                  <a:srgbClr val="156082"/>
                </a:solidFill>
                <a:effectLst/>
                <a:uLnTx/>
                <a:uFillTx/>
                <a:latin typeface="Franklin Gothic Book"/>
                <a:ea typeface="+mn-ea"/>
                <a:cs typeface="Calibri"/>
              </a:rPr>
              <a:t> Esto requiere prestar atención a las capacidades organizacionales requeridas para ello: </a:t>
            </a:r>
          </a:p>
          <a:p>
            <a:pPr marL="0" marR="0" lvl="1" indent="0" algn="l" defTabSz="914400" rtl="0" eaLnBrk="1" fontAlgn="auto" latinLnBrk="0" hangingPunct="1">
              <a:lnSpc>
                <a:spcPct val="100000"/>
              </a:lnSpc>
              <a:spcBef>
                <a:spcPts val="0"/>
              </a:spcBef>
              <a:spcAft>
                <a:spcPts val="0"/>
              </a:spcAft>
              <a:buClr>
                <a:srgbClr val="7F7F7F"/>
              </a:buClr>
              <a:buSzPts val="1800"/>
              <a:buFontTx/>
              <a:buNone/>
              <a:tabLst/>
              <a:defRPr/>
            </a:pPr>
            <a:endParaRPr kumimoji="0" lang="es-MX" sz="1900" b="1" i="0" u="none" strike="noStrike" kern="1200" cap="none" spc="0" normalizeH="0" baseline="0" noProof="0" dirty="0">
              <a:ln>
                <a:noFill/>
              </a:ln>
              <a:solidFill>
                <a:srgbClr val="156082"/>
              </a:solidFill>
              <a:effectLst/>
              <a:uLnTx/>
              <a:uFillTx/>
              <a:latin typeface="Franklin Gothic Book"/>
              <a:ea typeface="+mn-ea"/>
              <a:cs typeface="Calibri"/>
            </a:endParaRPr>
          </a:p>
          <a:p>
            <a:pPr marL="800100" marR="0" lvl="1" indent="-342900" algn="l"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r>
              <a:rPr kumimoji="0" lang="es-MX" sz="1900" b="1" i="0" u="none" strike="noStrike" kern="1200" cap="none" spc="0" normalizeH="0" baseline="0" noProof="0" dirty="0">
                <a:ln>
                  <a:noFill/>
                </a:ln>
                <a:solidFill>
                  <a:srgbClr val="000000"/>
                </a:solidFill>
                <a:effectLst/>
                <a:uLnTx/>
                <a:uFillTx/>
                <a:latin typeface="Franklin Gothic Book"/>
                <a:ea typeface="+mn-ea"/>
                <a:cs typeface="Calibri"/>
              </a:rPr>
              <a:t>La coordinación no debe ser un ejercicio formal de asistencia a reuniones</a:t>
            </a:r>
            <a:r>
              <a:rPr lang="es-MX" sz="1900" dirty="0">
                <a:solidFill>
                  <a:srgbClr val="000000"/>
                </a:solidFill>
                <a:latin typeface="Franklin Gothic Book"/>
                <a:cs typeface="Calibri"/>
              </a:rPr>
              <a:t>.</a:t>
            </a:r>
          </a:p>
          <a:p>
            <a:pPr marL="800100" marR="0" lvl="1" indent="-342900" algn="l"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r>
              <a:rPr kumimoji="0" lang="es-MX" sz="1900" b="1" i="0" u="none" strike="noStrike" kern="1200" cap="none" spc="0" normalizeH="0" baseline="0" noProof="0" dirty="0">
                <a:ln>
                  <a:noFill/>
                </a:ln>
                <a:solidFill>
                  <a:srgbClr val="000000"/>
                </a:solidFill>
                <a:effectLst/>
                <a:uLnTx/>
                <a:uFillTx/>
                <a:latin typeface="Franklin Gothic Book"/>
                <a:ea typeface="+mn-ea"/>
                <a:cs typeface="Calibri"/>
              </a:rPr>
              <a:t>La coordinación requiere estar sustentada en capacidades organizacionales </a:t>
            </a:r>
            <a:r>
              <a:rPr kumimoji="0" lang="es-MX" sz="1900" b="0" i="0" u="none" strike="noStrike" kern="1200" cap="none" spc="0" normalizeH="0" baseline="0" noProof="0" dirty="0">
                <a:ln>
                  <a:noFill/>
                </a:ln>
                <a:solidFill>
                  <a:srgbClr val="000000"/>
                </a:solidFill>
                <a:effectLst/>
                <a:uLnTx/>
                <a:uFillTx/>
                <a:latin typeface="Franklin Gothic Book"/>
                <a:ea typeface="+mn-ea"/>
                <a:cs typeface="Calibri"/>
              </a:rPr>
              <a:t>de las agencias que están presentes en esas instancias y en definiciones de cómo traducir lo que se decida en acciones concretas.</a:t>
            </a:r>
          </a:p>
          <a:p>
            <a:pPr marL="800100" marR="0" lvl="1" indent="-342900" algn="l"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r>
              <a:rPr lang="es-MX" sz="1900" b="1" dirty="0">
                <a:solidFill>
                  <a:srgbClr val="000000"/>
                </a:solidFill>
                <a:latin typeface="Franklin Gothic Book"/>
                <a:cs typeface="Calibri"/>
              </a:rPr>
              <a:t>Un diseño de coordinación efectivo debe diferenciar entre coordinación, cooperación y negociación</a:t>
            </a:r>
            <a:r>
              <a:rPr lang="es-MX" sz="1900" dirty="0">
                <a:solidFill>
                  <a:srgbClr val="000000"/>
                </a:solidFill>
                <a:latin typeface="Franklin Gothic Book"/>
                <a:cs typeface="Calibri"/>
              </a:rPr>
              <a:t>: por ejemplo, se debe definir </a:t>
            </a:r>
            <a:r>
              <a:rPr kumimoji="0" lang="es-MX" sz="1900" b="0" i="0" u="none" strike="noStrike" kern="1200" cap="none" spc="0" normalizeH="0" baseline="0" noProof="0" dirty="0">
                <a:ln>
                  <a:noFill/>
                </a:ln>
                <a:solidFill>
                  <a:srgbClr val="000000"/>
                </a:solidFill>
                <a:effectLst/>
                <a:uLnTx/>
                <a:uFillTx/>
                <a:latin typeface="Franklin Gothic Book"/>
                <a:ea typeface="+mn-ea"/>
                <a:cs typeface="Calibri"/>
              </a:rPr>
              <a:t>quién asiste a las instancias definidas para hacerlo; cómo se les da seguimiento; que información se requiere llevar a las reuniones para que funcionen (y si esta existe en todos lados y con equivalente calidad); quién lidera; quién define; y quién decide ante el desacuerdo. </a:t>
            </a:r>
          </a:p>
          <a:p>
            <a:pPr marL="800100" marR="0" lvl="1" indent="-342900" algn="l" defTabSz="914400" rtl="0" eaLnBrk="1" fontAlgn="auto" latinLnBrk="0" hangingPunct="1">
              <a:lnSpc>
                <a:spcPct val="100000"/>
              </a:lnSpc>
              <a:spcBef>
                <a:spcPts val="0"/>
              </a:spcBef>
              <a:spcAft>
                <a:spcPts val="0"/>
              </a:spcAft>
              <a:buClr>
                <a:srgbClr val="7F7F7F"/>
              </a:buClr>
              <a:buSzPts val="1800"/>
              <a:buFont typeface="Arial" panose="020B0604020202020204" pitchFamily="34" charset="0"/>
              <a:buChar char="•"/>
              <a:tabLst/>
              <a:defRPr/>
            </a:pPr>
            <a:endParaRPr kumimoji="0" lang="es-MX" sz="1900" b="0" i="0" u="none" strike="noStrike" kern="1200" cap="none" spc="0" normalizeH="0" baseline="0" noProof="0" dirty="0">
              <a:ln>
                <a:noFill/>
              </a:ln>
              <a:solidFill>
                <a:srgbClr val="000000"/>
              </a:solidFill>
              <a:effectLst/>
              <a:uLnTx/>
              <a:uFillTx/>
              <a:latin typeface="Franklin Gothic Book"/>
              <a:ea typeface="+mn-ea"/>
              <a:cs typeface="Calibri"/>
            </a:endParaRPr>
          </a:p>
          <a:p>
            <a:pPr marL="0" marR="0" lvl="0" indent="0" algn="l" defTabSz="914400" rtl="0" eaLnBrk="1" fontAlgn="auto" latinLnBrk="0" hangingPunct="1">
              <a:lnSpc>
                <a:spcPct val="100000"/>
              </a:lnSpc>
              <a:spcBef>
                <a:spcPts val="0"/>
              </a:spcBef>
              <a:spcAft>
                <a:spcPts val="0"/>
              </a:spcAft>
              <a:buClr>
                <a:srgbClr val="7F7F7F"/>
              </a:buClr>
              <a:buSzPts val="1800"/>
              <a:buFontTx/>
              <a:buNone/>
              <a:tabLst/>
              <a:defRPr/>
            </a:pPr>
            <a:endParaRPr kumimoji="0" lang="es-ES" sz="1900" b="0" i="0" u="sng" strike="noStrike" kern="1200" cap="none" spc="0" normalizeH="0" baseline="0" noProof="0" dirty="0">
              <a:ln>
                <a:noFill/>
              </a:ln>
              <a:solidFill>
                <a:prstClr val="black"/>
              </a:solidFill>
              <a:effectLst/>
              <a:uLnTx/>
              <a:uFillTx/>
              <a:latin typeface="Aptos" panose="020B000402020202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7F7F7F"/>
              </a:buClr>
              <a:buSzPts val="1800"/>
              <a:buFontTx/>
              <a:buAutoNum type="romanLcPeriod"/>
              <a:tabLst/>
              <a:defRPr/>
            </a:pPr>
            <a:endParaRPr kumimoji="0" lang="es" sz="1900" b="0" i="0" u="none" strike="noStrike" kern="1200" cap="none" spc="0" normalizeH="0" baseline="0" noProof="0" dirty="0">
              <a:ln>
                <a:noFill/>
              </a:ln>
              <a:solidFill>
                <a:prstClr val="black"/>
              </a:solidFill>
              <a:effectLst/>
              <a:uLnTx/>
              <a:uFillTx/>
              <a:latin typeface="Franklin Gothic Book"/>
              <a:ea typeface="+mn-ea"/>
              <a:cs typeface="Calibri"/>
            </a:endParaRPr>
          </a:p>
          <a:p>
            <a:pPr marL="457200" marR="0" lvl="0" indent="-457200" algn="l" defTabSz="914400" rtl="0" eaLnBrk="1" fontAlgn="auto" latinLnBrk="0" hangingPunct="1">
              <a:lnSpc>
                <a:spcPct val="100000"/>
              </a:lnSpc>
              <a:spcBef>
                <a:spcPts val="0"/>
              </a:spcBef>
              <a:spcAft>
                <a:spcPts val="0"/>
              </a:spcAft>
              <a:buClr>
                <a:srgbClr val="7F7F7F"/>
              </a:buClr>
              <a:buSzPts val="1800"/>
              <a:buFontTx/>
              <a:buAutoNum type="romanLcPeriod"/>
              <a:tabLst/>
              <a:defRPr/>
            </a:pPr>
            <a:endParaRPr kumimoji="0" lang="es" sz="1900" b="0" i="0" u="none" strike="noStrike" kern="1200" cap="none" spc="0" normalizeH="0" baseline="0" noProof="0" dirty="0">
              <a:ln>
                <a:noFill/>
              </a:ln>
              <a:solidFill>
                <a:srgbClr val="000000"/>
              </a:solidFill>
              <a:effectLst/>
              <a:uLnTx/>
              <a:uFillTx/>
              <a:latin typeface="Franklin Gothic Book"/>
              <a:ea typeface="+mn-ea"/>
              <a:cs typeface="Calibri"/>
            </a:endParaRPr>
          </a:p>
          <a:p>
            <a:pPr marL="457200" marR="0" lvl="0" indent="-457200" algn="l" defTabSz="914400" rtl="0" eaLnBrk="1" fontAlgn="auto" latinLnBrk="0" hangingPunct="1">
              <a:lnSpc>
                <a:spcPct val="100000"/>
              </a:lnSpc>
              <a:spcBef>
                <a:spcPts val="0"/>
              </a:spcBef>
              <a:spcAft>
                <a:spcPts val="600"/>
              </a:spcAft>
              <a:buClr>
                <a:srgbClr val="7F7F7F"/>
              </a:buClr>
              <a:buSzPts val="1800"/>
              <a:buFontTx/>
              <a:buAutoNum type="romanLcPeriod"/>
              <a:tabLst/>
              <a:defRPr/>
            </a:pPr>
            <a:endParaRPr kumimoji="0" lang="es-CL" sz="1900" b="0" i="0" u="none" strike="noStrike" kern="1200" cap="none" spc="0" normalizeH="0" baseline="0" noProof="0" dirty="0">
              <a:ln>
                <a:noFill/>
              </a:ln>
              <a:solidFill>
                <a:srgbClr val="000000"/>
              </a:solidFill>
              <a:effectLst/>
              <a:uLnTx/>
              <a:uFillTx/>
              <a:latin typeface="Franklin Gothic Book"/>
              <a:ea typeface="+mn-ea"/>
              <a:cs typeface="Calibri"/>
            </a:endParaRPr>
          </a:p>
          <a:p>
            <a:pPr marL="457200" marR="0" lvl="0" indent="-457200" algn="l" defTabSz="914400" rtl="0" eaLnBrk="1" fontAlgn="auto" latinLnBrk="0" hangingPunct="1">
              <a:lnSpc>
                <a:spcPct val="100000"/>
              </a:lnSpc>
              <a:spcBef>
                <a:spcPts val="0"/>
              </a:spcBef>
              <a:spcAft>
                <a:spcPts val="600"/>
              </a:spcAft>
              <a:buClr>
                <a:srgbClr val="7F7F7F"/>
              </a:buClr>
              <a:buSzPts val="1800"/>
              <a:buFontTx/>
              <a:buAutoNum type="romanLcPeriod"/>
              <a:tabLst/>
              <a:defRPr/>
            </a:pPr>
            <a:endParaRPr kumimoji="0" lang="es-CL" sz="1900" b="0" i="0" u="none" strike="noStrike" kern="1200" cap="none" spc="0" normalizeH="0" baseline="0" noProof="0" dirty="0">
              <a:ln>
                <a:noFill/>
              </a:ln>
              <a:solidFill>
                <a:srgbClr val="000000"/>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600"/>
              </a:spcAft>
              <a:buClr>
                <a:srgbClr val="7F7F7F"/>
              </a:buClr>
              <a:buSzPts val="1800"/>
              <a:buFontTx/>
              <a:buAutoNum type="romanLcPeriod"/>
              <a:tabLst/>
              <a:defRPr/>
            </a:pPr>
            <a:endParaRPr kumimoji="0" lang="es-CL" sz="1900" b="0" i="0" u="none" strike="noStrike" kern="1200" cap="none" spc="0" normalizeH="0" baseline="0" noProof="0" dirty="0">
              <a:ln>
                <a:noFill/>
              </a:ln>
              <a:solidFill>
                <a:srgbClr val="000000"/>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ts val="0"/>
              </a:spcBef>
              <a:spcAft>
                <a:spcPts val="600"/>
              </a:spcAft>
              <a:buClr>
                <a:srgbClr val="7F7F7F"/>
              </a:buClr>
              <a:buSzPts val="1800"/>
              <a:buFontTx/>
              <a:buAutoNum type="romanLcPeriod"/>
              <a:tabLst/>
              <a:defRPr/>
            </a:pPr>
            <a:endParaRPr kumimoji="0" lang="es-CL" sz="20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ts val="1800"/>
              <a:buFontTx/>
              <a:buNone/>
              <a:tabLst/>
              <a:defRPr/>
            </a:pPr>
            <a:r>
              <a:rPr kumimoji="0" lang="es-MX" sz="2400" b="0" i="0" u="none" strike="noStrike" kern="1200" cap="none" spc="0" normalizeH="0" baseline="0" noProof="0" dirty="0">
                <a:ln>
                  <a:noFill/>
                </a:ln>
                <a:solidFill>
                  <a:prstClr val="white"/>
                </a:solidFill>
                <a:effectLst/>
                <a:uLnTx/>
                <a:uFillTx/>
                <a:latin typeface="Franklin Gothic Book"/>
                <a:ea typeface="+mn-ea"/>
                <a:cs typeface="Calibri"/>
              </a:rPr>
              <a:t>b) Capacidad de coordinación</a:t>
            </a:r>
            <a:endParaRPr kumimoji="0" lang="es-ES" sz="18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Tree>
    <p:extLst>
      <p:ext uri="{BB962C8B-B14F-4D97-AF65-F5344CB8AC3E}">
        <p14:creationId xmlns:p14="http://schemas.microsoft.com/office/powerpoint/2010/main" val="76774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159487" y="1258555"/>
            <a:ext cx="11667543" cy="4972124"/>
          </a:xfrm>
          <a:prstGeom prst="rect">
            <a:avLst/>
          </a:prstGeom>
          <a:noFill/>
          <a:ln>
            <a:noFill/>
          </a:ln>
        </p:spPr>
        <p:txBody>
          <a:bodyPr spcFirstLastPara="1" wrap="square" lIns="121900" tIns="121900" rIns="121900" bIns="121900" anchor="t" anchorCtr="0">
            <a:noAutofit/>
          </a:bodyPr>
          <a:lstStyle/>
          <a:p>
            <a:pPr>
              <a:buClr>
                <a:srgbClr val="7F7F7F"/>
              </a:buClr>
              <a:buSzPts val="1800"/>
            </a:pPr>
            <a:r>
              <a:rPr lang="es-ES" sz="2000" b="1" u="sng" dirty="0"/>
              <a:t>Recomendaciones</a:t>
            </a:r>
          </a:p>
          <a:p>
            <a:pPr marL="457200" indent="-457200">
              <a:buClr>
                <a:srgbClr val="7F7F7F"/>
              </a:buClr>
              <a:buSzPts val="1800"/>
              <a:buAutoNum type="romanLcPeriod"/>
            </a:pPr>
            <a:endParaRPr lang="es-MX" sz="2000" dirty="0">
              <a:latin typeface="Franklin Gothic Book"/>
              <a:cs typeface="Calibri"/>
            </a:endParaRPr>
          </a:p>
          <a:p>
            <a:pPr marL="457200" indent="-457200">
              <a:buClr>
                <a:srgbClr val="7F7F7F"/>
              </a:buClr>
              <a:buSzPts val="1800"/>
              <a:buAutoNum type="romanLcPeriod"/>
            </a:pPr>
            <a:r>
              <a:rPr lang="es-MX" sz="2000" dirty="0">
                <a:latin typeface="Franklin Gothic Book"/>
                <a:cs typeface="Calibri"/>
              </a:rPr>
              <a:t>Trabajar de manera pormenorizada en diseñar en qué consiste la coordinación para un mandato técnico, transversal a todo el aparato estatal y que se aplica a todas las áreas sectoriales.</a:t>
            </a:r>
          </a:p>
          <a:p>
            <a:pPr>
              <a:buClr>
                <a:srgbClr val="7F7F7F"/>
              </a:buClr>
              <a:buSzPts val="1800"/>
            </a:pPr>
            <a:endParaRPr lang="es-MX" sz="2000" dirty="0">
              <a:latin typeface="Franklin Gothic Book"/>
              <a:cs typeface="Calibri"/>
            </a:endParaRPr>
          </a:p>
          <a:p>
            <a:pPr marL="457200" indent="-457200">
              <a:buClr>
                <a:srgbClr val="7F7F7F"/>
              </a:buClr>
              <a:buSzPts val="1800"/>
              <a:buAutoNum type="romanLcPeriod"/>
            </a:pPr>
            <a:r>
              <a:rPr lang="es-MX" sz="2000" dirty="0">
                <a:latin typeface="Franklin Gothic Book"/>
                <a:cs typeface="Calibri"/>
              </a:rPr>
              <a:t>Diagnosticar la capacidad organizacional existente para detectar brechas de capacidad a cubrir para lograr el mandato.  No todas las agencias públicas cuentan con igual capacidad organizacional ni implementan políticas, programas y acciones equivalentes.</a:t>
            </a:r>
          </a:p>
          <a:p>
            <a:pPr marL="457200" indent="-457200">
              <a:buClr>
                <a:srgbClr val="7F7F7F"/>
              </a:buClr>
              <a:buSzPts val="1800"/>
              <a:buAutoNum type="romanLcPeriod"/>
            </a:pPr>
            <a:endParaRPr lang="es" sz="2000" dirty="0">
              <a:latin typeface="Franklin Gothic Book"/>
              <a:cs typeface="Calibri"/>
            </a:endParaRPr>
          </a:p>
          <a:p>
            <a:pPr marL="457200" indent="-457200">
              <a:buClr>
                <a:srgbClr val="7F7F7F"/>
              </a:buClr>
              <a:buSzPts val="1800"/>
              <a:buFontTx/>
              <a:buAutoNum type="romanLcPeriod"/>
            </a:pPr>
            <a:r>
              <a:rPr lang="es" sz="2000" dirty="0">
                <a:latin typeface="Franklin Gothic Book"/>
                <a:cs typeface="Calibri"/>
              </a:rPr>
              <a:t>P</a:t>
            </a:r>
            <a:r>
              <a:rPr lang="en-US" sz="2000" dirty="0">
                <a:latin typeface="Franklin Gothic Book"/>
                <a:cs typeface="Calibri"/>
              </a:rPr>
              <a:t>a</a:t>
            </a:r>
            <a:r>
              <a:rPr lang="es" sz="2000" dirty="0">
                <a:latin typeface="Franklin Gothic Book"/>
                <a:cs typeface="Calibri"/>
              </a:rPr>
              <a:t>ra ello, primero, diagnosticar las prácticas informales que ya existen y capitalizarlas: por ejemplo, identificar, resguardar y fortalecer buenas prácticas antes de hacer el traspaso de personal de </a:t>
            </a:r>
            <a:r>
              <a:rPr lang="en-US" sz="2000" dirty="0" err="1">
                <a:effectLst/>
              </a:rPr>
              <a:t>Comisión</a:t>
            </a:r>
            <a:r>
              <a:rPr lang="en-US" sz="2000" dirty="0">
                <a:effectLst/>
              </a:rPr>
              <a:t> Nacional de </a:t>
            </a:r>
            <a:r>
              <a:rPr lang="en-US" sz="2000" dirty="0" err="1">
                <a:effectLst/>
              </a:rPr>
              <a:t>Evaluación</a:t>
            </a:r>
            <a:r>
              <a:rPr lang="en-US" sz="2000" dirty="0">
                <a:effectLst/>
              </a:rPr>
              <a:t> y </a:t>
            </a:r>
            <a:r>
              <a:rPr lang="en-US" sz="2000" dirty="0" err="1">
                <a:effectLst/>
              </a:rPr>
              <a:t>Productividad</a:t>
            </a:r>
            <a:r>
              <a:rPr lang="en-US" sz="2000" dirty="0">
                <a:effectLst/>
              </a:rPr>
              <a:t> (</a:t>
            </a:r>
            <a:r>
              <a:rPr lang="es" sz="2000" dirty="0">
                <a:latin typeface="Franklin Gothic Book"/>
                <a:cs typeface="Calibri"/>
              </a:rPr>
              <a:t>CNEP) y Dipres. Es importante no crear tensiones ni superposiciones innecesarias ni ignorar la experiencia previa.</a:t>
            </a:r>
          </a:p>
          <a:p>
            <a:pPr>
              <a:buClr>
                <a:srgbClr val="7F7F7F"/>
              </a:buClr>
              <a:buSzPts val="1800"/>
            </a:pPr>
            <a:endParaRPr lang="es" sz="2000" dirty="0">
              <a:latin typeface="Franklin Gothic Book"/>
              <a:cs typeface="Calibri"/>
            </a:endParaRPr>
          </a:p>
          <a:p>
            <a:pPr marL="457200" indent="-457200">
              <a:buClr>
                <a:srgbClr val="7F7F7F"/>
              </a:buClr>
              <a:buSzPts val="1800"/>
              <a:buAutoNum type="romanLcPeriod"/>
            </a:pPr>
            <a:endParaRPr lang="es" sz="1900" dirty="0">
              <a:latin typeface="Franklin Gothic Book"/>
              <a:cs typeface="Calibri"/>
            </a:endParaRP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cs typeface="Calibri"/>
              </a:rPr>
              <a:t>b) Capacidad de coordinación</a:t>
            </a:r>
            <a:endParaRPr lang="es-ES" dirty="0">
              <a:solidFill>
                <a:schemeClr val="lt1"/>
              </a:solidFill>
            </a:endParaRPr>
          </a:p>
        </p:txBody>
      </p:sp>
    </p:spTree>
    <p:extLst>
      <p:ext uri="{BB962C8B-B14F-4D97-AF65-F5344CB8AC3E}">
        <p14:creationId xmlns:p14="http://schemas.microsoft.com/office/powerpoint/2010/main" val="255983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4045" y="1258556"/>
            <a:ext cx="11822986" cy="4184624"/>
          </a:xfrm>
          <a:prstGeom prst="rect">
            <a:avLst/>
          </a:prstGeom>
          <a:noFill/>
          <a:ln>
            <a:noFill/>
          </a:ln>
        </p:spPr>
        <p:txBody>
          <a:bodyPr spcFirstLastPara="1" wrap="square" lIns="121900" tIns="121900" rIns="121900" bIns="121900" anchor="t" anchorCtr="0">
            <a:noAutofit/>
          </a:bodyPr>
          <a:lstStyle/>
          <a:p>
            <a:pPr>
              <a:buClr>
                <a:srgbClr val="7F7F7F"/>
              </a:buClr>
              <a:buSzPts val="1800"/>
            </a:pPr>
            <a:r>
              <a:rPr lang="es-CL" sz="1900" b="1" dirty="0">
                <a:solidFill>
                  <a:schemeClr val="accent1"/>
                </a:solidFill>
                <a:latin typeface="Franklin Gothic Book"/>
                <a:cs typeface="Calibri"/>
              </a:rPr>
              <a:t>El proyecto + indicaciones avanza en incorporar procesos de evaluación en etapas sustantivas de discusión legislativa</a:t>
            </a:r>
          </a:p>
          <a:p>
            <a:pPr>
              <a:buClr>
                <a:srgbClr val="7F7F7F"/>
              </a:buClr>
              <a:buSzPts val="1800"/>
            </a:pPr>
            <a:endParaRPr lang="es-CL" sz="1900" b="1" dirty="0">
              <a:solidFill>
                <a:schemeClr val="accent1"/>
              </a:solidFill>
              <a:latin typeface="Franklin Gothic Book"/>
              <a:cs typeface="Calibri"/>
            </a:endParaRPr>
          </a:p>
          <a:p>
            <a:pPr>
              <a:buClr>
                <a:srgbClr val="7F7F7F"/>
              </a:buClr>
              <a:buSzPts val="1800"/>
            </a:pPr>
            <a:r>
              <a:rPr lang="es-CL" sz="1900" b="1" dirty="0">
                <a:solidFill>
                  <a:schemeClr val="accent1"/>
                </a:solidFill>
                <a:latin typeface="Franklin Gothic Book"/>
                <a:cs typeface="Calibri"/>
              </a:rPr>
              <a:t>No se les da relevancia a las categorías de desempeño</a:t>
            </a:r>
          </a:p>
          <a:p>
            <a:pPr>
              <a:buClr>
                <a:srgbClr val="7F7F7F"/>
              </a:buClr>
              <a:buSzPts val="1800"/>
            </a:pPr>
            <a:endParaRPr lang="es-CL" sz="1900" b="1" dirty="0">
              <a:solidFill>
                <a:schemeClr val="accent1"/>
              </a:solidFill>
              <a:latin typeface="Franklin Gothic Book"/>
              <a:cs typeface="Calibri"/>
            </a:endParaRPr>
          </a:p>
          <a:p>
            <a:pPr>
              <a:buClr>
                <a:srgbClr val="7F7F7F"/>
              </a:buClr>
              <a:buSzPts val="1800"/>
            </a:pPr>
            <a:r>
              <a:rPr lang="es-CL" sz="1900" b="1" dirty="0">
                <a:solidFill>
                  <a:schemeClr val="accent1"/>
                </a:solidFill>
                <a:latin typeface="Franklin Gothic Book"/>
                <a:cs typeface="Calibri"/>
              </a:rPr>
              <a:t>No todos los productos de la Agencia están vinculados a respuestas formales de los actores relevantes</a:t>
            </a:r>
            <a:endParaRPr lang="es-ES" sz="1900" dirty="0">
              <a:solidFill>
                <a:srgbClr val="000000"/>
              </a:solidFill>
              <a:latin typeface="Franklin Gothic Book"/>
              <a:cs typeface="Calibri"/>
            </a:endParaRPr>
          </a:p>
          <a:p>
            <a:pPr>
              <a:buClr>
                <a:srgbClr val="7F7F7F"/>
              </a:buClr>
              <a:buSzPts val="1800"/>
            </a:pPr>
            <a:endParaRPr lang="es-ES" sz="1900" u="sng" dirty="0"/>
          </a:p>
          <a:p>
            <a:pPr>
              <a:buClr>
                <a:srgbClr val="7F7F7F"/>
              </a:buClr>
              <a:buSzPts val="1800"/>
            </a:pPr>
            <a:r>
              <a:rPr lang="es-ES" sz="1900" b="1" u="sng" dirty="0"/>
              <a:t>Recomendaciones</a:t>
            </a:r>
          </a:p>
          <a:p>
            <a:pPr marL="457200" indent="-457200">
              <a:buClr>
                <a:srgbClr val="7F7F7F"/>
              </a:buClr>
              <a:buSzPts val="1800"/>
              <a:buAutoNum type="romanLcPeriod"/>
            </a:pPr>
            <a:r>
              <a:rPr lang="es-MX" sz="1900" dirty="0">
                <a:latin typeface="Franklin Gothic Book"/>
                <a:cs typeface="Calibri"/>
              </a:rPr>
              <a:t>Proyecto de ley debiera incorporar mayor detalle de categorías de desempeño. Describir cuáles son las consecuencias derivadas de esta categorización.</a:t>
            </a:r>
          </a:p>
          <a:p>
            <a:pPr marL="457200" indent="-457200">
              <a:buClr>
                <a:srgbClr val="7F7F7F"/>
              </a:buClr>
              <a:buSzPts val="1800"/>
              <a:buAutoNum type="romanLcPeriod"/>
            </a:pPr>
            <a:r>
              <a:rPr lang="es-MX" sz="1900" dirty="0">
                <a:latin typeface="Franklin Gothic Book"/>
                <a:cs typeface="Calibri"/>
              </a:rPr>
              <a:t>La Agencia debiera tener por ley la potestad de exigir la revisión de la oferta programática basada en las evaluaciones</a:t>
            </a:r>
          </a:p>
          <a:p>
            <a:pPr marL="457200" indent="-457200">
              <a:buClr>
                <a:srgbClr val="7F7F7F"/>
              </a:buClr>
              <a:buSzPts val="1800"/>
              <a:buAutoNum type="romanLcPeriod"/>
            </a:pPr>
            <a:r>
              <a:rPr lang="es-MX" sz="1900" dirty="0">
                <a:latin typeface="Franklin Gothic Book"/>
                <a:cs typeface="Calibri"/>
              </a:rPr>
              <a:t>El proyecto debiera explicitar las respuestas formales que la Agencia podría exigir a partir de</a:t>
            </a:r>
            <a:r>
              <a:rPr lang="es-CL" sz="1900" dirty="0">
                <a:latin typeface="Franklin Gothic Book"/>
                <a:cs typeface="Calibri"/>
              </a:rPr>
              <a:t>l informe anual de productividad</a:t>
            </a:r>
            <a:endParaRPr lang="es" sz="1900" dirty="0">
              <a:latin typeface="Franklin Gothic Book"/>
              <a:cs typeface="Calibri"/>
            </a:endParaRP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cs typeface="Calibri"/>
              </a:rPr>
              <a:t>c) Herramientas de incidencia</a:t>
            </a:r>
            <a:endParaRPr lang="es-ES" dirty="0">
              <a:solidFill>
                <a:schemeClr val="lt1"/>
              </a:solidFill>
            </a:endParaRPr>
          </a:p>
        </p:txBody>
      </p:sp>
    </p:spTree>
    <p:extLst>
      <p:ext uri="{BB962C8B-B14F-4D97-AF65-F5344CB8AC3E}">
        <p14:creationId xmlns:p14="http://schemas.microsoft.com/office/powerpoint/2010/main" val="3410506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4045" y="1258556"/>
            <a:ext cx="11822986" cy="4184624"/>
          </a:xfrm>
          <a:prstGeom prst="rect">
            <a:avLst/>
          </a:prstGeom>
          <a:noFill/>
          <a:ln>
            <a:noFill/>
          </a:ln>
        </p:spPr>
        <p:txBody>
          <a:bodyPr spcFirstLastPara="1" wrap="square" lIns="121900" tIns="121900" rIns="121900" bIns="121900" anchor="t" anchorCtr="0">
            <a:noAutofit/>
          </a:bodyPr>
          <a:lstStyle/>
          <a:p>
            <a:pPr>
              <a:buClr>
                <a:srgbClr val="7F7F7F"/>
              </a:buClr>
              <a:buSzPts val="1800"/>
            </a:pPr>
            <a:r>
              <a:rPr lang="es-CL" sz="1900" b="1" dirty="0">
                <a:solidFill>
                  <a:schemeClr val="accent1"/>
                </a:solidFill>
                <a:latin typeface="Franklin Gothic Book"/>
                <a:cs typeface="Calibri"/>
              </a:rPr>
              <a:t>Recursos parecieran no ser coherentes con ambición del proyecto</a:t>
            </a:r>
          </a:p>
          <a:p>
            <a:pPr>
              <a:buClr>
                <a:srgbClr val="7F7F7F"/>
              </a:buClr>
              <a:buSzPts val="1800"/>
            </a:pPr>
            <a:r>
              <a:rPr lang="es-ES" sz="1900" dirty="0"/>
              <a:t>Ejemplo: Ministro de Hacienda menciona expectativa de en un período de gobierno “evaluar la totalidad de la oferta programática (700 programas sociales y no sociales) además de sumar la evaluación de políticas y el impacto regulatorio”</a:t>
            </a:r>
          </a:p>
          <a:p>
            <a:pPr>
              <a:buClr>
                <a:srgbClr val="7F7F7F"/>
              </a:buClr>
              <a:buSzPts val="1800"/>
            </a:pPr>
            <a:endParaRPr lang="es-CL" sz="1900" b="1" dirty="0">
              <a:solidFill>
                <a:schemeClr val="accent1"/>
              </a:solidFill>
              <a:latin typeface="Franklin Gothic Book"/>
              <a:cs typeface="Calibri"/>
            </a:endParaRPr>
          </a:p>
          <a:p>
            <a:pPr>
              <a:buClr>
                <a:srgbClr val="7F7F7F"/>
              </a:buClr>
              <a:buSzPts val="1800"/>
            </a:pPr>
            <a:r>
              <a:rPr lang="es-CL" sz="1900" b="1" dirty="0">
                <a:solidFill>
                  <a:schemeClr val="accent1"/>
                </a:solidFill>
                <a:latin typeface="Franklin Gothic Book"/>
                <a:cs typeface="Calibri"/>
              </a:rPr>
              <a:t>Proyecto + indicaciones avanza en asegurar acceso a datos</a:t>
            </a:r>
          </a:p>
          <a:p>
            <a:pPr>
              <a:buClr>
                <a:srgbClr val="7F7F7F"/>
              </a:buClr>
              <a:buSzPts val="1800"/>
            </a:pPr>
            <a:r>
              <a:rPr lang="es-ES" sz="1900" dirty="0"/>
              <a:t>El uso de datos administrativos integrados permite aumentar la calidad y cantidad de evaluaciones a un menor costo. Puede volverse más atractivo para la academia. </a:t>
            </a:r>
            <a:endParaRPr lang="es-ES" sz="1900" dirty="0">
              <a:solidFill>
                <a:srgbClr val="000000"/>
              </a:solidFill>
              <a:latin typeface="Franklin Gothic Book"/>
              <a:cs typeface="Calibri"/>
            </a:endParaRPr>
          </a:p>
          <a:p>
            <a:pPr>
              <a:buClr>
                <a:srgbClr val="7F7F7F"/>
              </a:buClr>
              <a:buSzPts val="1800"/>
            </a:pPr>
            <a:endParaRPr lang="es-ES" sz="1900" u="sng" dirty="0"/>
          </a:p>
          <a:p>
            <a:pPr>
              <a:buClr>
                <a:srgbClr val="7F7F7F"/>
              </a:buClr>
              <a:buSzPts val="1800"/>
            </a:pPr>
            <a:r>
              <a:rPr lang="es-ES" sz="1900" b="1" u="sng" dirty="0"/>
              <a:t>Recomendaciones</a:t>
            </a:r>
          </a:p>
          <a:p>
            <a:pPr marL="457200" indent="-457200">
              <a:buClr>
                <a:srgbClr val="7F7F7F"/>
              </a:buClr>
              <a:buSzPts val="1800"/>
              <a:buAutoNum type="romanLcPeriod"/>
            </a:pPr>
            <a:r>
              <a:rPr lang="es-CL" sz="1900" dirty="0">
                <a:latin typeface="Franklin Gothic Book"/>
                <a:cs typeface="Calibri"/>
              </a:rPr>
              <a:t>Revisar la coherencia entre las metas de la Agencia y los recursos que le serán asignados </a:t>
            </a:r>
          </a:p>
          <a:p>
            <a:pPr marL="457200" indent="-457200">
              <a:buClr>
                <a:srgbClr val="7F7F7F"/>
              </a:buClr>
              <a:buSzPts val="1800"/>
              <a:buAutoNum type="romanLcPeriod"/>
            </a:pPr>
            <a:r>
              <a:rPr lang="es-CL" sz="1900" dirty="0">
                <a:latin typeface="Franklin Gothic Book"/>
                <a:cs typeface="Calibri"/>
              </a:rPr>
              <a:t>Fortalecer las capacidades avanzadas en la generación, procesamiento y uso de datos provenientes de distintas fuentes</a:t>
            </a:r>
            <a:endParaRPr lang="es" sz="1900" dirty="0">
              <a:latin typeface="Franklin Gothic Book"/>
              <a:cs typeface="Calibri"/>
            </a:endParaRP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cs typeface="Calibri"/>
              </a:rPr>
              <a:t>d) Recursos y datos</a:t>
            </a:r>
            <a:endParaRPr lang="es-ES" dirty="0">
              <a:solidFill>
                <a:schemeClr val="lt1"/>
              </a:solidFill>
            </a:endParaRPr>
          </a:p>
        </p:txBody>
      </p:sp>
    </p:spTree>
    <p:extLst>
      <p:ext uri="{BB962C8B-B14F-4D97-AF65-F5344CB8AC3E}">
        <p14:creationId xmlns:p14="http://schemas.microsoft.com/office/powerpoint/2010/main" val="147296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4045" y="1258556"/>
            <a:ext cx="11822986" cy="4184624"/>
          </a:xfrm>
          <a:prstGeom prst="rect">
            <a:avLst/>
          </a:prstGeom>
          <a:noFill/>
          <a:ln>
            <a:noFill/>
          </a:ln>
        </p:spPr>
        <p:txBody>
          <a:bodyPr spcFirstLastPara="1" wrap="square" lIns="121900" tIns="121900" rIns="121900" bIns="121900" anchor="t" anchorCtr="0">
            <a:noAutofit/>
          </a:bodyPr>
          <a:lstStyle/>
          <a:p>
            <a:pPr>
              <a:buClr>
                <a:srgbClr val="7F7F7F"/>
              </a:buClr>
              <a:buSzPts val="1800"/>
            </a:pPr>
            <a:r>
              <a:rPr lang="es-CL" sz="1900" b="1" dirty="0">
                <a:solidFill>
                  <a:schemeClr val="accent1"/>
                </a:solidFill>
                <a:latin typeface="Franklin Gothic Book"/>
                <a:cs typeface="Calibri"/>
              </a:rPr>
              <a:t>Si bien se menciona la ciudadanía en el contexto del mensaje, el proyecto no la incorpora</a:t>
            </a:r>
          </a:p>
          <a:p>
            <a:pPr>
              <a:buClr>
                <a:srgbClr val="7F7F7F"/>
              </a:buClr>
              <a:buSzPts val="1800"/>
            </a:pPr>
            <a:r>
              <a:rPr lang="es-ES" sz="1900" dirty="0"/>
              <a:t>Una de las debilidades actuales del sistema es que no cuenta, salvo excepciones, con mecanismos que incorporen a la sociedad civil dentro del proceso de monitoreo y evaluación. </a:t>
            </a:r>
          </a:p>
          <a:p>
            <a:pPr>
              <a:buClr>
                <a:srgbClr val="7F7F7F"/>
              </a:buClr>
              <a:buSzPts val="1800"/>
            </a:pPr>
            <a:endParaRPr lang="es-CL" sz="1900" b="1" dirty="0">
              <a:solidFill>
                <a:schemeClr val="accent1"/>
              </a:solidFill>
              <a:latin typeface="Franklin Gothic Book"/>
              <a:cs typeface="Calibri"/>
            </a:endParaRPr>
          </a:p>
          <a:p>
            <a:pPr>
              <a:buClr>
                <a:srgbClr val="7F7F7F"/>
              </a:buClr>
              <a:buSzPts val="1800"/>
            </a:pPr>
            <a:r>
              <a:rPr lang="es-CL" sz="1900" b="1" dirty="0">
                <a:solidFill>
                  <a:schemeClr val="accent1"/>
                </a:solidFill>
                <a:latin typeface="Franklin Gothic Book"/>
                <a:cs typeface="Calibri"/>
              </a:rPr>
              <a:t>Agencia no cuenta con vocación comunicacional </a:t>
            </a:r>
          </a:p>
          <a:p>
            <a:pPr>
              <a:buClr>
                <a:srgbClr val="7F7F7F"/>
              </a:buClr>
              <a:buSzPts val="1800"/>
            </a:pPr>
            <a:r>
              <a:rPr lang="es-ES" sz="1900" dirty="0"/>
              <a:t>Las posibilidades de impactar efectivamente se refuerzan en la medida en que se divulguen activamente los resultados de las evaluaciones. Esto, incluyendo autoridades, pero también funcionarios públicos y la sociedad civil. </a:t>
            </a:r>
            <a:endParaRPr lang="es-ES" sz="1900" dirty="0">
              <a:solidFill>
                <a:srgbClr val="000000"/>
              </a:solidFill>
              <a:latin typeface="Franklin Gothic Book"/>
              <a:cs typeface="Calibri"/>
            </a:endParaRPr>
          </a:p>
          <a:p>
            <a:pPr>
              <a:buClr>
                <a:srgbClr val="7F7F7F"/>
              </a:buClr>
              <a:buSzPts val="1800"/>
            </a:pPr>
            <a:endParaRPr lang="es-ES" sz="1900" u="sng" dirty="0"/>
          </a:p>
          <a:p>
            <a:pPr>
              <a:buClr>
                <a:srgbClr val="7F7F7F"/>
              </a:buClr>
              <a:buSzPts val="1800"/>
            </a:pPr>
            <a:r>
              <a:rPr lang="es-ES" sz="1900" b="1" u="sng" dirty="0"/>
              <a:t>Recomendaciones</a:t>
            </a:r>
          </a:p>
          <a:p>
            <a:pPr marL="457200" indent="-457200">
              <a:buClr>
                <a:srgbClr val="7F7F7F"/>
              </a:buClr>
              <a:buSzPts val="1800"/>
              <a:buAutoNum type="romanLcPeriod"/>
            </a:pPr>
            <a:r>
              <a:rPr lang="es-MX" sz="1900" dirty="0">
                <a:latin typeface="Franklin Gothic Book"/>
                <a:cs typeface="Calibri"/>
              </a:rPr>
              <a:t>Incorporar como parte de las responsabilidades de la Agencia mecanismos de consulta formales y transparentes para la priorización de políticas y regulaciones a incluir en el Plan Anual</a:t>
            </a:r>
          </a:p>
          <a:p>
            <a:pPr marL="457200" indent="-457200">
              <a:buClr>
                <a:srgbClr val="7F7F7F"/>
              </a:buClr>
              <a:buSzPts val="1800"/>
              <a:buAutoNum type="romanLcPeriod"/>
            </a:pPr>
            <a:r>
              <a:rPr lang="es-MX" sz="1900" dirty="0">
                <a:latin typeface="Franklin Gothic Book"/>
                <a:cs typeface="Calibri"/>
              </a:rPr>
              <a:t>Incorporar en la ley la función de comunicación y difusión de resultados, más allá de la mera publicación de informes.</a:t>
            </a: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cs typeface="Calibri"/>
              </a:rPr>
              <a:t>e) Rol de la ciudadanía</a:t>
            </a:r>
            <a:endParaRPr lang="es-ES" dirty="0">
              <a:solidFill>
                <a:schemeClr val="lt1"/>
              </a:solidFill>
            </a:endParaRPr>
          </a:p>
        </p:txBody>
      </p:sp>
    </p:spTree>
    <p:extLst>
      <p:ext uri="{BB962C8B-B14F-4D97-AF65-F5344CB8AC3E}">
        <p14:creationId xmlns:p14="http://schemas.microsoft.com/office/powerpoint/2010/main" val="167428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4045" y="1258556"/>
            <a:ext cx="11822986" cy="4184624"/>
          </a:xfrm>
          <a:prstGeom prst="rect">
            <a:avLst/>
          </a:prstGeom>
          <a:noFill/>
          <a:ln>
            <a:noFill/>
          </a:ln>
        </p:spPr>
        <p:txBody>
          <a:bodyPr spcFirstLastPara="1" wrap="square" lIns="121900" tIns="121900" rIns="121900" bIns="121900" anchor="t" anchorCtr="0">
            <a:noAutofit/>
          </a:bodyPr>
          <a:lstStyle/>
          <a:p>
            <a:pPr>
              <a:buClr>
                <a:srgbClr val="7F7F7F"/>
              </a:buClr>
              <a:buSzPts val="1800"/>
            </a:pPr>
            <a:r>
              <a:rPr lang="es-CL" sz="1900" b="1" dirty="0">
                <a:solidFill>
                  <a:schemeClr val="accent1"/>
                </a:solidFill>
                <a:latin typeface="Franklin Gothic Book"/>
                <a:cs typeface="Calibri"/>
              </a:rPr>
              <a:t>Figura de Dirección ejecutiva ayuda a enfocar al Consejo en labores estratégicas</a:t>
            </a:r>
          </a:p>
          <a:p>
            <a:pPr>
              <a:buClr>
                <a:srgbClr val="7F7F7F"/>
              </a:buClr>
              <a:buSzPts val="1800"/>
            </a:pPr>
            <a:endParaRPr lang="es-CL" sz="1900" b="1" dirty="0">
              <a:solidFill>
                <a:schemeClr val="accent1"/>
              </a:solidFill>
              <a:latin typeface="Franklin Gothic Book"/>
              <a:cs typeface="Calibri"/>
            </a:endParaRPr>
          </a:p>
          <a:p>
            <a:pPr>
              <a:buClr>
                <a:srgbClr val="7F7F7F"/>
              </a:buClr>
              <a:buSzPts val="1800"/>
            </a:pPr>
            <a:r>
              <a:rPr lang="es-CL" sz="1900" b="1" dirty="0">
                <a:solidFill>
                  <a:schemeClr val="accent1"/>
                </a:solidFill>
                <a:latin typeface="Franklin Gothic Book"/>
                <a:cs typeface="Calibri"/>
              </a:rPr>
              <a:t>Persiste la ausencia de las categorías de desempeño como aspecto clave que debiera abordar el Consejo</a:t>
            </a:r>
            <a:endParaRPr lang="es-ES" sz="1900" dirty="0">
              <a:solidFill>
                <a:srgbClr val="000000"/>
              </a:solidFill>
              <a:latin typeface="Franklin Gothic Book"/>
              <a:cs typeface="Calibri"/>
            </a:endParaRPr>
          </a:p>
          <a:p>
            <a:pPr>
              <a:buClr>
                <a:srgbClr val="7F7F7F"/>
              </a:buClr>
              <a:buSzPts val="1800"/>
            </a:pPr>
            <a:endParaRPr lang="es-ES" sz="1900" b="1" u="sng" dirty="0"/>
          </a:p>
          <a:p>
            <a:pPr>
              <a:buClr>
                <a:srgbClr val="7F7F7F"/>
              </a:buClr>
              <a:buSzPts val="1800"/>
            </a:pPr>
            <a:r>
              <a:rPr lang="es-ES" sz="1900" b="1" u="sng" dirty="0"/>
              <a:t>Recomendaciones</a:t>
            </a:r>
          </a:p>
          <a:p>
            <a:pPr marL="457200" indent="-457200">
              <a:buClr>
                <a:srgbClr val="7F7F7F"/>
              </a:buClr>
              <a:buSzPts val="1800"/>
              <a:buAutoNum type="romanLcPeriod"/>
            </a:pPr>
            <a:r>
              <a:rPr lang="es-MX" sz="1900" dirty="0">
                <a:latin typeface="Franklin Gothic Book"/>
                <a:cs typeface="Calibri"/>
              </a:rPr>
              <a:t>Incluir en el Consejo (y su Presidente) funciones explícitas de comunicación y divulgación de resultados del quehacer de la Agencia</a:t>
            </a:r>
          </a:p>
          <a:p>
            <a:pPr marL="457200" indent="-457200">
              <a:buClr>
                <a:srgbClr val="7F7F7F"/>
              </a:buClr>
              <a:buSzPts val="1800"/>
              <a:buAutoNum type="romanLcPeriod"/>
            </a:pPr>
            <a:endParaRPr lang="es-MX" sz="1900" dirty="0">
              <a:latin typeface="Franklin Gothic Book"/>
              <a:cs typeface="Calibri"/>
            </a:endParaRPr>
          </a:p>
          <a:p>
            <a:pPr marL="457200" indent="-457200">
              <a:buClr>
                <a:srgbClr val="7F7F7F"/>
              </a:buClr>
              <a:buSzPts val="1800"/>
              <a:buAutoNum type="romanLcPeriod"/>
            </a:pPr>
            <a:r>
              <a:rPr lang="es-MX" sz="1900" dirty="0">
                <a:latin typeface="Franklin Gothic Book"/>
                <a:cs typeface="Calibri"/>
              </a:rPr>
              <a:t>Asimismo, asignar la generación y asignación de categorías de desempeño derivadas del proceso de evaluación</a:t>
            </a:r>
          </a:p>
          <a:p>
            <a:pPr marL="457200" indent="-457200">
              <a:buClr>
                <a:srgbClr val="7F7F7F"/>
              </a:buClr>
              <a:buSzPts val="1800"/>
              <a:buAutoNum type="romanLcPeriod"/>
            </a:pPr>
            <a:endParaRPr lang="es-MX" sz="1900" dirty="0">
              <a:latin typeface="Franklin Gothic Book"/>
              <a:cs typeface="Calibri"/>
            </a:endParaRPr>
          </a:p>
          <a:p>
            <a:pPr>
              <a:buClr>
                <a:srgbClr val="7F7F7F"/>
              </a:buClr>
              <a:buSzPts val="1800"/>
            </a:pPr>
            <a:r>
              <a:rPr lang="es-MX" sz="1900" dirty="0">
                <a:latin typeface="Franklin Gothic Book"/>
                <a:cs typeface="Calibri"/>
              </a:rPr>
              <a:t>Estos puntos adquieren relevancia, en la discusión que debiera restituir la figura del Presidente de la Agencia</a:t>
            </a: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buClr>
                <a:srgbClr val="7F7F7F"/>
              </a:buClr>
              <a:buSzPts val="1800"/>
              <a:buAutoNum type="romanLcPeriod"/>
            </a:pPr>
            <a:endParaRPr lang="es"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cs typeface="Calibri"/>
            </a:endParaRPr>
          </a:p>
          <a:p>
            <a:pPr marL="457200" indent="-4572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19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cs typeface="Calibri"/>
              </a:rPr>
              <a:t>f) Rol del Consejo</a:t>
            </a:r>
            <a:endParaRPr lang="es-ES" dirty="0">
              <a:solidFill>
                <a:schemeClr val="lt1"/>
              </a:solidFill>
            </a:endParaRPr>
          </a:p>
        </p:txBody>
      </p:sp>
    </p:spTree>
    <p:extLst>
      <p:ext uri="{BB962C8B-B14F-4D97-AF65-F5344CB8AC3E}">
        <p14:creationId xmlns:p14="http://schemas.microsoft.com/office/powerpoint/2010/main" val="85169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397745" y="1728456"/>
            <a:ext cx="10679986" cy="4070324"/>
          </a:xfrm>
          <a:prstGeom prst="rect">
            <a:avLst/>
          </a:prstGeom>
          <a:noFill/>
          <a:ln>
            <a:noFill/>
          </a:ln>
        </p:spPr>
        <p:txBody>
          <a:bodyPr spcFirstLastPara="1" wrap="square" lIns="121900" tIns="121900" rIns="121900" bIns="121900" anchor="t" anchorCtr="0">
            <a:noAutofit/>
          </a:bodyPr>
          <a:lstStyle/>
          <a:p>
            <a:pPr marL="342900" indent="-342900">
              <a:buClr>
                <a:srgbClr val="7F7F7F"/>
              </a:buClr>
              <a:buSzPts val="1800"/>
              <a:buFont typeface="Arial"/>
              <a:buChar char="•"/>
            </a:pPr>
            <a:r>
              <a:rPr lang="es-CL" sz="2000" b="1" dirty="0">
                <a:solidFill>
                  <a:schemeClr val="accent1"/>
                </a:solidFill>
                <a:latin typeface="Franklin Gothic Book"/>
              </a:rPr>
              <a:t>Equipo interdisciplinario de distintos centros y unidades académicas de la UC:</a:t>
            </a:r>
            <a:r>
              <a:rPr lang="es-CL" sz="2000" dirty="0">
                <a:solidFill>
                  <a:schemeClr val="tx1">
                    <a:lumMod val="65000"/>
                    <a:lumOff val="35000"/>
                  </a:schemeClr>
                </a:solidFill>
                <a:latin typeface="Franklin Gothic Book"/>
              </a:rPr>
              <a:t> </a:t>
            </a:r>
          </a:p>
          <a:p>
            <a:pPr>
              <a:buClr>
                <a:srgbClr val="7F7F7F"/>
              </a:buClr>
              <a:buSzPts val="1800"/>
            </a:pPr>
            <a:r>
              <a:rPr lang="es-ES" sz="2000" b="1" dirty="0">
                <a:solidFill>
                  <a:schemeClr val="accent1"/>
                </a:solidFill>
                <a:latin typeface="Franklin Gothic Book"/>
                <a:cs typeface="Calibri"/>
              </a:rPr>
              <a:t>Cristián Crespo </a:t>
            </a:r>
            <a:r>
              <a:rPr lang="es-ES" sz="2000" dirty="0">
                <a:solidFill>
                  <a:srgbClr val="000000"/>
                </a:solidFill>
                <a:latin typeface="Franklin Gothic Book"/>
                <a:cs typeface="Calibri"/>
              </a:rPr>
              <a:t>Centro de Políticas Públicas– CLEAR LAC, </a:t>
            </a:r>
            <a:r>
              <a:rPr lang="es-ES" sz="2000" b="1" dirty="0">
                <a:solidFill>
                  <a:schemeClr val="accent1"/>
                </a:solidFill>
                <a:latin typeface="Franklin Gothic Book"/>
                <a:cs typeface="Calibri"/>
              </a:rPr>
              <a:t>Mariana Chudnovsky</a:t>
            </a:r>
            <a:r>
              <a:rPr lang="es-ES" sz="2000" b="1" dirty="0">
                <a:solidFill>
                  <a:srgbClr val="000000"/>
                </a:solidFill>
                <a:latin typeface="Franklin Gothic Book"/>
                <a:cs typeface="Calibri"/>
              </a:rPr>
              <a:t> </a:t>
            </a:r>
            <a:r>
              <a:rPr lang="es-ES" sz="2000" dirty="0">
                <a:solidFill>
                  <a:srgbClr val="000000"/>
                </a:solidFill>
                <a:latin typeface="Franklin Gothic Book"/>
                <a:cs typeface="Calibri"/>
              </a:rPr>
              <a:t>Escuela de Gobierno, </a:t>
            </a:r>
            <a:r>
              <a:rPr lang="es-ES" sz="2000" b="1" dirty="0">
                <a:solidFill>
                  <a:schemeClr val="accent1"/>
                </a:solidFill>
                <a:latin typeface="Franklin Gothic Book"/>
                <a:cs typeface="Calibri"/>
              </a:rPr>
              <a:t>Ignacio Irarrázaval </a:t>
            </a:r>
            <a:r>
              <a:rPr lang="es-ES" sz="2000" dirty="0">
                <a:solidFill>
                  <a:srgbClr val="000000"/>
                </a:solidFill>
                <a:latin typeface="Franklin Gothic Book"/>
                <a:cs typeface="Calibri"/>
              </a:rPr>
              <a:t>Centro de Políticas Públicas, </a:t>
            </a:r>
            <a:r>
              <a:rPr lang="es-ES" sz="2000" b="1" dirty="0">
                <a:solidFill>
                  <a:schemeClr val="accent1"/>
                </a:solidFill>
                <a:latin typeface="Franklin Gothic Book"/>
                <a:cs typeface="Calibri"/>
              </a:rPr>
              <a:t>Felipe Morandé </a:t>
            </a:r>
            <a:r>
              <a:rPr lang="es-ES" sz="2000" dirty="0">
                <a:solidFill>
                  <a:srgbClr val="000000"/>
                </a:solidFill>
                <a:latin typeface="Franklin Gothic Book"/>
                <a:cs typeface="Calibri"/>
              </a:rPr>
              <a:t>Escuela de Gobierno, </a:t>
            </a:r>
            <a:r>
              <a:rPr lang="es-ES" sz="2000" b="1" dirty="0">
                <a:solidFill>
                  <a:schemeClr val="accent1"/>
                </a:solidFill>
                <a:latin typeface="Franklin Gothic Book"/>
                <a:cs typeface="Calibri"/>
              </a:rPr>
              <a:t>José Miguel Sánchez </a:t>
            </a:r>
            <a:r>
              <a:rPr lang="es-ES" sz="2000" dirty="0">
                <a:solidFill>
                  <a:srgbClr val="000000"/>
                </a:solidFill>
                <a:latin typeface="Franklin Gothic Book"/>
                <a:cs typeface="Calibri"/>
              </a:rPr>
              <a:t>Facultad de Economía y Administración y </a:t>
            </a:r>
            <a:r>
              <a:rPr lang="es-ES" sz="2000" b="1" dirty="0">
                <a:solidFill>
                  <a:schemeClr val="accent1"/>
                </a:solidFill>
                <a:latin typeface="Franklin Gothic Book"/>
                <a:cs typeface="Calibri"/>
              </a:rPr>
              <a:t>Bernardita Vial </a:t>
            </a:r>
            <a:r>
              <a:rPr lang="es-ES" sz="2000" dirty="0">
                <a:solidFill>
                  <a:srgbClr val="000000"/>
                </a:solidFill>
                <a:latin typeface="Franklin Gothic Book"/>
                <a:cs typeface="Calibri"/>
              </a:rPr>
              <a:t>Facultad de Economía y Administración.</a:t>
            </a:r>
          </a:p>
          <a:p>
            <a:pPr>
              <a:buClr>
                <a:srgbClr val="7F7F7F"/>
              </a:buClr>
              <a:buSzPts val="1800"/>
              <a:buFont typeface="Arial"/>
              <a:buChar char="•"/>
            </a:pPr>
            <a:endParaRPr lang="es-CL" sz="2000" dirty="0">
              <a:latin typeface="Franklin Gothic Book"/>
              <a:cs typeface="Calibri"/>
            </a:endParaRPr>
          </a:p>
          <a:p>
            <a:pPr marL="342900" indent="-342900">
              <a:spcAft>
                <a:spcPts val="600"/>
              </a:spcAft>
              <a:buClr>
                <a:srgbClr val="7F7F7F"/>
              </a:buClr>
              <a:buSzPts val="1800"/>
              <a:buFont typeface="Arial" panose="020B0604020202020204" pitchFamily="34" charset="0"/>
              <a:buChar char="•"/>
            </a:pPr>
            <a:r>
              <a:rPr lang="es-CL" sz="2000" dirty="0">
                <a:latin typeface="Franklin Gothic Book"/>
              </a:rPr>
              <a:t>Propuesta de mejora al proyecto que crea la Agencia para la Calidad de las Políticas Públicas y la Productividad, </a:t>
            </a:r>
            <a:r>
              <a:rPr lang="es-CL" sz="2000" b="1" dirty="0">
                <a:solidFill>
                  <a:schemeClr val="accent1"/>
                </a:solidFill>
                <a:latin typeface="Franklin Gothic Book"/>
              </a:rPr>
              <a:t>previo a las indicaciones incluidas en la mesa de Hacienda de la Cámara y a la votación en Sala</a:t>
            </a:r>
            <a:r>
              <a:rPr lang="es-CL" sz="2000" dirty="0">
                <a:latin typeface="Franklin Gothic Book"/>
              </a:rPr>
              <a:t>.</a:t>
            </a:r>
          </a:p>
          <a:p>
            <a:pPr marL="342900" indent="-342900">
              <a:spcAft>
                <a:spcPts val="600"/>
              </a:spcAft>
              <a:buClr>
                <a:srgbClr val="7F7F7F"/>
              </a:buClr>
              <a:buSzPts val="1800"/>
              <a:buFont typeface="Arial" panose="020B0604020202020204" pitchFamily="34" charset="0"/>
              <a:buChar char="•"/>
            </a:pPr>
            <a:endParaRPr lang="es-CL" sz="2000" dirty="0">
              <a:solidFill>
                <a:srgbClr val="000000"/>
              </a:solidFill>
              <a:latin typeface="Franklin Gothic Book"/>
            </a:endParaRPr>
          </a:p>
          <a:p>
            <a:pPr marL="342900" indent="-342900">
              <a:spcAft>
                <a:spcPts val="600"/>
              </a:spcAft>
              <a:buClr>
                <a:srgbClr val="7F7F7F"/>
              </a:buClr>
              <a:buSzPts val="1800"/>
              <a:buFont typeface="Arial" panose="020B0604020202020204" pitchFamily="34" charset="0"/>
              <a:buChar char="•"/>
            </a:pPr>
            <a:r>
              <a:rPr lang="es-CL" sz="2000" b="1" dirty="0">
                <a:solidFill>
                  <a:schemeClr val="accent1"/>
                </a:solidFill>
                <a:latin typeface="Franklin Gothic Book"/>
              </a:rPr>
              <a:t>Objetivo</a:t>
            </a:r>
            <a:r>
              <a:rPr lang="es-CL" sz="2000" dirty="0">
                <a:solidFill>
                  <a:srgbClr val="000000"/>
                </a:solidFill>
                <a:latin typeface="Franklin Gothic Book"/>
              </a:rPr>
              <a:t>: aportar a la discusión legislativa, pero también a la discusión pública que se abre más allá de la Agencia en particular. </a:t>
            </a:r>
          </a:p>
          <a:p>
            <a:pPr marL="342900" indent="-342900">
              <a:spcAft>
                <a:spcPts val="600"/>
              </a:spcAft>
              <a:buClr>
                <a:srgbClr val="7F7F7F"/>
              </a:buClr>
              <a:buSzPts val="1800"/>
              <a:buFont typeface="Arial" panose="020B0604020202020204" pitchFamily="34" charset="0"/>
              <a:buChar char="•"/>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3989225"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pPr>
            <a:r>
              <a:rPr lang="es-MX" sz="2400" b="0" i="0" u="none" strike="noStrike" cap="none" dirty="0">
                <a:solidFill>
                  <a:schemeClr val="lt1"/>
                </a:solidFill>
                <a:latin typeface="Franklin Gothic Book"/>
                <a:ea typeface="Calibri"/>
                <a:cs typeface="Calibri"/>
                <a:sym typeface="Calibri"/>
              </a:rPr>
              <a:t>Antecedentes</a:t>
            </a:r>
            <a:r>
              <a:rPr lang="es-MX" sz="2400" dirty="0">
                <a:solidFill>
                  <a:schemeClr val="lt1"/>
                </a:solidFill>
                <a:latin typeface="Franklin Gothic Book"/>
                <a:ea typeface="Calibri"/>
                <a:cs typeface="Calibri"/>
                <a:sym typeface="Calibri"/>
              </a:rPr>
              <a:t> de la publicación</a:t>
            </a:r>
            <a:endParaRPr sz="2400" b="0" i="0" u="none" strike="noStrike" cap="none" dirty="0">
              <a:solidFill>
                <a:schemeClr val="lt1"/>
              </a:solidFill>
              <a:latin typeface="Franklin Gothic Book" panose="020B0503020102020204" pitchFamily="34" charset="0"/>
              <a:ea typeface="Calibri"/>
              <a:cs typeface="Calibri"/>
              <a:sym typeface="Calibri"/>
            </a:endParaRPr>
          </a:p>
        </p:txBody>
      </p:sp>
    </p:spTree>
    <p:extLst>
      <p:ext uri="{BB962C8B-B14F-4D97-AF65-F5344CB8AC3E}">
        <p14:creationId xmlns:p14="http://schemas.microsoft.com/office/powerpoint/2010/main" val="370027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5" name="Google Shape;136;p20">
            <a:extLst>
              <a:ext uri="{FF2B5EF4-FFF2-40B4-BE49-F238E27FC236}">
                <a16:creationId xmlns:a16="http://schemas.microsoft.com/office/drawing/2014/main" id="{494E78FA-8CDB-4137-BC7B-3DC26D87F32C}"/>
              </a:ext>
            </a:extLst>
          </p:cNvPr>
          <p:cNvSpPr txBox="1">
            <a:spLocks noGrp="1"/>
          </p:cNvSpPr>
          <p:nvPr>
            <p:ph type="ctrTitle"/>
          </p:nvPr>
        </p:nvSpPr>
        <p:spPr>
          <a:xfrm>
            <a:off x="148246" y="378933"/>
            <a:ext cx="3265969" cy="5992370"/>
          </a:xfrm>
          <a:prstGeom prst="rect">
            <a:avLst/>
          </a:prstGeom>
        </p:spPr>
        <p:txBody>
          <a:bodyPr spcFirstLastPara="1" wrap="square" lIns="121900" tIns="121900" rIns="121900" bIns="121900" anchor="b" anchorCtr="0">
            <a:noAutofit/>
          </a:bodyPr>
          <a:lstStyle/>
          <a:p>
            <a:r>
              <a:rPr lang="es-ES" sz="2800" dirty="0">
                <a:latin typeface="+mj-lt"/>
                <a:ea typeface="Roboto"/>
                <a:cs typeface="Roboto"/>
              </a:rPr>
              <a:t>Reflexiones Finales </a:t>
            </a:r>
          </a:p>
        </p:txBody>
      </p:sp>
    </p:spTree>
    <p:extLst>
      <p:ext uri="{BB962C8B-B14F-4D97-AF65-F5344CB8AC3E}">
        <p14:creationId xmlns:p14="http://schemas.microsoft.com/office/powerpoint/2010/main" val="168599029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742671" y="1258556"/>
            <a:ext cx="10889696" cy="4184624"/>
          </a:xfrm>
          <a:prstGeom prst="rect">
            <a:avLst/>
          </a:prstGeom>
          <a:noFill/>
          <a:ln>
            <a:noFill/>
          </a:ln>
        </p:spPr>
        <p:txBody>
          <a:bodyPr spcFirstLastPara="1" wrap="square" lIns="121900" tIns="121900" rIns="121900" bIns="121900" anchor="t" anchorCtr="0">
            <a:noAutofit/>
          </a:bodyPr>
          <a:lstStyle/>
          <a:p>
            <a:pPr marL="342900" indent="-342900">
              <a:buClr>
                <a:srgbClr val="7F7F7F"/>
              </a:buClr>
              <a:buSzPts val="1800"/>
              <a:buFont typeface="Arial" panose="020B0604020202020204" pitchFamily="34" charset="0"/>
              <a:buChar char="•"/>
            </a:pPr>
            <a:r>
              <a:rPr lang="es-MX" sz="1900" dirty="0">
                <a:latin typeface="Franklin Gothic Book"/>
                <a:cs typeface="Calibri"/>
              </a:rPr>
              <a:t>La creación de la Agencia es una </a:t>
            </a:r>
            <a:r>
              <a:rPr lang="es-MX" sz="1900" b="1" u="sng" dirty="0">
                <a:latin typeface="Franklin Gothic Book"/>
                <a:cs typeface="Calibri"/>
              </a:rPr>
              <a:t>oportunidad clave</a:t>
            </a:r>
            <a:r>
              <a:rPr lang="es-MX" sz="1900" dirty="0">
                <a:latin typeface="Franklin Gothic Book"/>
                <a:cs typeface="Calibri"/>
              </a:rPr>
              <a:t> para mejorar la evaluación de políticas públicas en Chile.</a:t>
            </a:r>
          </a:p>
          <a:p>
            <a:pPr marL="342900" indent="-342900">
              <a:buClr>
                <a:srgbClr val="7F7F7F"/>
              </a:buClr>
              <a:buSzPts val="1800"/>
              <a:buFont typeface="Arial" panose="020B0604020202020204" pitchFamily="34" charset="0"/>
              <a:buChar char="•"/>
            </a:pPr>
            <a:endParaRPr lang="es-MX" sz="1900" dirty="0">
              <a:latin typeface="Franklin Gothic Book"/>
              <a:cs typeface="Calibri"/>
            </a:endParaRPr>
          </a:p>
          <a:p>
            <a:pPr marL="342900" indent="-342900">
              <a:buClr>
                <a:srgbClr val="7F7F7F"/>
              </a:buClr>
              <a:buSzPts val="1800"/>
              <a:buFont typeface="Arial" panose="020B0604020202020204" pitchFamily="34" charset="0"/>
              <a:buChar char="•"/>
            </a:pPr>
            <a:r>
              <a:rPr lang="es-MX" sz="1900" dirty="0">
                <a:latin typeface="Franklin Gothic Book"/>
                <a:cs typeface="Calibri"/>
              </a:rPr>
              <a:t>Discusión legislativa y apertura del Ejecutivo han permitido </a:t>
            </a:r>
            <a:r>
              <a:rPr lang="es-MX" sz="1900" b="1" u="sng" dirty="0">
                <a:latin typeface="Franklin Gothic Book"/>
                <a:cs typeface="Calibri"/>
              </a:rPr>
              <a:t>avances sustantivos</a:t>
            </a:r>
            <a:r>
              <a:rPr lang="es-MX" sz="1900" dirty="0">
                <a:latin typeface="Franklin Gothic Book"/>
                <a:cs typeface="Calibri"/>
              </a:rPr>
              <a:t> </a:t>
            </a:r>
          </a:p>
          <a:p>
            <a:pPr marL="342900" indent="-342900">
              <a:buClr>
                <a:srgbClr val="7F7F7F"/>
              </a:buClr>
              <a:buSzPts val="1800"/>
              <a:buFont typeface="Arial" panose="020B0604020202020204" pitchFamily="34" charset="0"/>
              <a:buChar char="•"/>
            </a:pPr>
            <a:endParaRPr lang="es-MX" sz="1900" u="sng" dirty="0">
              <a:latin typeface="Franklin Gothic Book"/>
              <a:cs typeface="Calibri"/>
            </a:endParaRPr>
          </a:p>
          <a:p>
            <a:pPr marL="342900" indent="-342900">
              <a:buClr>
                <a:srgbClr val="7F7F7F"/>
              </a:buClr>
              <a:buSzPts val="1800"/>
              <a:buFont typeface="Arial" panose="020B0604020202020204" pitchFamily="34" charset="0"/>
              <a:buChar char="•"/>
            </a:pPr>
            <a:r>
              <a:rPr lang="es-MX" sz="1900" b="1" u="sng" dirty="0">
                <a:latin typeface="Franklin Gothic Book"/>
                <a:cs typeface="Calibri"/>
              </a:rPr>
              <a:t>Fundamental que se ajuste su diseño</a:t>
            </a:r>
            <a:r>
              <a:rPr lang="es-MX" sz="1900" dirty="0">
                <a:latin typeface="Franklin Gothic Book"/>
                <a:cs typeface="Calibri"/>
              </a:rPr>
              <a:t>: buena parte de su éxito se relaciona con su </a:t>
            </a:r>
            <a:r>
              <a:rPr lang="es-MX" sz="1900" b="1" u="sng" dirty="0">
                <a:latin typeface="Franklin Gothic Book"/>
                <a:cs typeface="Calibri"/>
              </a:rPr>
              <a:t>legitimidad</a:t>
            </a:r>
            <a:r>
              <a:rPr lang="es-MX" sz="1900" dirty="0">
                <a:latin typeface="Franklin Gothic Book"/>
                <a:cs typeface="Calibri"/>
              </a:rPr>
              <a:t> dentro y fuera del sistema de M&amp;E</a:t>
            </a:r>
          </a:p>
          <a:p>
            <a:pPr marL="342900" indent="-342900">
              <a:buClr>
                <a:srgbClr val="7F7F7F"/>
              </a:buClr>
              <a:buSzPts val="1800"/>
              <a:buFont typeface="Arial" panose="020B0604020202020204" pitchFamily="34" charset="0"/>
              <a:buChar char="•"/>
            </a:pPr>
            <a:endParaRPr lang="es-MX" sz="1900" dirty="0">
              <a:latin typeface="Franklin Gothic Book"/>
              <a:cs typeface="Calibri"/>
            </a:endParaRPr>
          </a:p>
          <a:p>
            <a:pPr marL="342900" indent="-342900">
              <a:buClr>
                <a:srgbClr val="7F7F7F"/>
              </a:buClr>
              <a:buSzPts val="1800"/>
              <a:buFont typeface="Arial" panose="020B0604020202020204" pitchFamily="34" charset="0"/>
              <a:buChar char="•"/>
            </a:pPr>
            <a:endParaRPr lang="es-MX" sz="1900" dirty="0">
              <a:latin typeface="Franklin Gothic Book"/>
              <a:cs typeface="Calibri"/>
            </a:endParaRPr>
          </a:p>
          <a:p>
            <a:pPr marL="342900" indent="-342900">
              <a:buClr>
                <a:srgbClr val="7F7F7F"/>
              </a:buClr>
              <a:buSzPts val="1800"/>
              <a:buFont typeface="Arial" panose="020B0604020202020204" pitchFamily="34" charset="0"/>
              <a:buChar char="•"/>
            </a:pPr>
            <a:r>
              <a:rPr lang="es-MX" sz="1900" dirty="0">
                <a:latin typeface="Franklin Gothic Book"/>
                <a:cs typeface="Calibri"/>
              </a:rPr>
              <a:t>Pero muchas de las </a:t>
            </a:r>
            <a:r>
              <a:rPr lang="es-MX" sz="1900" b="1" u="sng" dirty="0">
                <a:latin typeface="Franklin Gothic Book"/>
                <a:cs typeface="Calibri"/>
              </a:rPr>
              <a:t>falencias más significativas del sistema van a persistir</a:t>
            </a:r>
            <a:r>
              <a:rPr lang="es-MX" sz="1900" dirty="0">
                <a:latin typeface="Franklin Gothic Book"/>
                <a:cs typeface="Calibri"/>
              </a:rPr>
              <a:t>, más allá de la existencia de una Agencia</a:t>
            </a:r>
          </a:p>
          <a:p>
            <a:pPr>
              <a:buClr>
                <a:srgbClr val="7F7F7F"/>
              </a:buClr>
              <a:buSzPts val="1800"/>
            </a:pPr>
            <a:endParaRPr lang="es-MX" sz="1900" b="1" dirty="0">
              <a:solidFill>
                <a:schemeClr val="accent1"/>
              </a:solidFill>
              <a:latin typeface="Franklin Gothic Book"/>
              <a:cs typeface="Calibri"/>
            </a:endParaRPr>
          </a:p>
          <a:p>
            <a:pPr>
              <a:buClr>
                <a:srgbClr val="7F7F7F"/>
              </a:buClr>
              <a:buSzPts val="1800"/>
            </a:pPr>
            <a:endParaRPr lang="es-MX" sz="1900" b="1" dirty="0">
              <a:solidFill>
                <a:schemeClr val="accent1"/>
              </a:solidFill>
              <a:latin typeface="Franklin Gothic Book"/>
              <a:cs typeface="Calibri"/>
            </a:endParaRPr>
          </a:p>
          <a:p>
            <a:pPr>
              <a:buClr>
                <a:srgbClr val="7F7F7F"/>
              </a:buClr>
              <a:buSzPts val="1800"/>
            </a:pPr>
            <a:endParaRPr lang="es-ES" sz="1900" b="1" dirty="0">
              <a:solidFill>
                <a:schemeClr val="accent1"/>
              </a:solidFill>
              <a:latin typeface="Franklin Gothic Book"/>
              <a:cs typeface="Calibri"/>
            </a:endParaRPr>
          </a:p>
          <a:p>
            <a:pPr>
              <a:buClr>
                <a:srgbClr val="7F7F7F"/>
              </a:buClr>
              <a:buSzPts val="1800"/>
            </a:pPr>
            <a:endParaRPr lang="es-ES" sz="1900" b="1" u="sng" dirty="0">
              <a:solidFill>
                <a:schemeClr val="accent1"/>
              </a:solidFill>
              <a:latin typeface="Franklin Gothic Book"/>
              <a:cs typeface="Calibri"/>
            </a:endParaRPr>
          </a:p>
          <a:p>
            <a:pPr>
              <a:buClr>
                <a:srgbClr val="7F7F7F"/>
              </a:buClr>
              <a:buSzPts val="1800"/>
            </a:pPr>
            <a:endParaRPr lang="es-ES" sz="1900" u="sng" dirty="0"/>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7906806"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cs typeface="Calibri"/>
              </a:rPr>
              <a:t>Reflexiones Finales</a:t>
            </a:r>
            <a:endParaRPr lang="es-ES" dirty="0">
              <a:solidFill>
                <a:schemeClr val="lt1"/>
              </a:solidFill>
            </a:endParaRPr>
          </a:p>
        </p:txBody>
      </p:sp>
    </p:spTree>
    <p:extLst>
      <p:ext uri="{BB962C8B-B14F-4D97-AF65-F5344CB8AC3E}">
        <p14:creationId xmlns:p14="http://schemas.microsoft.com/office/powerpoint/2010/main" val="121569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5" name="Google Shape;136;p20">
            <a:extLst>
              <a:ext uri="{FF2B5EF4-FFF2-40B4-BE49-F238E27FC236}">
                <a16:creationId xmlns:a16="http://schemas.microsoft.com/office/drawing/2014/main" id="{494E78FA-8CDB-4137-BC7B-3DC26D87F32C}"/>
              </a:ext>
            </a:extLst>
          </p:cNvPr>
          <p:cNvSpPr txBox="1">
            <a:spLocks noGrp="1"/>
          </p:cNvSpPr>
          <p:nvPr>
            <p:ph type="ctrTitle"/>
          </p:nvPr>
        </p:nvSpPr>
        <p:spPr>
          <a:xfrm>
            <a:off x="148246" y="378933"/>
            <a:ext cx="3568349" cy="5992370"/>
          </a:xfrm>
          <a:prstGeom prst="rect">
            <a:avLst/>
          </a:prstGeom>
        </p:spPr>
        <p:txBody>
          <a:bodyPr spcFirstLastPara="1" wrap="square" lIns="121900" tIns="121900" rIns="121900" bIns="121900" anchor="b" anchorCtr="0">
            <a:noAutofit/>
          </a:bodyPr>
          <a:lstStyle/>
          <a:p>
            <a:r>
              <a:rPr lang="es-ES" sz="2800" dirty="0">
                <a:latin typeface="+mj-lt"/>
                <a:ea typeface="Roboto"/>
                <a:cs typeface="Roboto"/>
              </a:rPr>
              <a:t>CONTEXTO</a:t>
            </a:r>
            <a:endParaRPr sz="2800" dirty="0">
              <a:latin typeface="+mj-lt"/>
              <a:ea typeface="Roboto"/>
              <a:cs typeface="Roboto"/>
            </a:endParaRPr>
          </a:p>
        </p:txBody>
      </p:sp>
    </p:spTree>
    <p:extLst>
      <p:ext uri="{BB962C8B-B14F-4D97-AF65-F5344CB8AC3E}">
        <p14:creationId xmlns:p14="http://schemas.microsoft.com/office/powerpoint/2010/main" val="2151652701"/>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202019" y="1256741"/>
            <a:ext cx="11247310" cy="4818349"/>
          </a:xfrm>
          <a:prstGeom prst="rect">
            <a:avLst/>
          </a:prstGeom>
          <a:noFill/>
          <a:ln>
            <a:noFill/>
          </a:ln>
        </p:spPr>
        <p:txBody>
          <a:bodyPr spcFirstLastPara="1" wrap="square" lIns="121900" tIns="121900" rIns="121900" bIns="121900" anchor="t" anchorCtr="0">
            <a:noAutofit/>
          </a:bodyPr>
          <a:lstStyle/>
          <a:p>
            <a:pPr marL="457200" indent="-457200">
              <a:buClr>
                <a:srgbClr val="7F7F7F"/>
              </a:buClr>
              <a:buSzPts val="1800"/>
              <a:buFont typeface="Arial"/>
              <a:buChar char="•"/>
            </a:pPr>
            <a:r>
              <a:rPr lang="es-CL" sz="2000" b="1" dirty="0">
                <a:solidFill>
                  <a:schemeClr val="accent1"/>
                </a:solidFill>
                <a:latin typeface="Franklin Gothic Book"/>
                <a:cs typeface="Calibri"/>
              </a:rPr>
              <a:t>Nueva institucionalidad para evaluación de políticas públicas</a:t>
            </a:r>
            <a:r>
              <a:rPr lang="es-CL" sz="2000" dirty="0">
                <a:latin typeface="Franklin Gothic Book"/>
                <a:cs typeface="Calibri"/>
              </a:rPr>
              <a:t>. Presente en programas de gobierno anteriores, iniciativa popular de norma e instancias técnicas transversales.</a:t>
            </a:r>
          </a:p>
          <a:p>
            <a:pPr marL="457200" indent="-457200">
              <a:buClr>
                <a:srgbClr val="7F7F7F"/>
              </a:buClr>
              <a:buSzPts val="1800"/>
              <a:buFont typeface="Arial"/>
              <a:buChar char="•"/>
            </a:pPr>
            <a:endParaRPr lang="es-CL" sz="2000" b="1" dirty="0">
              <a:solidFill>
                <a:schemeClr val="accent1"/>
              </a:solidFill>
              <a:latin typeface="Franklin Gothic Book"/>
              <a:cs typeface="Calibri"/>
            </a:endParaRPr>
          </a:p>
          <a:p>
            <a:pPr marL="457200" indent="-457200">
              <a:spcAft>
                <a:spcPts val="600"/>
              </a:spcAft>
              <a:buClr>
                <a:srgbClr val="7F7F7F"/>
              </a:buClr>
              <a:buSzPts val="1800"/>
              <a:buFont typeface="Arial"/>
              <a:buChar char="•"/>
            </a:pPr>
            <a:r>
              <a:rPr lang="es-CL" sz="2000" b="1" dirty="0">
                <a:solidFill>
                  <a:schemeClr val="accent1"/>
                </a:solidFill>
                <a:latin typeface="Franklin Gothic Book"/>
              </a:rPr>
              <a:t>Aunque diagnóstico ha sido heterogéneo</a:t>
            </a:r>
            <a:r>
              <a:rPr lang="es-CL" sz="2000" dirty="0">
                <a:solidFill>
                  <a:srgbClr val="000000"/>
                </a:solidFill>
                <a:latin typeface="Franklin Gothic Book"/>
              </a:rPr>
              <a:t>. </a:t>
            </a:r>
            <a:r>
              <a:rPr lang="es-CL" sz="2000" dirty="0">
                <a:solidFill>
                  <a:srgbClr val="000000"/>
                </a:solidFill>
                <a:latin typeface="Franklin Gothic Book"/>
                <a:cs typeface="Calibri"/>
              </a:rPr>
              <a:t>Incluye necesidad de aumentar confianza en las instituciones, mejorar los niveles de productividad, centralizar procesos de evaluación y monitoreo atomizados, potenciar el impacto de las evaluaciones en la toma de decisiones, necesidad de ordenar oferta programática, mejorar la calidad de las evaluaciones, favorecer el control ciudadano sobre el quehacer público, entre otros,</a:t>
            </a:r>
          </a:p>
          <a:p>
            <a:pPr marL="457200" indent="-457200">
              <a:spcAft>
                <a:spcPts val="600"/>
              </a:spcAft>
              <a:buClr>
                <a:srgbClr val="7F7F7F"/>
              </a:buClr>
              <a:buSzPts val="1800"/>
              <a:buFont typeface="Arial"/>
              <a:buChar char="•"/>
            </a:pPr>
            <a:endParaRPr lang="es-CL" sz="2000" dirty="0">
              <a:solidFill>
                <a:srgbClr val="000000"/>
              </a:solidFill>
              <a:latin typeface="Franklin Gothic Book"/>
            </a:endParaRPr>
          </a:p>
          <a:p>
            <a:pPr marL="457200" indent="-457200">
              <a:spcAft>
                <a:spcPts val="600"/>
              </a:spcAft>
              <a:buClr>
                <a:srgbClr val="7F7F7F"/>
              </a:buClr>
              <a:buSzPts val="1800"/>
              <a:buFont typeface="Arial"/>
              <a:buChar char="•"/>
            </a:pPr>
            <a:r>
              <a:rPr lang="es-CL" sz="2000" b="1" dirty="0">
                <a:solidFill>
                  <a:schemeClr val="accent1"/>
                </a:solidFill>
                <a:latin typeface="Franklin Gothic Book"/>
              </a:rPr>
              <a:t>Surgen tensiones que deben considerarse</a:t>
            </a:r>
            <a:endParaRPr lang="es-CL" sz="2000" dirty="0">
              <a:solidFill>
                <a:srgbClr val="000000"/>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5568340"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457200" indent="-457200" algn="ctr">
              <a:buSzPts val="1800"/>
              <a:buAutoNum type="arabicPeriod"/>
            </a:pPr>
            <a:r>
              <a:rPr lang="es-MX" sz="2400" dirty="0">
                <a:solidFill>
                  <a:schemeClr val="lt1"/>
                </a:solidFill>
                <a:latin typeface="Franklin Gothic Book"/>
                <a:ea typeface="Calibri"/>
                <a:cs typeface="Calibri"/>
              </a:rPr>
              <a:t>Proyecto recoge anhelo transversal </a:t>
            </a:r>
            <a:endParaRPr lang="es-MX" sz="2400" b="0" i="0" u="none" strike="noStrike" cap="none" dirty="0">
              <a:solidFill>
                <a:schemeClr val="lt1"/>
              </a:solidFill>
              <a:latin typeface="Franklin Gothic Book"/>
              <a:ea typeface="Calibri"/>
              <a:cs typeface="Calibri"/>
            </a:endParaRPr>
          </a:p>
        </p:txBody>
      </p:sp>
    </p:spTree>
    <p:extLst>
      <p:ext uri="{BB962C8B-B14F-4D97-AF65-F5344CB8AC3E}">
        <p14:creationId xmlns:p14="http://schemas.microsoft.com/office/powerpoint/2010/main" val="241160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397745" y="1256742"/>
            <a:ext cx="10679986" cy="4070324"/>
          </a:xfrm>
          <a:prstGeom prst="rect">
            <a:avLst/>
          </a:prstGeom>
          <a:noFill/>
          <a:ln>
            <a:noFill/>
          </a:ln>
        </p:spPr>
        <p:txBody>
          <a:bodyPr spcFirstLastPara="1" wrap="square" lIns="121900" tIns="121900" rIns="121900" bIns="121900" anchor="t" anchorCtr="0">
            <a:noAutofit/>
          </a:bodyPr>
          <a:lstStyle/>
          <a:p>
            <a:pPr marL="457200" indent="-457200">
              <a:buClr>
                <a:srgbClr val="7F7F7F"/>
              </a:buClr>
              <a:buSzPts val="1800"/>
              <a:buFont typeface="Arial"/>
              <a:buChar char="•"/>
            </a:pPr>
            <a:r>
              <a:rPr lang="es-CL" sz="2000" b="1" dirty="0">
                <a:solidFill>
                  <a:schemeClr val="accent1"/>
                </a:solidFill>
                <a:latin typeface="Franklin Gothic Book"/>
                <a:cs typeface="Calibri"/>
              </a:rPr>
              <a:t>Sistema que ha tenido una transformación progresiva</a:t>
            </a:r>
            <a:r>
              <a:rPr lang="es-CL" sz="2000" dirty="0">
                <a:latin typeface="Franklin Gothic Book"/>
                <a:cs typeface="Calibri"/>
              </a:rPr>
              <a:t>. </a:t>
            </a:r>
            <a:endParaRPr lang="es-ES" dirty="0"/>
          </a:p>
          <a:p>
            <a:pPr marL="457200" indent="-457200">
              <a:spcAft>
                <a:spcPts val="600"/>
              </a:spcAft>
              <a:buClr>
                <a:srgbClr val="7F7F7F"/>
              </a:buClr>
              <a:buSzPts val="1800"/>
              <a:buFont typeface="Arial"/>
              <a:buChar char="•"/>
            </a:pPr>
            <a:endParaRPr lang="es-CL" sz="2000" b="1" dirty="0">
              <a:solidFill>
                <a:schemeClr val="accent1"/>
              </a:solidFill>
              <a:latin typeface="Franklin Gothic Book"/>
            </a:endParaRPr>
          </a:p>
          <a:p>
            <a:pPr marL="457200" indent="-457200">
              <a:spcAft>
                <a:spcPts val="600"/>
              </a:spcAft>
              <a:buClr>
                <a:srgbClr val="7F7F7F"/>
              </a:buClr>
              <a:buSzPts val="1800"/>
              <a:buFont typeface="Arial"/>
              <a:buChar char="•"/>
            </a:pPr>
            <a:r>
              <a:rPr lang="es-CL" sz="2000" b="1" dirty="0">
                <a:solidFill>
                  <a:schemeClr val="accent1"/>
                </a:solidFill>
                <a:latin typeface="Franklin Gothic Book"/>
              </a:rPr>
              <a:t>Reconocimiento de calidad de evaluaciones y extensión del monitoreo, </a:t>
            </a:r>
            <a:r>
              <a:rPr lang="es-CL" sz="2000" dirty="0">
                <a:solidFill>
                  <a:srgbClr val="000000"/>
                </a:solidFill>
                <a:latin typeface="Franklin Gothic Book"/>
              </a:rPr>
              <a:t>rol clave que tienen actualmente </a:t>
            </a:r>
            <a:r>
              <a:rPr lang="es-CL" sz="2000" dirty="0" err="1">
                <a:solidFill>
                  <a:srgbClr val="000000"/>
                </a:solidFill>
                <a:latin typeface="Franklin Gothic Book"/>
              </a:rPr>
              <a:t>Dipres</a:t>
            </a:r>
            <a:r>
              <a:rPr lang="es-CL" sz="2000" dirty="0">
                <a:solidFill>
                  <a:srgbClr val="000000"/>
                </a:solidFill>
                <a:latin typeface="Franklin Gothic Book"/>
              </a:rPr>
              <a:t> y Ministerio de Desarrollo Social y Familia (y más recientemente la CNEP)</a:t>
            </a:r>
          </a:p>
          <a:p>
            <a:pPr marL="457200" indent="-457200">
              <a:spcAft>
                <a:spcPts val="600"/>
              </a:spcAft>
              <a:buClr>
                <a:srgbClr val="7F7F7F"/>
              </a:buClr>
              <a:buSzPts val="1800"/>
              <a:buFont typeface="Arial"/>
              <a:buChar char="•"/>
            </a:pPr>
            <a:endParaRPr lang="es-CL" sz="2000" b="1" dirty="0">
              <a:solidFill>
                <a:schemeClr val="accent1"/>
              </a:solidFill>
              <a:latin typeface="Franklin Gothic Book"/>
            </a:endParaRPr>
          </a:p>
          <a:p>
            <a:pPr marL="457200" indent="-457200">
              <a:spcAft>
                <a:spcPts val="600"/>
              </a:spcAft>
              <a:buClr>
                <a:srgbClr val="7F7F7F"/>
              </a:buClr>
              <a:buSzPts val="1800"/>
              <a:buFont typeface="Arial"/>
              <a:buChar char="•"/>
            </a:pPr>
            <a:r>
              <a:rPr lang="es-CL" sz="2000" b="1" dirty="0">
                <a:solidFill>
                  <a:schemeClr val="accent1"/>
                </a:solidFill>
                <a:latin typeface="Franklin Gothic Book"/>
              </a:rPr>
              <a:t>Reconocimiento de debilidades importantes,</a:t>
            </a:r>
            <a:r>
              <a:rPr lang="es-CL" sz="2000" dirty="0">
                <a:solidFill>
                  <a:srgbClr val="000000"/>
                </a:solidFill>
                <a:latin typeface="Franklin Gothic Book"/>
              </a:rPr>
              <a:t> </a:t>
            </a:r>
          </a:p>
          <a:p>
            <a:pPr marL="342900" indent="-342900">
              <a:spcAft>
                <a:spcPts val="600"/>
              </a:spcAft>
              <a:buClr>
                <a:srgbClr val="7F7F7F"/>
              </a:buClr>
              <a:buSzPts val="1800"/>
              <a:buFontTx/>
              <a:buChar char="-"/>
            </a:pPr>
            <a:r>
              <a:rPr lang="es-CL" sz="2000" dirty="0">
                <a:solidFill>
                  <a:srgbClr val="000000"/>
                </a:solidFill>
                <a:latin typeface="Franklin Gothic Book"/>
              </a:rPr>
              <a:t>Débil mirada estratégica del proceso de monitoreo y evaluación</a:t>
            </a:r>
          </a:p>
          <a:p>
            <a:pPr marL="342900" indent="-342900">
              <a:spcAft>
                <a:spcPts val="600"/>
              </a:spcAft>
              <a:buClr>
                <a:srgbClr val="7F7F7F"/>
              </a:buClr>
              <a:buSzPts val="1800"/>
              <a:buFontTx/>
              <a:buChar char="-"/>
            </a:pPr>
            <a:r>
              <a:rPr lang="es-CL" sz="2000" dirty="0">
                <a:solidFill>
                  <a:srgbClr val="000000"/>
                </a:solidFill>
                <a:latin typeface="Franklin Gothic Book"/>
              </a:rPr>
              <a:t>Escasos incentivos para implementar recomendaciones derivadas de evaluaciones </a:t>
            </a:r>
          </a:p>
          <a:p>
            <a:pPr marL="342900" indent="-342900">
              <a:spcAft>
                <a:spcPts val="600"/>
              </a:spcAft>
              <a:buClr>
                <a:srgbClr val="7F7F7F"/>
              </a:buClr>
              <a:buSzPts val="1800"/>
              <a:buFontTx/>
              <a:buChar char="-"/>
            </a:pPr>
            <a:r>
              <a:rPr lang="es-CL" sz="2000" dirty="0">
                <a:solidFill>
                  <a:srgbClr val="000000"/>
                </a:solidFill>
                <a:latin typeface="Franklin Gothic Book"/>
              </a:rPr>
              <a:t>Escasa cobertura de evaluación ex post</a:t>
            </a:r>
          </a:p>
          <a:p>
            <a:pPr marL="342900" indent="-342900">
              <a:spcAft>
                <a:spcPts val="600"/>
              </a:spcAft>
              <a:buClr>
                <a:srgbClr val="7F7F7F"/>
              </a:buClr>
              <a:buSzPts val="1800"/>
              <a:buFont typeface="Arial"/>
              <a:buChar char="•"/>
            </a:pPr>
            <a:endParaRPr lang="es-CL" sz="2000" dirty="0">
              <a:solidFill>
                <a:srgbClr val="000000"/>
              </a:solidFill>
              <a:latin typeface="Franklin Gothic Book"/>
            </a:endParaRPr>
          </a:p>
          <a:p>
            <a:pPr marL="342900" indent="-342900">
              <a:spcAft>
                <a:spcPts val="600"/>
              </a:spcAft>
              <a:buClr>
                <a:srgbClr val="7F7F7F"/>
              </a:buClr>
              <a:buSzPts val="1800"/>
              <a:buFont typeface="Arial"/>
              <a:buChar char="•"/>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6422780"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ea typeface="Calibri"/>
                <a:cs typeface="Calibri"/>
              </a:rPr>
              <a:t>2. Sistema de Monitoreo y Evaluación en Chile</a:t>
            </a:r>
            <a:endParaRPr lang="es-MX" sz="2400" b="0" i="0" u="none" strike="noStrike" cap="none" dirty="0">
              <a:solidFill>
                <a:schemeClr val="lt1"/>
              </a:solidFill>
              <a:latin typeface="Franklin Gothic Book"/>
              <a:ea typeface="Calibri"/>
              <a:cs typeface="Calibri"/>
            </a:endParaRPr>
          </a:p>
        </p:txBody>
      </p:sp>
    </p:spTree>
    <p:extLst>
      <p:ext uri="{BB962C8B-B14F-4D97-AF65-F5344CB8AC3E}">
        <p14:creationId xmlns:p14="http://schemas.microsoft.com/office/powerpoint/2010/main" val="21577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5" name="Google Shape;136;p20">
            <a:extLst>
              <a:ext uri="{FF2B5EF4-FFF2-40B4-BE49-F238E27FC236}">
                <a16:creationId xmlns:a16="http://schemas.microsoft.com/office/drawing/2014/main" id="{494E78FA-8CDB-4137-BC7B-3DC26D87F32C}"/>
              </a:ext>
            </a:extLst>
          </p:cNvPr>
          <p:cNvSpPr txBox="1">
            <a:spLocks noGrp="1"/>
          </p:cNvSpPr>
          <p:nvPr>
            <p:ph type="ctrTitle"/>
          </p:nvPr>
        </p:nvSpPr>
        <p:spPr>
          <a:xfrm>
            <a:off x="148246" y="378933"/>
            <a:ext cx="3265969" cy="5992370"/>
          </a:xfrm>
          <a:prstGeom prst="rect">
            <a:avLst/>
          </a:prstGeom>
        </p:spPr>
        <p:txBody>
          <a:bodyPr spcFirstLastPara="1" wrap="square" lIns="121900" tIns="121900" rIns="121900" bIns="121900" anchor="b" anchorCtr="0">
            <a:noAutofit/>
          </a:bodyPr>
          <a:lstStyle/>
          <a:p>
            <a:r>
              <a:rPr lang="es-ES" sz="2800" dirty="0">
                <a:latin typeface="+mj-lt"/>
                <a:ea typeface="Roboto"/>
                <a:cs typeface="Roboto"/>
              </a:rPr>
              <a:t>Proyecto de Ley </a:t>
            </a:r>
            <a:r>
              <a:rPr lang="es-CL" sz="1800" b="0" i="0" u="none" strike="noStrike" baseline="0" dirty="0">
                <a:latin typeface="Cremona-Regular"/>
              </a:rPr>
              <a:t>Boletín </a:t>
            </a:r>
            <a:r>
              <a:rPr lang="es-CL" sz="1800" b="0" i="0" u="none" strike="noStrike" baseline="0" dirty="0" err="1">
                <a:latin typeface="Cremona-Regular"/>
              </a:rPr>
              <a:t>N°</a:t>
            </a:r>
            <a:r>
              <a:rPr lang="es-CL" sz="1800" b="0" i="0" u="none" strike="noStrike" baseline="0" dirty="0">
                <a:latin typeface="Cremona-Regular"/>
              </a:rPr>
              <a:t> 16.799-05</a:t>
            </a:r>
            <a:endParaRPr lang="es-ES" sz="2800" dirty="0">
              <a:latin typeface="+mj-lt"/>
              <a:ea typeface="Roboto"/>
              <a:cs typeface="Roboto"/>
            </a:endParaRPr>
          </a:p>
        </p:txBody>
      </p:sp>
    </p:spTree>
    <p:extLst>
      <p:ext uri="{BB962C8B-B14F-4D97-AF65-F5344CB8AC3E}">
        <p14:creationId xmlns:p14="http://schemas.microsoft.com/office/powerpoint/2010/main" val="3070628102"/>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397745" y="1728456"/>
            <a:ext cx="10679986" cy="4070324"/>
          </a:xfrm>
          <a:prstGeom prst="rect">
            <a:avLst/>
          </a:prstGeom>
          <a:noFill/>
          <a:ln>
            <a:noFill/>
          </a:ln>
        </p:spPr>
        <p:txBody>
          <a:bodyPr spcFirstLastPara="1" wrap="square" lIns="121900" tIns="121900" rIns="121900" bIns="121900" anchor="t" anchorCtr="0">
            <a:noAutofit/>
          </a:bodyPr>
          <a:lstStyle/>
          <a:p>
            <a:pPr marL="457200" indent="-457200">
              <a:buClr>
                <a:srgbClr val="7F7F7F"/>
              </a:buClr>
              <a:buSzPts val="1800"/>
              <a:buAutoNum type="romanLcPeriod"/>
            </a:pPr>
            <a:r>
              <a:rPr lang="es-CL" sz="1800" dirty="0">
                <a:effectLst/>
                <a:latin typeface="Arial" panose="020B0604020202020204" pitchFamily="34" charset="0"/>
                <a:ea typeface="MS Mincho" panose="02020609040205080304" pitchFamily="49" charset="-128"/>
              </a:rPr>
              <a:t>“La Agencia tendrá por objeto velar, promover y evaluar la eficacia, eficiencia y coordinación de las políticas, normas, planes y programas de los órganos de la Administración del Estado, así como promover los instrumentos y las buenas prácticas regulatorias, con el fin de contribuir a aumentar el bien común y la generación de ganancias en productividad”</a:t>
            </a:r>
          </a:p>
          <a:p>
            <a:pPr marL="457200" indent="-457200">
              <a:buClr>
                <a:srgbClr val="7F7F7F"/>
              </a:buClr>
              <a:buSzPts val="1800"/>
              <a:buAutoNum type="romanLcPeriod"/>
            </a:pPr>
            <a:endParaRPr lang="es-CL" dirty="0">
              <a:latin typeface="Arial" panose="020B0604020202020204" pitchFamily="34" charset="0"/>
              <a:ea typeface="MS Mincho" panose="02020609040205080304" pitchFamily="49" charset="-128"/>
            </a:endParaRPr>
          </a:p>
          <a:p>
            <a:pPr marL="457200" indent="-457200">
              <a:buClr>
                <a:srgbClr val="7F7F7F"/>
              </a:buClr>
              <a:buSzPts val="1800"/>
              <a:buAutoNum type="romanLcPeriod"/>
            </a:pPr>
            <a:r>
              <a:rPr lang="es-CL" dirty="0">
                <a:latin typeface="Arial" panose="020B0604020202020204" pitchFamily="34" charset="0"/>
                <a:ea typeface="MS Mincho" panose="02020609040205080304" pitchFamily="49" charset="-128"/>
              </a:rPr>
              <a:t>Se conformará a partir del traspaso del personal de la actual CNEP y una de las unidades de DIPRES</a:t>
            </a:r>
          </a:p>
          <a:p>
            <a:pPr marL="457200" indent="-457200">
              <a:buClr>
                <a:srgbClr val="7F7F7F"/>
              </a:buClr>
              <a:buSzPts val="1800"/>
              <a:buAutoNum type="romanLcPeriod"/>
            </a:pPr>
            <a:endParaRPr lang="es-CL" sz="1800" dirty="0">
              <a:effectLst/>
              <a:latin typeface="Arial" panose="020B0604020202020204" pitchFamily="34" charset="0"/>
              <a:ea typeface="MS Mincho" panose="02020609040205080304" pitchFamily="49" charset="-128"/>
            </a:endParaRPr>
          </a:p>
          <a:p>
            <a:pPr marL="457200" indent="-457200">
              <a:buClr>
                <a:srgbClr val="7F7F7F"/>
              </a:buClr>
              <a:buSzPts val="1800"/>
              <a:buAutoNum type="romanLcPeriod"/>
            </a:pPr>
            <a:r>
              <a:rPr lang="es-CL" sz="1800" dirty="0">
                <a:effectLst/>
                <a:latin typeface="Arial" panose="020B0604020202020204" pitchFamily="34" charset="0"/>
                <a:ea typeface="MS Mincho" panose="02020609040205080304" pitchFamily="49" charset="-128"/>
              </a:rPr>
              <a:t>Se estima gasto fiscal adicional de $817 millones en régimen</a:t>
            </a:r>
          </a:p>
          <a:p>
            <a:pPr marL="457200" indent="-457200">
              <a:buClr>
                <a:srgbClr val="7F7F7F"/>
              </a:buClr>
              <a:buSzPts val="1800"/>
              <a:buAutoNum type="romanLcPeriod"/>
            </a:pPr>
            <a:endParaRPr lang="es-CL" dirty="0">
              <a:solidFill>
                <a:srgbClr val="000000"/>
              </a:solidFill>
              <a:latin typeface="Arial" panose="020B0604020202020204" pitchFamily="34" charset="0"/>
              <a:ea typeface="MS Mincho" panose="02020609040205080304" pitchFamily="49" charset="-128"/>
            </a:endParaRPr>
          </a:p>
          <a:p>
            <a:pPr marL="342900" indent="-342900">
              <a:spcAft>
                <a:spcPts val="600"/>
              </a:spcAft>
              <a:buClr>
                <a:srgbClr val="7F7F7F"/>
              </a:buClr>
              <a:buSzPts val="1800"/>
              <a:buAutoNum type="romanLcPeriod"/>
            </a:pPr>
            <a:endParaRPr lang="es-CL" sz="20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5388458"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ea typeface="Calibri"/>
                <a:cs typeface="Calibri"/>
              </a:rPr>
              <a:t>Funciones y atribuciones de la Agencia</a:t>
            </a:r>
            <a:endParaRPr lang="es-ES" dirty="0">
              <a:solidFill>
                <a:schemeClr val="lt1"/>
              </a:solidFill>
            </a:endParaRPr>
          </a:p>
        </p:txBody>
      </p:sp>
    </p:spTree>
    <p:extLst>
      <p:ext uri="{BB962C8B-B14F-4D97-AF65-F5344CB8AC3E}">
        <p14:creationId xmlns:p14="http://schemas.microsoft.com/office/powerpoint/2010/main" val="78803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C735DDE-DF71-0BCB-F665-B38DB9676011}"/>
              </a:ext>
            </a:extLst>
          </p:cNvPr>
          <p:cNvPicPr>
            <a:picLocks noChangeAspect="1"/>
          </p:cNvPicPr>
          <p:nvPr/>
        </p:nvPicPr>
        <p:blipFill>
          <a:blip r:embed="rId2"/>
          <a:stretch>
            <a:fillRect/>
          </a:stretch>
        </p:blipFill>
        <p:spPr>
          <a:xfrm>
            <a:off x="1334126" y="20566"/>
            <a:ext cx="9227870" cy="6605086"/>
          </a:xfrm>
          <a:prstGeom prst="rect">
            <a:avLst/>
          </a:prstGeom>
        </p:spPr>
      </p:pic>
    </p:spTree>
    <p:extLst>
      <p:ext uri="{BB962C8B-B14F-4D97-AF65-F5344CB8AC3E}">
        <p14:creationId xmlns:p14="http://schemas.microsoft.com/office/powerpoint/2010/main" val="229032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0" y="6513095"/>
            <a:ext cx="12192000" cy="344905"/>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6"/>
          <p:cNvSpPr txBox="1"/>
          <p:nvPr/>
        </p:nvSpPr>
        <p:spPr>
          <a:xfrm>
            <a:off x="742671" y="782909"/>
            <a:ext cx="2274856" cy="95764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FFFFFF"/>
              </a:buClr>
              <a:buSzPts val="2400"/>
              <a:buFont typeface="Nunito Sans"/>
              <a:buNone/>
            </a:pPr>
            <a:r>
              <a:rPr lang="es-CL" sz="2400" b="1" i="0" u="none" strike="noStrike" cap="none">
                <a:solidFill>
                  <a:schemeClr val="lt1"/>
                </a:solidFill>
                <a:latin typeface="Arial"/>
                <a:ea typeface="Arial"/>
                <a:cs typeface="Arial"/>
                <a:sym typeface="Arial"/>
              </a:rPr>
              <a:t>Presentación</a:t>
            </a:r>
            <a:endParaRPr sz="1400" b="0" i="0" u="none" strike="noStrike" cap="none">
              <a:solidFill>
                <a:srgbClr val="000000"/>
              </a:solidFill>
              <a:latin typeface="Arial"/>
              <a:ea typeface="Arial"/>
              <a:cs typeface="Arial"/>
              <a:sym typeface="Arial"/>
            </a:endParaRPr>
          </a:p>
        </p:txBody>
      </p:sp>
      <p:sp>
        <p:nvSpPr>
          <p:cNvPr id="8" name="Google Shape;177;p25">
            <a:extLst>
              <a:ext uri="{FF2B5EF4-FFF2-40B4-BE49-F238E27FC236}">
                <a16:creationId xmlns:a16="http://schemas.microsoft.com/office/drawing/2014/main" id="{D5F42B00-9B4E-4822-AAEA-4B6B501365DA}"/>
              </a:ext>
            </a:extLst>
          </p:cNvPr>
          <p:cNvSpPr txBox="1"/>
          <p:nvPr/>
        </p:nvSpPr>
        <p:spPr>
          <a:xfrm>
            <a:off x="397745" y="1728456"/>
            <a:ext cx="10679986" cy="4070324"/>
          </a:xfrm>
          <a:prstGeom prst="rect">
            <a:avLst/>
          </a:prstGeom>
          <a:noFill/>
          <a:ln>
            <a:noFill/>
          </a:ln>
        </p:spPr>
        <p:txBody>
          <a:bodyPr spcFirstLastPara="1" wrap="square" lIns="121900" tIns="121900" rIns="121900" bIns="121900" anchor="t" anchorCtr="0">
            <a:noAutofit/>
          </a:bodyPr>
          <a:lstStyle/>
          <a:p>
            <a:pPr marL="457200" indent="-457200">
              <a:buClr>
                <a:srgbClr val="7F7F7F"/>
              </a:buClr>
              <a:buSzPts val="1800"/>
              <a:buAutoNum type="romanLcPeriod"/>
            </a:pPr>
            <a:r>
              <a:rPr lang="es-CL" sz="1800" dirty="0">
                <a:effectLst/>
                <a:latin typeface="Arial" panose="020B0604020202020204" pitchFamily="34" charset="0"/>
                <a:ea typeface="MS Mincho" panose="02020609040205080304" pitchFamily="49" charset="-128"/>
              </a:rPr>
              <a:t>Evaluación de impacto regulatorio ex ante: donde Agencia presta asesoría a los ministerios en la preparación de informes</a:t>
            </a:r>
          </a:p>
          <a:p>
            <a:pPr marL="457200" indent="-457200">
              <a:buClr>
                <a:srgbClr val="7F7F7F"/>
              </a:buClr>
              <a:buSzPts val="1800"/>
              <a:buAutoNum type="romanLcPeriod"/>
            </a:pPr>
            <a:endParaRPr lang="es-CL" dirty="0">
              <a:latin typeface="Arial" panose="020B0604020202020204" pitchFamily="34" charset="0"/>
              <a:ea typeface="MS Mincho" panose="02020609040205080304" pitchFamily="49" charset="-128"/>
            </a:endParaRPr>
          </a:p>
          <a:p>
            <a:pPr marL="457200" indent="-457200">
              <a:buClr>
                <a:srgbClr val="7F7F7F"/>
              </a:buClr>
              <a:buSzPts val="1800"/>
              <a:buAutoNum type="romanLcPeriod"/>
            </a:pPr>
            <a:r>
              <a:rPr lang="es-CL" sz="1800" dirty="0">
                <a:effectLst/>
                <a:latin typeface="Arial" panose="020B0604020202020204" pitchFamily="34" charset="0"/>
                <a:ea typeface="MS Mincho" panose="02020609040205080304" pitchFamily="49" charset="-128"/>
              </a:rPr>
              <a:t>Recomendaciones sobre problemas públicos y productividad: para lo cual</a:t>
            </a:r>
            <a:r>
              <a:rPr lang="es-MX" sz="1800" dirty="0">
                <a:effectLst/>
                <a:latin typeface="Arial" panose="020B0604020202020204" pitchFamily="34" charset="0"/>
                <a:ea typeface="MS Mincho" panose="02020609040205080304" pitchFamily="49" charset="-128"/>
              </a:rPr>
              <a:t> formulará orientaciones y/o recomendaciones regulatorias o de gestión </a:t>
            </a:r>
            <a:r>
              <a:rPr lang="es-MX" sz="1800" dirty="0">
                <a:effectLst/>
                <a:latin typeface="Arial" panose="020B0604020202020204" pitchFamily="34" charset="0"/>
                <a:ea typeface="MS Mincho" panose="02020609040205080304" pitchFamily="49" charset="-128"/>
                <a:sym typeface="Wingdings" panose="05000000000000000000" pitchFamily="2" charset="2"/>
              </a:rPr>
              <a:t> generará un Informe anual de productividad</a:t>
            </a:r>
          </a:p>
          <a:p>
            <a:pPr marL="457200" indent="-457200">
              <a:buClr>
                <a:srgbClr val="7F7F7F"/>
              </a:buClr>
              <a:buSzPts val="1800"/>
              <a:buAutoNum type="romanLcPeriod"/>
            </a:pPr>
            <a:endParaRPr lang="es-MX" dirty="0">
              <a:latin typeface="Arial" panose="020B0604020202020204" pitchFamily="34" charset="0"/>
              <a:ea typeface="MS Mincho" panose="02020609040205080304" pitchFamily="49" charset="-128"/>
              <a:sym typeface="Wingdings" panose="05000000000000000000" pitchFamily="2" charset="2"/>
            </a:endParaRPr>
          </a:p>
          <a:p>
            <a:pPr marL="457200" indent="-457200">
              <a:buClr>
                <a:srgbClr val="7F7F7F"/>
              </a:buClr>
              <a:buSzPts val="1800"/>
              <a:buAutoNum type="romanLcPeriod"/>
            </a:pPr>
            <a:r>
              <a:rPr lang="es-MX" sz="1800" dirty="0">
                <a:effectLst/>
                <a:latin typeface="Arial" panose="020B0604020202020204" pitchFamily="34" charset="0"/>
                <a:ea typeface="MS Mincho" panose="02020609040205080304" pitchFamily="49" charset="-128"/>
                <a:sym typeface="Wingdings" panose="05000000000000000000" pitchFamily="2" charset="2"/>
              </a:rPr>
              <a:t>Generará estándares para evaluaciones de otras entidades </a:t>
            </a:r>
            <a:endParaRPr lang="es-CL" sz="1800" dirty="0">
              <a:effectLst/>
              <a:latin typeface="Arial" panose="020B0604020202020204" pitchFamily="34" charset="0"/>
              <a:ea typeface="MS Mincho" panose="02020609040205080304" pitchFamily="49" charset="-128"/>
            </a:endParaRPr>
          </a:p>
          <a:p>
            <a:pPr marL="457200" indent="-457200">
              <a:buClr>
                <a:srgbClr val="7F7F7F"/>
              </a:buClr>
              <a:buSzPts val="1800"/>
              <a:buAutoNum type="romanLcPeriod"/>
            </a:pPr>
            <a:endParaRPr lang="es-CL" sz="1800" dirty="0">
              <a:effectLst/>
              <a:latin typeface="Arial" panose="020B0604020202020204" pitchFamily="34" charset="0"/>
              <a:ea typeface="MS Mincho" panose="02020609040205080304" pitchFamily="49" charset="-128"/>
            </a:endParaRPr>
          </a:p>
          <a:p>
            <a:pPr marL="457200" indent="-457200">
              <a:buClr>
                <a:srgbClr val="7F7F7F"/>
              </a:buClr>
              <a:buSzPts val="1800"/>
              <a:buAutoNum type="romanLcPeriod"/>
            </a:pPr>
            <a:endParaRPr lang="es-CL" sz="1800" dirty="0">
              <a:effectLst/>
              <a:latin typeface="Arial" panose="020B0604020202020204" pitchFamily="34" charset="0"/>
              <a:ea typeface="MS Mincho" panose="02020609040205080304" pitchFamily="49" charset="-128"/>
            </a:endParaRPr>
          </a:p>
          <a:p>
            <a:pPr marL="457200" indent="-457200">
              <a:buClr>
                <a:srgbClr val="7F7F7F"/>
              </a:buClr>
              <a:buSzPts val="1800"/>
              <a:buAutoNum type="romanLcPeriod"/>
            </a:pPr>
            <a:endParaRPr lang="es-CL" dirty="0">
              <a:solidFill>
                <a:srgbClr val="000000"/>
              </a:solidFill>
              <a:latin typeface="Arial" panose="020B0604020202020204" pitchFamily="34" charset="0"/>
              <a:ea typeface="MS Mincho" panose="02020609040205080304" pitchFamily="49" charset="-128"/>
            </a:endParaRPr>
          </a:p>
          <a:p>
            <a:pPr marL="342900" indent="-342900">
              <a:spcAft>
                <a:spcPts val="600"/>
              </a:spcAft>
              <a:buClr>
                <a:srgbClr val="7F7F7F"/>
              </a:buClr>
              <a:buSzPts val="1800"/>
              <a:buAutoNum type="romanLcPeriod"/>
            </a:pPr>
            <a:endParaRPr lang="es-CL" sz="2000" dirty="0">
              <a:solidFill>
                <a:srgbClr val="000000"/>
              </a:solidFill>
              <a:latin typeface="Franklin Gothic Book"/>
            </a:endParaRPr>
          </a:p>
          <a:p>
            <a:pPr marL="342900" indent="-342900">
              <a:spcAft>
                <a:spcPts val="600"/>
              </a:spcAft>
              <a:buClr>
                <a:srgbClr val="7F7F7F"/>
              </a:buClr>
              <a:buSzPts val="1800"/>
              <a:buAutoNum type="romanLcPeriod"/>
            </a:pPr>
            <a:endParaRPr lang="es-CL" sz="2000" dirty="0">
              <a:solidFill>
                <a:schemeClr val="tx1">
                  <a:lumMod val="65000"/>
                  <a:lumOff val="35000"/>
                </a:schemeClr>
              </a:solidFill>
              <a:latin typeface="Franklin Gothic Book"/>
            </a:endParaRPr>
          </a:p>
        </p:txBody>
      </p:sp>
      <p:sp>
        <p:nvSpPr>
          <p:cNvPr id="9" name="Google Shape;102;p2">
            <a:extLst>
              <a:ext uri="{FF2B5EF4-FFF2-40B4-BE49-F238E27FC236}">
                <a16:creationId xmlns:a16="http://schemas.microsoft.com/office/drawing/2014/main" id="{10C7616D-1DA4-4C22-8B33-9390157E715E}"/>
              </a:ext>
            </a:extLst>
          </p:cNvPr>
          <p:cNvSpPr/>
          <p:nvPr/>
        </p:nvSpPr>
        <p:spPr>
          <a:xfrm>
            <a:off x="397745" y="0"/>
            <a:ext cx="5388458" cy="1075943"/>
          </a:xfrm>
          <a:prstGeom prst="rect">
            <a:avLst/>
          </a:prstGeom>
          <a:solidFill>
            <a:srgbClr val="217DE2"/>
          </a:solidFill>
          <a:ln w="12700" cap="flat" cmpd="sng">
            <a:solidFill>
              <a:srgbClr val="4072E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r>
              <a:rPr lang="es-MX" sz="2400" dirty="0">
                <a:solidFill>
                  <a:schemeClr val="lt1"/>
                </a:solidFill>
                <a:latin typeface="Franklin Gothic Book"/>
                <a:ea typeface="Calibri"/>
                <a:cs typeface="Calibri"/>
              </a:rPr>
              <a:t>Funciones y atribuciones de la Agencia</a:t>
            </a:r>
            <a:endParaRPr lang="es-ES" dirty="0">
              <a:solidFill>
                <a:schemeClr val="lt1"/>
              </a:solidFill>
            </a:endParaRPr>
          </a:p>
        </p:txBody>
      </p:sp>
    </p:spTree>
    <p:extLst>
      <p:ext uri="{BB962C8B-B14F-4D97-AF65-F5344CB8AC3E}">
        <p14:creationId xmlns:p14="http://schemas.microsoft.com/office/powerpoint/2010/main" val="266310547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1659</Words>
  <Application>Microsoft Office PowerPoint</Application>
  <PresentationFormat>Panorámica</PresentationFormat>
  <Paragraphs>431</Paragraphs>
  <Slides>21</Slides>
  <Notes>19</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21</vt:i4>
      </vt:variant>
    </vt:vector>
  </HeadingPairs>
  <TitlesOfParts>
    <vt:vector size="33" baseType="lpstr">
      <vt:lpstr>Aptos</vt:lpstr>
      <vt:lpstr>Aptos Display</vt:lpstr>
      <vt:lpstr>Arial</vt:lpstr>
      <vt:lpstr>Calibri</vt:lpstr>
      <vt:lpstr>Cremona-Regular</vt:lpstr>
      <vt:lpstr>Franklin Gothic Book</vt:lpstr>
      <vt:lpstr>Georgia</vt:lpstr>
      <vt:lpstr>Nunito Sans</vt:lpstr>
      <vt:lpstr>Roboto</vt:lpstr>
      <vt:lpstr>Tipo de letra del sistema</vt:lpstr>
      <vt:lpstr>Tema de Office</vt:lpstr>
      <vt:lpstr>Ulysses template</vt:lpstr>
      <vt:lpstr>Presentación de PowerPoint</vt:lpstr>
      <vt:lpstr>Presentación de PowerPoint</vt:lpstr>
      <vt:lpstr>CONTEXTO</vt:lpstr>
      <vt:lpstr>Presentación de PowerPoint</vt:lpstr>
      <vt:lpstr>Presentación de PowerPoint</vt:lpstr>
      <vt:lpstr>Proyecto de Ley Boletín N° 16.799-05</vt:lpstr>
      <vt:lpstr>Presentación de PowerPoint</vt:lpstr>
      <vt:lpstr>Presentación de PowerPoint</vt:lpstr>
      <vt:lpstr>Presentación de PowerPoint</vt:lpstr>
      <vt:lpstr>Presentación de PowerPoint</vt:lpstr>
      <vt:lpstr>Presentación de PowerPoint</vt:lpstr>
      <vt:lpstr>Análisis y propuestas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Reflexiones Finales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Ignacio Caceres Draper</cp:lastModifiedBy>
  <cp:revision>32</cp:revision>
  <dcterms:created xsi:type="dcterms:W3CDTF">2024-06-18T19:48:16Z</dcterms:created>
  <dcterms:modified xsi:type="dcterms:W3CDTF">2024-09-27T11:58:41Z</dcterms:modified>
</cp:coreProperties>
</file>